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96" r:id="rId2"/>
    <p:sldId id="661" r:id="rId3"/>
    <p:sldId id="709" r:id="rId4"/>
    <p:sldId id="718" r:id="rId5"/>
    <p:sldId id="711" r:id="rId6"/>
    <p:sldId id="712" r:id="rId7"/>
    <p:sldId id="713" r:id="rId8"/>
    <p:sldId id="714" r:id="rId9"/>
    <p:sldId id="715" r:id="rId10"/>
    <p:sldId id="717" r:id="rId11"/>
    <p:sldId id="719" r:id="rId12"/>
    <p:sldId id="680" r:id="rId13"/>
    <p:sldId id="681" r:id="rId14"/>
    <p:sldId id="592" r:id="rId15"/>
    <p:sldId id="504" r:id="rId1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3" autoAdjust="0"/>
    <p:restoredTop sz="53418" autoAdjust="0"/>
  </p:normalViewPr>
  <p:slideViewPr>
    <p:cSldViewPr snapToGrid="0">
      <p:cViewPr varScale="1">
        <p:scale>
          <a:sx n="59" d="100"/>
          <a:sy n="59"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C75267-7BCB-4DC6-8DB7-4262A99EB0AD}" type="datetimeFigureOut">
              <a:rPr lang="en-US" smtClean="0"/>
              <a:t>2020-05-04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dirty="0"/>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bmc.com/docs/capacityoptimization/btco115/moviri-integrator-for-truesight-capacity-optimization-hp-nnmi-830156763.html#MoviriIntegratorforTrueSightCapacityOptimization-HPNNMi-Connectorconfigur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bmc.com/docs/capacityoptimization/btco115/moviri-integrator-for-truesight-capacity-optimization-hp-nnmi-830156763.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cs.bmc.com/docs/capacityoptimization/btco115/moviri-integrator-for-truesight-capacity-optimization-hp-nnmi-830156763.html#MoviriIntegratorforTrueSightCapacityOptimization-HPNNMi-Connectorconfigura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unities.bmc.com/community/bmcdn/capacity_management/pages/onboardi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ommunities.bmc.com/docs/DOC-128144" TargetMode="External"/><Relationship Id="rId4" Type="http://schemas.openxmlformats.org/officeDocument/2006/relationships/hyperlink" Target="https://communities.bmc.com/docs/DOC-12814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bmc.com/docs/capacityoptimization/btco115/performing-system-maintenance-tasks-830157622.html#Performingsystemmaintenancetasks-additional_packagesInstallingadditionalpackag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bmc.com/docs/capacityoptimization/btco115/moviri-integrator-for-truesight-capacity-optimization-hp-nnmi-830156763.html#MoviriIntegratorforTrueSightCapacityOptimization-HPNNMi-Connectorconfigu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Movìri Integrator for TrueSight Capacity Optimization - HP NNMi</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ETL runs, the data goes to the data mart first.    It is then processed to get into the TSCO database proper.</a:t>
            </a:r>
          </a:p>
          <a:p>
            <a:endParaRPr lang="en-US" dirty="0"/>
          </a:p>
          <a:p>
            <a:r>
              <a:rPr lang="en-US" dirty="0"/>
              <a:t>This can take some time.  </a:t>
            </a:r>
          </a:p>
          <a:p>
            <a:endParaRPr lang="en-US" dirty="0"/>
          </a:p>
          <a:p>
            <a:r>
              <a:rPr lang="en-US" dirty="0"/>
              <a:t>Find data on the workspace tab</a:t>
            </a:r>
          </a:p>
          <a:p>
            <a:endParaRPr lang="en-US" dirty="0"/>
          </a:p>
          <a:p>
            <a:endParaRPr lang="en-US" dirty="0"/>
          </a:p>
          <a:p>
            <a:r>
              <a:rPr lang="en-US" dirty="0"/>
              <a:t>While configuring the ETL, you stated where the object relationship should go by default.   Into a new domain, existing domain or the already created ‘Newly Discovered’  location.</a:t>
            </a:r>
          </a:p>
          <a:p>
            <a:endParaRPr lang="en-US" dirty="0"/>
          </a:p>
          <a:p>
            <a:r>
              <a:rPr lang="en-US" dirty="0"/>
              <a:t>Monitor this location for the new entities and new data.</a:t>
            </a:r>
          </a:p>
          <a:p>
            <a:endParaRPr lang="en-US" dirty="0"/>
          </a:p>
          <a:p>
            <a:r>
              <a:rPr lang="en-US" dirty="0"/>
              <a:t>As the new data is ingested, it can be reported on.</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10</a:t>
            </a:fld>
            <a:endParaRPr lang="en-US" dirty="0"/>
          </a:p>
        </p:txBody>
      </p:sp>
    </p:spTree>
    <p:extLst>
      <p:ext uri="{BB962C8B-B14F-4D97-AF65-F5344CB8AC3E}">
        <p14:creationId xmlns:p14="http://schemas.microsoft.com/office/powerpoint/2010/main" val="78411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dirty="0"/>
          </a:p>
        </p:txBody>
      </p:sp>
    </p:spTree>
    <p:extLst>
      <p:ext uri="{BB962C8B-B14F-4D97-AF65-F5344CB8AC3E}">
        <p14:creationId xmlns:p14="http://schemas.microsoft.com/office/powerpoint/2010/main" val="592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example</a:t>
            </a:r>
          </a:p>
          <a:p>
            <a:endParaRPr lang="en-US" dirty="0"/>
          </a:p>
          <a:p>
            <a:r>
              <a:rPr lang="en-US" dirty="0"/>
              <a:t>While it uses a specific module as the example, most modules work in substantially the same way.</a:t>
            </a:r>
          </a:p>
          <a:p>
            <a:endParaRPr lang="en-US" dirty="0"/>
          </a:p>
          <a:p>
            <a:r>
              <a:rPr lang="en-US" dirty="0"/>
              <a:t>There are a number of links that are specific to this example but also apply to other modules.  The documentation is useful for describing what things are, on the different screens, but sometimes a little imagination is needed to stich together several tasks to deliver an expected outcome.   </a:t>
            </a:r>
          </a:p>
          <a:p>
            <a:endParaRPr lang="en-US" dirty="0"/>
          </a:p>
          <a:p>
            <a:r>
              <a:rPr lang="en-US" b="1" dirty="0"/>
              <a:t>We hope that this helped stich these tasks together.</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12</a:t>
            </a:fld>
            <a:endParaRPr lang="en-US" dirty="0"/>
          </a:p>
        </p:txBody>
      </p:sp>
    </p:spTree>
    <p:extLst>
      <p:ext uri="{BB962C8B-B14F-4D97-AF65-F5344CB8AC3E}">
        <p14:creationId xmlns:p14="http://schemas.microsoft.com/office/powerpoint/2010/main" val="210221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13</a:t>
            </a:fld>
            <a:endParaRPr lang="en-US" dirty="0"/>
          </a:p>
        </p:txBody>
      </p:sp>
    </p:spTree>
    <p:extLst>
      <p:ext uri="{BB962C8B-B14F-4D97-AF65-F5344CB8AC3E}">
        <p14:creationId xmlns:p14="http://schemas.microsoft.com/office/powerpoint/2010/main" val="229436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273228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15</a:t>
            </a:fld>
            <a:endParaRPr lang="en-US" dirty="0"/>
          </a:p>
        </p:txBody>
      </p:sp>
    </p:spTree>
    <p:extLst>
      <p:ext uri="{BB962C8B-B14F-4D97-AF65-F5344CB8AC3E}">
        <p14:creationId xmlns:p14="http://schemas.microsoft.com/office/powerpoint/2010/main" val="149501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Agenda:</a:t>
            </a:r>
          </a:p>
          <a:p>
            <a:endParaRPr lang="en-US" dirty="0"/>
          </a:p>
          <a:p>
            <a:r>
              <a:rPr lang="en-US" dirty="0"/>
              <a:t>Discuss the use case and starting point.</a:t>
            </a:r>
          </a:p>
          <a:p>
            <a:endParaRPr lang="en-US" dirty="0"/>
          </a:p>
          <a:p>
            <a:r>
              <a:rPr lang="en-US" dirty="0"/>
              <a:t>We will get the downloads needed.  Install the packages on TSCO. Then configure the data source (on the data source side)</a:t>
            </a:r>
          </a:p>
          <a:p>
            <a:r>
              <a:rPr lang="en-US" dirty="0"/>
              <a:t>Implied but not mentioned in the documentation, is a path and permissions between TSCO and the Data source</a:t>
            </a:r>
          </a:p>
          <a:p>
            <a:endParaRPr lang="en-US" dirty="0"/>
          </a:p>
          <a:p>
            <a:r>
              <a:rPr lang="en-US" dirty="0"/>
              <a:t>Then we configure the connector, make a connection and troubleshoot as necessary  to find the data on the Workspace tab</a:t>
            </a:r>
          </a:p>
          <a:p>
            <a:endParaRPr lang="en-US" dirty="0"/>
          </a:p>
          <a:p>
            <a:r>
              <a:rPr lang="en-US" dirty="0"/>
              <a:t>We will then close with a call to action and have time for questions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dirty="0"/>
          </a:p>
        </p:txBody>
      </p:sp>
    </p:spTree>
    <p:extLst>
      <p:ext uri="{BB962C8B-B14F-4D97-AF65-F5344CB8AC3E}">
        <p14:creationId xmlns:p14="http://schemas.microsoft.com/office/powerpoint/2010/main" val="165457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use case, we have been sent to help the TSCO administrator to install a new ETL Module.  However, while we are competent in all things server, we have limited exposure to the TSCO application.  As a result we find the documentation assumes that we are aware of things that we are just not.</a:t>
            </a:r>
          </a:p>
          <a:p>
            <a:endParaRPr lang="en-US" dirty="0"/>
          </a:p>
          <a:p>
            <a:r>
              <a:rPr lang="en-US" dirty="0"/>
              <a:t>To help solve this, this presentation will try to back fill this information, and use  a </a:t>
            </a:r>
            <a:r>
              <a:rPr lang="en-US" b="1" dirty="0"/>
              <a:t>Movìri NNMi Module </a:t>
            </a:r>
            <a:r>
              <a:rPr lang="en-US" dirty="0"/>
              <a:t>as our example.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Movìri Integrator for TrueSight Capacity Optimization - HP NNMi</a:t>
            </a:r>
          </a:p>
          <a:p>
            <a:r>
              <a:rPr lang="en-US" dirty="0">
                <a:hlinkClick r:id="rId3"/>
              </a:rPr>
              <a:t>https://docs.bmc.com/docs/capacityoptimization/btco115/moviri-integrator-for-truesight-capacity-optimization-hp-nnmi-830156763.html#MoviriIntegratorforTrueSightCapacityOptimization-HPNNMi-Connectorconfiguration</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3</a:t>
            </a:fld>
            <a:endParaRPr lang="en-US" dirty="0"/>
          </a:p>
        </p:txBody>
      </p:sp>
    </p:spTree>
    <p:extLst>
      <p:ext uri="{BB962C8B-B14F-4D97-AF65-F5344CB8AC3E}">
        <p14:creationId xmlns:p14="http://schemas.microsoft.com/office/powerpoint/2010/main" val="227919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example, we were given the URL that covers the process…</a:t>
            </a:r>
          </a:p>
          <a:p>
            <a:r>
              <a:rPr lang="en-US" dirty="0">
                <a:hlinkClick r:id="rId3"/>
              </a:rPr>
              <a:t>https://docs.bmc.com/docs/capacityoptimization/btco115/moviri-integrator-for-truesight-capacity-optimization-hp-nnmi-830156763.html</a:t>
            </a:r>
            <a:endParaRPr lang="en-US" dirty="0"/>
          </a:p>
          <a:p>
            <a:endParaRPr lang="en-US" dirty="0"/>
          </a:p>
          <a:p>
            <a:r>
              <a:rPr lang="en-US" dirty="0"/>
              <a:t>It starts out with a helpful overview and requirements section, but we are quickly lost as the installation section and datasource check and configuration section has made assumptions we are not aware of.</a:t>
            </a:r>
          </a:p>
          <a:p>
            <a:endParaRPr lang="en-US" dirty="0"/>
          </a:p>
          <a:p>
            <a:r>
              <a:rPr lang="en-US" dirty="0"/>
              <a:t>We verify the requirements section with our internal resources for NNMi  (data source)</a:t>
            </a:r>
          </a:p>
          <a:p>
            <a:endParaRPr lang="en-US" dirty="0"/>
          </a:p>
          <a:p>
            <a:r>
              <a:rPr lang="en-US" dirty="0"/>
              <a:t>Then find the install packages for the Module</a:t>
            </a:r>
          </a:p>
          <a:p>
            <a:endParaRPr lang="en-US" dirty="0"/>
          </a:p>
          <a:p>
            <a:endParaRPr lang="en-US" dirty="0"/>
          </a:p>
          <a:p>
            <a:r>
              <a:rPr lang="en-US" dirty="0">
                <a:hlinkClick r:id="rId4"/>
              </a:rPr>
              <a:t>https://docs.bmc.com/docs/capacityoptimization/btco115/moviri-integrator-for-truesight-capacity-optimization-hp-nnmi-830156763.html#MoviriIntegratorforTrueSightCapacityOptimization-HPNNMi-Connectorconfiguration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4</a:t>
            </a:fld>
            <a:endParaRPr lang="en-US" dirty="0"/>
          </a:p>
        </p:txBody>
      </p:sp>
    </p:spTree>
    <p:extLst>
      <p:ext uri="{BB962C8B-B14F-4D97-AF65-F5344CB8AC3E}">
        <p14:creationId xmlns:p14="http://schemas.microsoft.com/office/powerpoint/2010/main" val="203239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assumes you know of, and have done steps one and two of the Onboarding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hlinkClick r:id="rId3"/>
              </a:rPr>
              <a:t>https://communities.bmc.com/community/bmcdn/capacity_management/pages/onboarding</a:t>
            </a:r>
            <a:endParaRPr lang="en-US" dirty="0"/>
          </a:p>
          <a:p>
            <a:endParaRPr lang="en-US" dirty="0"/>
          </a:p>
          <a:p>
            <a:r>
              <a:rPr lang="en-US" dirty="0">
                <a:hlinkClick r:id="rId4"/>
              </a:rPr>
              <a:t>https://communities.bmc.com/docs/DOC-128143</a:t>
            </a:r>
            <a:endParaRPr lang="en-US" dirty="0"/>
          </a:p>
          <a:p>
            <a:endParaRPr lang="en-US" dirty="0"/>
          </a:p>
          <a:p>
            <a:r>
              <a:rPr lang="en-US" dirty="0">
                <a:hlinkClick r:id="rId5"/>
              </a:rPr>
              <a:t>https://communities.bmc.com/docs/DOC-128144</a:t>
            </a:r>
            <a:endParaRPr lang="en-US" dirty="0"/>
          </a:p>
          <a:p>
            <a:endParaRPr lang="en-US" dirty="0"/>
          </a:p>
          <a:p>
            <a:r>
              <a:rPr lang="en-US" dirty="0"/>
              <a:t>These two steps helps you setup and register for BMC Support, which also give a link to the BMC software to download.</a:t>
            </a:r>
          </a:p>
          <a:p>
            <a:endParaRPr lang="en-US" dirty="0"/>
          </a:p>
          <a:p>
            <a:r>
              <a:rPr lang="en-US" dirty="0"/>
              <a:t>It is helpful to know that the TSCO server is generally not in a place that can access the internet, so the download is done on a device that can both download the file (access the internet) and login to the TSCO interface with privileged credentials.  Assumed to be your desktop.</a:t>
            </a:r>
          </a:p>
          <a:p>
            <a:endParaRPr lang="en-US" dirty="0"/>
          </a:p>
          <a:p>
            <a:r>
              <a:rPr lang="en-US" dirty="0"/>
              <a:t>Download the files from support to your local desktop.   </a:t>
            </a:r>
          </a:p>
        </p:txBody>
      </p:sp>
      <p:sp>
        <p:nvSpPr>
          <p:cNvPr id="4" name="Slide Number Placeholder 3"/>
          <p:cNvSpPr>
            <a:spLocks noGrp="1"/>
          </p:cNvSpPr>
          <p:nvPr>
            <p:ph type="sldNum" sz="quarter" idx="5"/>
          </p:nvPr>
        </p:nvSpPr>
        <p:spPr/>
        <p:txBody>
          <a:bodyPr/>
          <a:lstStyle/>
          <a:p>
            <a:fld id="{A4AEE010-6459-4F0F-A57C-F9745C102D02}" type="slidenum">
              <a:rPr lang="en-US" smtClean="0"/>
              <a:t>5</a:t>
            </a:fld>
            <a:endParaRPr lang="en-US" dirty="0"/>
          </a:p>
        </p:txBody>
      </p:sp>
    </p:spTree>
    <p:extLst>
      <p:ext uri="{BB962C8B-B14F-4D97-AF65-F5344CB8AC3E}">
        <p14:creationId xmlns:p14="http://schemas.microsoft.com/office/powerpoint/2010/main" val="241090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Installing the additional package – </a:t>
            </a:r>
          </a:p>
          <a:p>
            <a:endParaRPr lang="en-US" dirty="0"/>
          </a:p>
          <a:p>
            <a:r>
              <a:rPr lang="en-US" dirty="0"/>
              <a:t>From the same desktop, connect to TSCO with admin credentials</a:t>
            </a:r>
          </a:p>
          <a:p>
            <a:endParaRPr lang="en-US" dirty="0"/>
          </a:p>
          <a:p>
            <a:r>
              <a:rPr lang="en-US" dirty="0">
                <a:hlinkClick r:id="rId3"/>
              </a:rPr>
              <a:t>https://docs.bmc.com/docs/capacityoptimization/btco115/performing-system-maintenance-tasks-830157622.html#Performingsystemmaintenancetasks-additional_packagesInstallingadditionalpackages</a:t>
            </a:r>
            <a:endParaRPr lang="en-US" dirty="0"/>
          </a:p>
          <a:p>
            <a:endParaRPr lang="en-US" dirty="0"/>
          </a:p>
          <a:p>
            <a:r>
              <a:rPr lang="en-US" dirty="0"/>
              <a:t>Our use case suggest that you do not have  “Movìri - HP NNMi” already installed.   (or whatever additional package is your mission)</a:t>
            </a:r>
          </a:p>
          <a:p>
            <a:r>
              <a:rPr lang="en-US" dirty="0"/>
              <a:t>At the bottom of the  </a:t>
            </a:r>
            <a:r>
              <a:rPr lang="en-US" b="1" dirty="0"/>
              <a:t>Administration | System | Maintenance | Additional Packages</a:t>
            </a:r>
            <a:r>
              <a:rPr lang="en-US" dirty="0"/>
              <a:t> tab (inside TSCO)  you find the ‘Choose File’ option.  </a:t>
            </a:r>
          </a:p>
          <a:p>
            <a:r>
              <a:rPr lang="en-US" dirty="0"/>
              <a:t>Find the package you downloaded to your local desktop and  Upload it to the TSCO system.</a:t>
            </a:r>
          </a:p>
          <a:p>
            <a:endParaRPr lang="en-US" dirty="0"/>
          </a:p>
          <a:p>
            <a:r>
              <a:rPr lang="en-US" dirty="0"/>
              <a:t>Once the item is ‘in the list’ of ‘Additional Packages’ Then install the item per the ‘Installing additional packages’ section</a:t>
            </a:r>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dirty="0"/>
          </a:p>
        </p:txBody>
      </p:sp>
    </p:spTree>
    <p:extLst>
      <p:ext uri="{BB962C8B-B14F-4D97-AF65-F5344CB8AC3E}">
        <p14:creationId xmlns:p14="http://schemas.microsoft.com/office/powerpoint/2010/main" val="4515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Datasource Check and Configuration</a:t>
            </a:r>
          </a:p>
          <a:p>
            <a:r>
              <a:rPr lang="en-US" dirty="0"/>
              <a:t>The ‘local filesystem’ of the first paragraph is that of the NNMI device (not TSCO device)</a:t>
            </a:r>
          </a:p>
          <a:p>
            <a:r>
              <a:rPr lang="en-US" dirty="0"/>
              <a:t>This whole section is done on the NMMi devices</a:t>
            </a:r>
          </a:p>
          <a:p>
            <a:endParaRPr lang="en-US" dirty="0"/>
          </a:p>
          <a:p>
            <a:endParaRPr lang="en-US" dirty="0"/>
          </a:p>
          <a:p>
            <a:r>
              <a:rPr lang="en-US" dirty="0"/>
              <a:t>The configureCsvExport.ovpl file is found on the  NNMi device   The path to the file is in the instructions</a:t>
            </a:r>
          </a:p>
          <a:p>
            <a:endParaRPr lang="en-US" dirty="0"/>
          </a:p>
          <a:p>
            <a:r>
              <a:rPr lang="en-US" dirty="0">
                <a:hlinkClick r:id="rId3"/>
              </a:rPr>
              <a:t>https://docs.bmc.com/docs/capacityoptimization/btco115/moviri-integrator-for-truesight-capacity-optimization-hp-nnmi-830156763.html#MoviriIntegratorforTrueSightCapacityOptimization-HPNNMi-Connectorconfiguration</a:t>
            </a:r>
            <a:endParaRPr lang="en-US" dirty="0"/>
          </a:p>
          <a:p>
            <a:endParaRPr lang="en-US" dirty="0"/>
          </a:p>
          <a:p>
            <a:r>
              <a:rPr lang="en-US" dirty="0"/>
              <a:t>For other data sources there may not be an install necessary.</a:t>
            </a:r>
          </a:p>
          <a:p>
            <a:r>
              <a:rPr lang="en-US" dirty="0"/>
              <a:t>===</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7</a:t>
            </a:fld>
            <a:endParaRPr lang="en-US" dirty="0"/>
          </a:p>
        </p:txBody>
      </p:sp>
    </p:spTree>
    <p:extLst>
      <p:ext uri="{BB962C8B-B14F-4D97-AF65-F5344CB8AC3E}">
        <p14:creationId xmlns:p14="http://schemas.microsoft.com/office/powerpoint/2010/main" val="307714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Connector Configuration</a:t>
            </a:r>
          </a:p>
          <a:p>
            <a:endParaRPr lang="en-US" dirty="0"/>
          </a:p>
          <a:p>
            <a:r>
              <a:rPr lang="en-US" dirty="0"/>
              <a:t>This section is done on the TSCO console, and assumes that you have started to create a new ETL for the NNMI device</a:t>
            </a:r>
          </a:p>
          <a:p>
            <a:endParaRPr lang="en-US" dirty="0"/>
          </a:p>
          <a:p>
            <a:r>
              <a:rPr lang="en-US" b="1" dirty="0"/>
              <a:t>Administration | ETL &amp; System Tasks | ETL Task</a:t>
            </a:r>
          </a:p>
          <a:p>
            <a:r>
              <a:rPr lang="en-US" dirty="0"/>
              <a:t>Then click Add  | Add ETL  |     be sure the  Movìri – HP NNMi  is in the ETL Module list and select it.    IF it is not in the list then it has not been added properly in the above steps.</a:t>
            </a:r>
          </a:p>
          <a:p>
            <a:endParaRPr lang="en-US" dirty="0"/>
          </a:p>
          <a:p>
            <a:r>
              <a:rPr lang="en-US" dirty="0"/>
              <a:t>https://docs.bmc.com/docs/capacityoptimization/btco115/etl-common-configuration-properties-830156528.html</a:t>
            </a:r>
          </a:p>
          <a:p>
            <a:r>
              <a:rPr lang="en-US" dirty="0"/>
              <a:t>Can help with the settings on the other ETL configuration sections</a:t>
            </a:r>
          </a:p>
          <a:p>
            <a:endParaRPr lang="en-US" dirty="0"/>
          </a:p>
          <a:p>
            <a:r>
              <a:rPr lang="en-US" dirty="0"/>
              <a:t>While </a:t>
            </a:r>
          </a:p>
          <a:p>
            <a:r>
              <a:rPr lang="en-US" dirty="0"/>
              <a:t>https://docs.bmc.com/docs/capacityoptimization/btco115/moviri-integrator-for-truesight-capacity-optimization-hp-nnmi-830156763.html#MoviriIntegratorforTrueSightCapacityOptimization-HPNNMi-Connectorconfiguration</a:t>
            </a:r>
          </a:p>
          <a:p>
            <a:r>
              <a:rPr lang="en-US" dirty="0"/>
              <a:t>Will help with the NNMi specific “Connector configuration”</a:t>
            </a:r>
          </a:p>
          <a:p>
            <a:endParaRPr lang="en-US" dirty="0"/>
          </a:p>
          <a:p>
            <a:r>
              <a:rPr lang="en-US" dirty="0"/>
              <a:t>There are a few items that have an exactly correct answer.  However, many items have ‘mostly correct answer for what we want to do’ type answer.  The various SMEs will need to contribute to the configuration based on the environment and expected result.</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dirty="0"/>
          </a:p>
        </p:txBody>
      </p:sp>
    </p:spTree>
    <p:extLst>
      <p:ext uri="{BB962C8B-B14F-4D97-AF65-F5344CB8AC3E}">
        <p14:creationId xmlns:p14="http://schemas.microsoft.com/office/powerpoint/2010/main" val="69032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Troubleshooting</a:t>
            </a:r>
          </a:p>
          <a:p>
            <a:r>
              <a:rPr lang="en-US" dirty="0"/>
              <a:t>The TSCO administrator should be able to direct the troubleshooting effort.</a:t>
            </a:r>
          </a:p>
          <a:p>
            <a:endParaRPr lang="en-US" dirty="0"/>
          </a:p>
          <a:p>
            <a:r>
              <a:rPr lang="en-US" dirty="0"/>
              <a:t>While these links may help with troubleshooting, know that smaller more frequent ETLs is generally preferred (once a day is generally better than once a week).  Impact of the data source is generally the primary scheduling concern.  IF the data source has an intensive routine right after midnight, maybe a morning connection may be better (lower impact to the system and the system users).  IF the data source is used intensely first thing in the morning, maybe an afternoon connection may be better (lower impact to the system and the system users). Getting recent data is generally better than trying to back fill first.  Get data started, then back fill.  Configuration can be changed, as necessary.   Generally start with a lighter load than add, rather than start with everything and back off to mitigate impact.   Gather what you report on, and report on what you gather.</a:t>
            </a:r>
          </a:p>
          <a:p>
            <a:endParaRPr lang="en-US" dirty="0"/>
          </a:p>
          <a:p>
            <a:r>
              <a:rPr lang="en-US" dirty="0"/>
              <a:t>https://docs.bmc.com/docs/display/public/btco105/Working+with+ETLs</a:t>
            </a:r>
          </a:p>
          <a:p>
            <a:endParaRPr lang="en-US" dirty="0"/>
          </a:p>
          <a:p>
            <a:r>
              <a:rPr lang="en-US" dirty="0"/>
              <a:t>https://docs.bmc.com/docs/display/public/btco105/Managing+ETL+and+System+tasks#ManagingETLandSystemtasks-Taskexecutionlogs</a:t>
            </a:r>
          </a:p>
          <a:p>
            <a:endParaRPr lang="en-US" dirty="0"/>
          </a:p>
          <a:p>
            <a:r>
              <a:rPr lang="en-US" dirty="0"/>
              <a:t>https://docs.bmc.com/docs/display/btco107/Moviri+ETL+modules</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dirty="0"/>
          </a:p>
        </p:txBody>
      </p:sp>
    </p:spTree>
    <p:extLst>
      <p:ext uri="{BB962C8B-B14F-4D97-AF65-F5344CB8AC3E}">
        <p14:creationId xmlns:p14="http://schemas.microsoft.com/office/powerpoint/2010/main" val="411259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dirty="0"/>
              <a:t>© 2018 Movìri – CONFIDENTIAL – All Rights Reserved</a:t>
            </a:r>
            <a:endParaRPr lang="en-US" noProof="0" dirty="0"/>
          </a:p>
        </p:txBody>
      </p:sp>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dirty="0">
                <a:solidFill>
                  <a:schemeClr val="accent3">
                    <a:lumMod val="75000"/>
                  </a:schemeClr>
                </a:solidFill>
                <a:latin typeface="+mj-lt"/>
                <a:ea typeface="+mn-ea"/>
                <a:cs typeface="Arial" charset="0"/>
              </a:rPr>
              <a:t>211 Congress 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dirty="0">
                  <a:solidFill>
                    <a:schemeClr val="accent3">
                      <a:lumMod val="75000"/>
                    </a:schemeClr>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02543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2020-05-04</a:t>
            </a:fld>
            <a:endParaRPr lang="en-US" dirty="0"/>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dirty="0"/>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2020-05-04</a:t>
            </a:fld>
            <a:endParaRPr lang="en-US" dirty="0"/>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dirty="0"/>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mc.com/support/support-central.html"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mailto:feedbackUSA@moviri.com" TargetMode="External"/><Relationship Id="rId4" Type="http://schemas.openxmlformats.org/officeDocument/2006/relationships/hyperlink" Target="mailto:support@moviri.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mc.com/support/support-central.html" TargetMode="External"/><Relationship Id="rId3" Type="http://schemas.openxmlformats.org/officeDocument/2006/relationships/hyperlink" Target="https://docs.bmc.com/docs/capacityoptimization/btco115/moviri-integrator-for-truesight-capacity-optimization-hp-nnmi-830156763.html#MoviriIntegratorforTrueSightCapacityOptimization-HPNNMi-Connectorconfiguration" TargetMode="External"/><Relationship Id="rId7" Type="http://schemas.openxmlformats.org/officeDocument/2006/relationships/hyperlink" Target="https://docs.bmc.com/docs/display/btco107/Performing+system+maintenance+tasks#Performingsystemmaintenancetasks-Installingadditionalpackage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communities.bmc.com/docs/DOC-128144" TargetMode="External"/><Relationship Id="rId5" Type="http://schemas.openxmlformats.org/officeDocument/2006/relationships/hyperlink" Target="https://communities.bmc.com/docs/DOC-128143" TargetMode="External"/><Relationship Id="rId4" Type="http://schemas.openxmlformats.org/officeDocument/2006/relationships/hyperlink" Target="https://communities.bmc.com/community/bmcdn/capacity_management/pages/onboarding" TargetMode="External"/><Relationship Id="rId9" Type="http://schemas.openxmlformats.org/officeDocument/2006/relationships/hyperlink" Target="http://www.moviri.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communities.bmc.com/community/bmcdn/capacity_management/pages/onboarding"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917964"/>
          </a:xfrm>
        </p:spPr>
        <p:txBody>
          <a:bodyPr/>
          <a:lstStyle/>
          <a:p>
            <a:r>
              <a:rPr lang="en-US" dirty="0"/>
              <a:t>Install A Movìri ETL Module</a:t>
            </a:r>
          </a:p>
          <a:p>
            <a:r>
              <a:rPr lang="en-US" sz="1800" dirty="0"/>
              <a:t>Movìri Integrator for TrueSight Capacity Optimization - HP NNMi</a:t>
            </a:r>
          </a:p>
          <a:p>
            <a:endParaRPr lang="en-US" dirty="0"/>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andrea.gallo@moviri.com</a:t>
            </a:r>
          </a:p>
        </p:txBody>
      </p:sp>
      <p:sp>
        <p:nvSpPr>
          <p:cNvPr id="5" name="Titolo 4"/>
          <p:cNvSpPr>
            <a:spLocks noGrp="1"/>
          </p:cNvSpPr>
          <p:nvPr>
            <p:ph type="title"/>
          </p:nvPr>
        </p:nvSpPr>
        <p:spPr/>
        <p:txBody>
          <a:bodyPr/>
          <a:lstStyle/>
          <a:p>
            <a:r>
              <a:rPr lang="en-US" dirty="0"/>
              <a:t>Quest for Actionable Intelligence</a:t>
            </a:r>
            <a:endParaRPr lang="it-IT" dirty="0"/>
          </a:p>
        </p:txBody>
      </p:sp>
      <p:sp>
        <p:nvSpPr>
          <p:cNvPr id="6" name="TextBox 5">
            <a:extLst>
              <a:ext uri="{FF2B5EF4-FFF2-40B4-BE49-F238E27FC236}">
                <a16:creationId xmlns:a16="http://schemas.microsoft.com/office/drawing/2014/main" id="{5B7F5D08-2111-4049-881D-8AC598387411}"/>
              </a:ext>
            </a:extLst>
          </p:cNvPr>
          <p:cNvSpPr txBox="1"/>
          <p:nvPr/>
        </p:nvSpPr>
        <p:spPr>
          <a:xfrm>
            <a:off x="8357937" y="5771192"/>
            <a:ext cx="3509166" cy="646331"/>
          </a:xfrm>
          <a:prstGeom prst="rect">
            <a:avLst/>
          </a:prstGeom>
          <a:noFill/>
        </p:spPr>
        <p:txBody>
          <a:bodyPr wrap="none" rtlCol="0">
            <a:spAutoFit/>
          </a:bodyPr>
          <a:lstStyle/>
          <a:p>
            <a:r>
              <a:rPr lang="en-US" dirty="0"/>
              <a:t>Significant use of the notes section.</a:t>
            </a:r>
          </a:p>
          <a:p>
            <a:r>
              <a:rPr lang="en-US" dirty="0"/>
              <a:t>Download the PPT for the notes.</a:t>
            </a:r>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5BD8-C7DB-4EFA-8307-9E8F0ABC513D}"/>
              </a:ext>
            </a:extLst>
          </p:cNvPr>
          <p:cNvSpPr>
            <a:spLocks noGrp="1"/>
          </p:cNvSpPr>
          <p:nvPr>
            <p:ph type="title"/>
          </p:nvPr>
        </p:nvSpPr>
        <p:spPr/>
        <p:txBody>
          <a:bodyPr/>
          <a:lstStyle/>
          <a:p>
            <a:r>
              <a:rPr lang="en-US" dirty="0"/>
              <a:t>Workspace tab</a:t>
            </a:r>
          </a:p>
        </p:txBody>
      </p:sp>
      <p:sp>
        <p:nvSpPr>
          <p:cNvPr id="3" name="Text Placeholder 2">
            <a:extLst>
              <a:ext uri="{FF2B5EF4-FFF2-40B4-BE49-F238E27FC236}">
                <a16:creationId xmlns:a16="http://schemas.microsoft.com/office/drawing/2014/main" id="{71BEDC42-F674-46F2-94C8-7390CAD50614}"/>
              </a:ext>
            </a:extLst>
          </p:cNvPr>
          <p:cNvSpPr>
            <a:spLocks noGrp="1"/>
          </p:cNvSpPr>
          <p:nvPr>
            <p:ph type="body" sz="quarter" idx="10"/>
          </p:nvPr>
        </p:nvSpPr>
        <p:spPr>
          <a:xfrm>
            <a:off x="469022" y="1700213"/>
            <a:ext cx="5626978" cy="4176712"/>
          </a:xfrm>
        </p:spPr>
        <p:txBody>
          <a:bodyPr/>
          <a:lstStyle/>
          <a:p>
            <a:r>
              <a:rPr lang="en-US" dirty="0"/>
              <a:t>Data goes to the data warehouse first, then makes its way to the Workspace Tab</a:t>
            </a:r>
          </a:p>
          <a:p>
            <a:r>
              <a:rPr lang="en-US" dirty="0"/>
              <a:t>Find data on the Workspace Tab </a:t>
            </a:r>
          </a:p>
          <a:p>
            <a:r>
              <a:rPr lang="en-US" dirty="0"/>
              <a:t>Report on the new data</a:t>
            </a:r>
          </a:p>
        </p:txBody>
      </p:sp>
      <p:pic>
        <p:nvPicPr>
          <p:cNvPr id="5" name="Picture 4">
            <a:extLst>
              <a:ext uri="{FF2B5EF4-FFF2-40B4-BE49-F238E27FC236}">
                <a16:creationId xmlns:a16="http://schemas.microsoft.com/office/drawing/2014/main" id="{66563177-3A48-46B9-AE49-25801C76161D}"/>
              </a:ext>
            </a:extLst>
          </p:cNvPr>
          <p:cNvPicPr>
            <a:picLocks noChangeAspect="1"/>
          </p:cNvPicPr>
          <p:nvPr/>
        </p:nvPicPr>
        <p:blipFill>
          <a:blip r:embed="rId3"/>
          <a:stretch>
            <a:fillRect/>
          </a:stretch>
        </p:blipFill>
        <p:spPr>
          <a:xfrm>
            <a:off x="4073438" y="3338513"/>
            <a:ext cx="7585372" cy="2538412"/>
          </a:xfrm>
          <a:prstGeom prst="rect">
            <a:avLst/>
          </a:prstGeom>
        </p:spPr>
      </p:pic>
    </p:spTree>
    <p:extLst>
      <p:ext uri="{BB962C8B-B14F-4D97-AF65-F5344CB8AC3E}">
        <p14:creationId xmlns:p14="http://schemas.microsoft.com/office/powerpoint/2010/main" val="141422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52984-99F9-4D70-B535-DDB2BBE44956}"/>
              </a:ext>
            </a:extLst>
          </p:cNvPr>
          <p:cNvSpPr txBox="1">
            <a:spLocks/>
          </p:cNvSpPr>
          <p:nvPr/>
        </p:nvSpPr>
        <p:spPr>
          <a:xfrm>
            <a:off x="962526" y="185469"/>
            <a:ext cx="6284704" cy="1152128"/>
          </a:xfrm>
          <a:prstGeom prst="rect">
            <a:avLst/>
          </a:prstGeom>
        </p:spPr>
        <p:txBody>
          <a:bodyPr vert="horz" lIns="91440" tIns="45720" rIns="91440" bIns="45720" rtlCol="0" anchor="b">
            <a:noAutofit/>
          </a:bodyPr>
          <a:lstStyle>
            <a:lvl1pPr marL="0" indent="0" algn="l" defTabSz="914400" rtl="0" eaLnBrk="1" fontAlgn="base" latinLnBrk="0" hangingPunct="1">
              <a:lnSpc>
                <a:spcPct val="90000"/>
              </a:lnSpc>
              <a:spcBef>
                <a:spcPct val="20000"/>
              </a:spcBef>
              <a:spcAft>
                <a:spcPct val="0"/>
              </a:spcAft>
              <a:buNone/>
              <a:defRPr lang="en-US" sz="3600" b="1" kern="0" noProof="0" dirty="0">
                <a:solidFill>
                  <a:schemeClr val="tx1"/>
                </a:solidFill>
                <a:latin typeface="+mj-lt"/>
                <a:ea typeface="+mn-ea"/>
                <a:cs typeface="+mn-cs"/>
              </a:defRPr>
            </a:lvl1pPr>
          </a:lstStyle>
          <a:p>
            <a:r>
              <a:rPr lang="en-US" dirty="0"/>
              <a:t>Check List (from data source)</a:t>
            </a:r>
          </a:p>
        </p:txBody>
      </p:sp>
      <p:sp>
        <p:nvSpPr>
          <p:cNvPr id="5" name="Text Placeholder 2">
            <a:extLst>
              <a:ext uri="{FF2B5EF4-FFF2-40B4-BE49-F238E27FC236}">
                <a16:creationId xmlns:a16="http://schemas.microsoft.com/office/drawing/2014/main" id="{EFB75770-ECC1-4CA4-B2D6-3B5DF0437C00}"/>
              </a:ext>
            </a:extLst>
          </p:cNvPr>
          <p:cNvSpPr txBox="1">
            <a:spLocks/>
          </p:cNvSpPr>
          <p:nvPr/>
        </p:nvSpPr>
        <p:spPr>
          <a:xfrm>
            <a:off x="1412392" y="1587919"/>
            <a:ext cx="8581840" cy="4176712"/>
          </a:xfrm>
          <a:prstGeom prst="rect">
            <a:avLst/>
          </a:prstGeom>
        </p:spPr>
        <p:txBody>
          <a:bodyPr vert="horz" lIns="91440" tIns="45720" rIns="91440" bIns="45720" rtlCol="0">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en-US" dirty="0"/>
              <a:t>Check Data source (has data we wish)</a:t>
            </a:r>
          </a:p>
          <a:p>
            <a:pPr marL="342900" indent="-342900">
              <a:buFont typeface="Wingdings" panose="05000000000000000000" pitchFamily="2" charset="2"/>
              <a:buChar char="q"/>
            </a:pPr>
            <a:r>
              <a:rPr lang="en-US" dirty="0"/>
              <a:t>Data source exposes data</a:t>
            </a:r>
          </a:p>
          <a:p>
            <a:pPr marL="342900" indent="-342900">
              <a:buFont typeface="Wingdings" panose="05000000000000000000" pitchFamily="2" charset="2"/>
              <a:buChar char="q"/>
            </a:pPr>
            <a:r>
              <a:rPr lang="en-US" dirty="0"/>
              <a:t>TSCO can connect to data source</a:t>
            </a:r>
          </a:p>
          <a:p>
            <a:pPr lvl="1"/>
            <a:r>
              <a:rPr lang="en-US" dirty="0"/>
              <a:t>Exposed data location / method</a:t>
            </a:r>
          </a:p>
          <a:p>
            <a:pPr lvl="1"/>
            <a:r>
              <a:rPr lang="en-US" dirty="0"/>
              <a:t>Path (network and ports)</a:t>
            </a:r>
          </a:p>
          <a:p>
            <a:pPr lvl="1"/>
            <a:r>
              <a:rPr lang="en-US" dirty="0"/>
              <a:t>Username / Passphrase</a:t>
            </a:r>
          </a:p>
          <a:p>
            <a:pPr lvl="1"/>
            <a:r>
              <a:rPr lang="en-US" dirty="0"/>
              <a:t>Query or Integrator</a:t>
            </a:r>
          </a:p>
          <a:p>
            <a:pPr marL="114300" indent="-342900">
              <a:buFont typeface="Wingdings" panose="05000000000000000000" pitchFamily="2" charset="2"/>
              <a:buChar char="q"/>
            </a:pPr>
            <a:r>
              <a:rPr lang="en-US" dirty="0"/>
              <a:t>TSCO has Integrator available  (or ETL)</a:t>
            </a:r>
          </a:p>
          <a:p>
            <a:pPr marL="114300" indent="-342900">
              <a:buFont typeface="Wingdings" panose="05000000000000000000" pitchFamily="2" charset="2"/>
              <a:buChar char="q"/>
            </a:pPr>
            <a:r>
              <a:rPr lang="en-US" dirty="0"/>
              <a:t>Integrator (or ETL) is installed and configured</a:t>
            </a:r>
          </a:p>
          <a:p>
            <a:pPr marL="114300" indent="-342900">
              <a:buFont typeface="Wingdings" panose="05000000000000000000" pitchFamily="2" charset="2"/>
              <a:buChar char="q"/>
            </a:pPr>
            <a:r>
              <a:rPr lang="en-US" dirty="0"/>
              <a:t>Integrator (or ETL) is connecting and delivering data to TSCO</a:t>
            </a:r>
          </a:p>
          <a:p>
            <a:pPr marL="114300" indent="-342900">
              <a:buFont typeface="Wingdings" panose="05000000000000000000" pitchFamily="2" charset="2"/>
              <a:buChar char="q"/>
            </a:pPr>
            <a:r>
              <a:rPr lang="en-US" dirty="0"/>
              <a:t>TSCO reports with available data</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4650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B50D-8698-4972-BB39-C3BB05853886}"/>
              </a:ext>
            </a:extLst>
          </p:cNvPr>
          <p:cNvSpPr>
            <a:spLocks noGrp="1"/>
          </p:cNvSpPr>
          <p:nvPr>
            <p:ph type="title"/>
          </p:nvPr>
        </p:nvSpPr>
        <p:spPr/>
        <p:txBody>
          <a:bodyPr/>
          <a:lstStyle/>
          <a:p>
            <a:r>
              <a:rPr lang="en-US" dirty="0"/>
              <a:t>Call to action</a:t>
            </a:r>
          </a:p>
        </p:txBody>
      </p:sp>
      <p:sp>
        <p:nvSpPr>
          <p:cNvPr id="3" name="Text Placeholder 2">
            <a:extLst>
              <a:ext uri="{FF2B5EF4-FFF2-40B4-BE49-F238E27FC236}">
                <a16:creationId xmlns:a16="http://schemas.microsoft.com/office/drawing/2014/main" id="{47F019FD-2E88-4729-9DF5-F51AF4695688}"/>
              </a:ext>
            </a:extLst>
          </p:cNvPr>
          <p:cNvSpPr>
            <a:spLocks noGrp="1"/>
          </p:cNvSpPr>
          <p:nvPr>
            <p:ph type="body" sz="quarter" idx="10"/>
          </p:nvPr>
        </p:nvSpPr>
        <p:spPr>
          <a:xfrm>
            <a:off x="546206" y="1340643"/>
            <a:ext cx="11099587" cy="4610977"/>
          </a:xfrm>
        </p:spPr>
        <p:txBody>
          <a:bodyPr>
            <a:normAutofit/>
          </a:bodyPr>
          <a:lstStyle/>
          <a:p>
            <a:r>
              <a:rPr lang="en-US" dirty="0"/>
              <a:t>Do this example</a:t>
            </a:r>
          </a:p>
          <a:p>
            <a:endParaRPr lang="en-US" dirty="0"/>
          </a:p>
          <a:p>
            <a:r>
              <a:rPr lang="en-US" dirty="0"/>
              <a:t>While this uses a specific module as the example, most modules work in substantially the same way.</a:t>
            </a:r>
          </a:p>
          <a:p>
            <a:endParaRPr lang="en-US" dirty="0"/>
          </a:p>
          <a:p>
            <a:r>
              <a:rPr lang="en-US" dirty="0"/>
              <a:t>There are a number of links in the notes section of this presentation to documentation that are specific to tasks for this example, but also apply to other modules.  Sometimes a little imagination is needed to stich together several tasks to deliver an expected outcome.   </a:t>
            </a:r>
          </a:p>
          <a:p>
            <a:endParaRPr lang="en-US" dirty="0"/>
          </a:p>
        </p:txBody>
      </p:sp>
      <p:sp>
        <p:nvSpPr>
          <p:cNvPr id="4" name="TextBox 3">
            <a:extLst>
              <a:ext uri="{FF2B5EF4-FFF2-40B4-BE49-F238E27FC236}">
                <a16:creationId xmlns:a16="http://schemas.microsoft.com/office/drawing/2014/main" id="{C5DAD75C-49E9-4344-A48E-406B8D2B49E4}"/>
              </a:ext>
            </a:extLst>
          </p:cNvPr>
          <p:cNvSpPr txBox="1"/>
          <p:nvPr/>
        </p:nvSpPr>
        <p:spPr>
          <a:xfrm>
            <a:off x="1636293" y="5951620"/>
            <a:ext cx="8919411" cy="861774"/>
          </a:xfrm>
          <a:prstGeom prst="rect">
            <a:avLst/>
          </a:prstGeom>
          <a:noFill/>
        </p:spPr>
        <p:txBody>
          <a:bodyPr wrap="square" rtlCol="0">
            <a:spAutoFit/>
          </a:bodyPr>
          <a:lstStyle/>
          <a:p>
            <a:r>
              <a:rPr lang="en-US" sz="3200" b="1" dirty="0"/>
              <a:t>We hope that this helped stich these tasks together.</a:t>
            </a:r>
          </a:p>
          <a:p>
            <a:endParaRPr lang="en-US" dirty="0"/>
          </a:p>
        </p:txBody>
      </p:sp>
    </p:spTree>
    <p:extLst>
      <p:ext uri="{BB962C8B-B14F-4D97-AF65-F5344CB8AC3E}">
        <p14:creationId xmlns:p14="http://schemas.microsoft.com/office/powerpoint/2010/main" val="45848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DF63-2BE0-426C-A1D3-63A79F62DAC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FB8A05A-3A51-4534-B271-B9D5482A5CC6}"/>
              </a:ext>
            </a:extLst>
          </p:cNvPr>
          <p:cNvSpPr>
            <a:spLocks noGrp="1"/>
          </p:cNvSpPr>
          <p:nvPr>
            <p:ph type="body" sz="quarter" idx="10"/>
          </p:nvPr>
        </p:nvSpPr>
        <p:spPr>
          <a:xfrm>
            <a:off x="469021" y="1700213"/>
            <a:ext cx="11273800" cy="4176712"/>
          </a:xfrm>
        </p:spPr>
        <p:txBody>
          <a:bodyPr>
            <a:normAutofit fontScale="92500" lnSpcReduction="10000"/>
          </a:bodyPr>
          <a:lstStyle/>
          <a:p>
            <a:r>
              <a:rPr lang="en-US" dirty="0"/>
              <a:t>This was not helpful.  What can I do now?     Open a support ticket with BMC or your support partner.  </a:t>
            </a:r>
          </a:p>
          <a:p>
            <a:r>
              <a:rPr lang="en-US" dirty="0">
                <a:hlinkClick r:id="rId3"/>
              </a:rPr>
              <a:t>https://www.bmc.com/support/support-central.html</a:t>
            </a:r>
            <a:endParaRPr lang="en-US" dirty="0"/>
          </a:p>
          <a:p>
            <a:r>
              <a:rPr lang="en-US" dirty="0"/>
              <a:t>And send a note to </a:t>
            </a:r>
            <a:r>
              <a:rPr lang="en-US" dirty="0">
                <a:hlinkClick r:id="rId4"/>
              </a:rPr>
              <a:t>support@moviri.com</a:t>
            </a:r>
            <a:r>
              <a:rPr lang="en-US" dirty="0"/>
              <a:t> with comments</a:t>
            </a:r>
          </a:p>
          <a:p>
            <a:endParaRPr lang="en-US" dirty="0"/>
          </a:p>
          <a:p>
            <a:r>
              <a:rPr lang="en-US" dirty="0"/>
              <a:t>IF this WAS helpful, send a note to </a:t>
            </a:r>
            <a:r>
              <a:rPr lang="en-US" dirty="0">
                <a:hlinkClick r:id="rId5"/>
              </a:rPr>
              <a:t>Andrea.Gallo@moviri.com</a:t>
            </a:r>
            <a:r>
              <a:rPr lang="en-US" dirty="0"/>
              <a:t> with comments.  We like to hear from you.</a:t>
            </a:r>
          </a:p>
          <a:p>
            <a:endParaRPr lang="en-US" dirty="0"/>
          </a:p>
          <a:p>
            <a:r>
              <a:rPr lang="en-US" dirty="0"/>
              <a:t>What if I have other, unrelated questions and comments.  BMC and Movìri would be happy to help in any way we can using the links above or contact your account team.</a:t>
            </a:r>
          </a:p>
        </p:txBody>
      </p:sp>
    </p:spTree>
    <p:extLst>
      <p:ext uri="{BB962C8B-B14F-4D97-AF65-F5344CB8AC3E}">
        <p14:creationId xmlns:p14="http://schemas.microsoft.com/office/powerpoint/2010/main" val="269766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A2520E-C1E5-4E7B-9AE1-2A1203D2D3F6}"/>
              </a:ext>
            </a:extLst>
          </p:cNvPr>
          <p:cNvSpPr>
            <a:spLocks noGrp="1"/>
          </p:cNvSpPr>
          <p:nvPr>
            <p:ph type="title"/>
          </p:nvPr>
        </p:nvSpPr>
        <p:spPr/>
        <p:txBody>
          <a:bodyPr/>
          <a:lstStyle/>
          <a:p>
            <a:r>
              <a:rPr lang="en-US" dirty="0"/>
              <a:t>Links</a:t>
            </a:r>
          </a:p>
        </p:txBody>
      </p:sp>
      <p:sp>
        <p:nvSpPr>
          <p:cNvPr id="4" name="Footer Placeholder 3">
            <a:extLst>
              <a:ext uri="{FF2B5EF4-FFF2-40B4-BE49-F238E27FC236}">
                <a16:creationId xmlns:a16="http://schemas.microsoft.com/office/drawing/2014/main" id="{630D6188-92D5-4710-B99A-CE2F25731D60}"/>
              </a:ext>
            </a:extLst>
          </p:cNvPr>
          <p:cNvSpPr>
            <a:spLocks noGrp="1"/>
          </p:cNvSpPr>
          <p:nvPr>
            <p:ph type="ftr" sz="quarter" idx="11"/>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 2018 Movìri – CONFIDENTIAL – All Rights Reserved</a:t>
            </a:r>
            <a:endParaRPr lang="en-US" noProof="0" dirty="0"/>
          </a:p>
        </p:txBody>
      </p:sp>
      <p:graphicFrame>
        <p:nvGraphicFramePr>
          <p:cNvPr id="6" name="Table 5">
            <a:extLst>
              <a:ext uri="{FF2B5EF4-FFF2-40B4-BE49-F238E27FC236}">
                <a16:creationId xmlns:a16="http://schemas.microsoft.com/office/drawing/2014/main" id="{6819C1C3-2731-48C7-8931-0AD80C173A79}"/>
              </a:ext>
            </a:extLst>
          </p:cNvPr>
          <p:cNvGraphicFramePr>
            <a:graphicFrameLocks noGrp="1"/>
          </p:cNvGraphicFramePr>
          <p:nvPr>
            <p:extLst>
              <p:ext uri="{D42A27DB-BD31-4B8C-83A1-F6EECF244321}">
                <p14:modId xmlns:p14="http://schemas.microsoft.com/office/powerpoint/2010/main" val="3680015559"/>
              </p:ext>
            </p:extLst>
          </p:nvPr>
        </p:nvGraphicFramePr>
        <p:xfrm>
          <a:off x="469021" y="1546191"/>
          <a:ext cx="11099588" cy="4117340"/>
        </p:xfrm>
        <a:graphic>
          <a:graphicData uri="http://schemas.openxmlformats.org/drawingml/2006/table">
            <a:tbl>
              <a:tblPr firstRow="1" bandRow="1">
                <a:tableStyleId>{69012ECD-51FC-41F1-AA8D-1B2483CD663E}</a:tableStyleId>
              </a:tblPr>
              <a:tblGrid>
                <a:gridCol w="3365042">
                  <a:extLst>
                    <a:ext uri="{9D8B030D-6E8A-4147-A177-3AD203B41FA5}">
                      <a16:colId xmlns:a16="http://schemas.microsoft.com/office/drawing/2014/main" val="2739784860"/>
                    </a:ext>
                  </a:extLst>
                </a:gridCol>
                <a:gridCol w="7734546">
                  <a:extLst>
                    <a:ext uri="{9D8B030D-6E8A-4147-A177-3AD203B41FA5}">
                      <a16:colId xmlns:a16="http://schemas.microsoft.com/office/drawing/2014/main" val="1374289495"/>
                    </a:ext>
                  </a:extLst>
                </a:gridCol>
              </a:tblGrid>
              <a:tr h="304800">
                <a:tc>
                  <a:txBody>
                    <a:bodyPr/>
                    <a:lstStyle/>
                    <a:p>
                      <a:pPr marL="0" algn="l" defTabSz="914400" rtl="0" eaLnBrk="1" latinLnBrk="0" hangingPunct="1"/>
                      <a:r>
                        <a:rPr lang="en-US" sz="1400" b="1" kern="1200" dirty="0">
                          <a:solidFill>
                            <a:schemeClr val="bg1"/>
                          </a:solidFill>
                          <a:latin typeface="+mn-lt"/>
                          <a:ea typeface="+mn-ea"/>
                          <a:cs typeface="+mn-cs"/>
                        </a:rPr>
                        <a:t>Topic</a:t>
                      </a:r>
                    </a:p>
                  </a:txBody>
                  <a:tcPr/>
                </a:tc>
                <a:tc>
                  <a:txBody>
                    <a:bodyPr/>
                    <a:lstStyle/>
                    <a:p>
                      <a:pPr marL="0" algn="l" defTabSz="914400" rtl="0" eaLnBrk="1" latinLnBrk="0" hangingPunct="1"/>
                      <a:r>
                        <a:rPr lang="en-US" sz="1400" b="1" kern="1200" dirty="0">
                          <a:solidFill>
                            <a:schemeClr val="bg1"/>
                          </a:solidFill>
                          <a:latin typeface="+mn-lt"/>
                          <a:ea typeface="+mn-ea"/>
                          <a:cs typeface="+mn-cs"/>
                        </a:rPr>
                        <a:t>Link</a:t>
                      </a:r>
                    </a:p>
                  </a:txBody>
                  <a:tcPr/>
                </a:tc>
                <a:extLst>
                  <a:ext uri="{0D108BD9-81ED-4DB2-BD59-A6C34878D82A}">
                    <a16:rowId xmlns:a16="http://schemas.microsoft.com/office/drawing/2014/main" val="2911517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Movìri Integrator for TrueSight Capacity Optimization - HP NNMi</a:t>
                      </a:r>
                    </a:p>
                  </a:txBody>
                  <a:tcPr anchor="ctr"/>
                </a:tc>
                <a:tc>
                  <a:txBody>
                    <a:bodyPr/>
                    <a:lstStyle/>
                    <a:p>
                      <a:r>
                        <a:rPr lang="en-US" sz="1200" dirty="0">
                          <a:hlinkClick r:id="rId3"/>
                        </a:rPr>
                        <a:t>https://docs.bmc.com/docs/capacityoptimization/btco115/moviri-integrator-for-truesight-capacity-optimization-hp-nnmi-830156763.html#MoviriIntegratorforTrueSightCapacityOptimization-HPNNMi-Connectorconfiguration</a:t>
                      </a:r>
                      <a:endParaRPr lang="en-US" sz="1200" dirty="0"/>
                    </a:p>
                  </a:txBody>
                  <a:tcPr marL="9525" marR="9525" marT="9525" marB="0" anchor="ctr"/>
                </a:tc>
                <a:extLst>
                  <a:ext uri="{0D108BD9-81ED-4DB2-BD59-A6C34878D82A}">
                    <a16:rowId xmlns:a16="http://schemas.microsoft.com/office/drawing/2014/main" val="3924339241"/>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Communities Onboarding</a:t>
                      </a:r>
                    </a:p>
                  </a:txBody>
                  <a:tcPr anchor="ctr"/>
                </a:tc>
                <a:tc>
                  <a:txBody>
                    <a:bodyPr/>
                    <a:lstStyle/>
                    <a:p>
                      <a:r>
                        <a:rPr lang="en-US" sz="1200" dirty="0">
                          <a:hlinkClick r:id="rId4"/>
                        </a:rPr>
                        <a:t>https://communities.bmc.com/community/bmcdn/capacity_management/pages/onboarding</a:t>
                      </a:r>
                      <a:endParaRPr lang="en-US" sz="1200" dirty="0"/>
                    </a:p>
                  </a:txBody>
                  <a:tcPr marL="9525" marR="9525" marT="9525" marB="0" anchor="ctr"/>
                </a:tc>
                <a:extLst>
                  <a:ext uri="{0D108BD9-81ED-4DB2-BD59-A6C34878D82A}">
                    <a16:rowId xmlns:a16="http://schemas.microsoft.com/office/drawing/2014/main" val="2457760750"/>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Onboard Step 1</a:t>
                      </a:r>
                    </a:p>
                  </a:txBody>
                  <a:tcPr anchor="ctr"/>
                </a:tc>
                <a:tc>
                  <a:txBody>
                    <a:bodyPr/>
                    <a:lstStyle/>
                    <a:p>
                      <a:r>
                        <a:rPr lang="en-US" sz="1200" dirty="0">
                          <a:hlinkClick r:id="rId5"/>
                        </a:rPr>
                        <a:t>https://communities.bmc.com/docs/DOC-128143</a:t>
                      </a:r>
                      <a:endParaRPr lang="en-US" sz="1200" dirty="0"/>
                    </a:p>
                  </a:txBody>
                  <a:tcPr marL="9525" marR="9525" marT="9525" marB="0" anchor="ctr"/>
                </a:tc>
                <a:extLst>
                  <a:ext uri="{0D108BD9-81ED-4DB2-BD59-A6C34878D82A}">
                    <a16:rowId xmlns:a16="http://schemas.microsoft.com/office/drawing/2014/main" val="2063407750"/>
                  </a:ext>
                </a:extLst>
              </a:tr>
              <a:tr h="370840">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Onboard Step 2</a:t>
                      </a:r>
                      <a:endParaRPr lang="en-US" sz="1200" kern="1200" dirty="0">
                        <a:solidFill>
                          <a:schemeClr val="accent1"/>
                        </a:solidFill>
                        <a:latin typeface="+mn-lt"/>
                        <a:ea typeface="+mn-ea"/>
                        <a:cs typeface="+mn-cs"/>
                      </a:endParaRP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hlinkClick r:id="rId6"/>
                        </a:rPr>
                        <a:t>https://communities.bmc.com/docs/DOC-128144</a:t>
                      </a:r>
                      <a:endParaRPr lang="en-US" sz="1200" dirty="0"/>
                    </a:p>
                    <a:p>
                      <a:pPr marL="0" marR="0" indent="0" algn="l" defTabSz="457181" rtl="0" eaLnBrk="1" fontAlgn="auto" latinLnBrk="0" hangingPunct="1">
                        <a:lnSpc>
                          <a:spcPct val="100000"/>
                        </a:lnSpc>
                        <a:spcBef>
                          <a:spcPts val="0"/>
                        </a:spcBef>
                        <a:spcAft>
                          <a:spcPts val="0"/>
                        </a:spcAft>
                        <a:buClrTx/>
                        <a:buSzTx/>
                        <a:buFontTx/>
                        <a:buNone/>
                        <a:tabLst/>
                        <a:defRPr/>
                      </a:pPr>
                      <a:endParaRPr lang="en-US" sz="1200" kern="1200" dirty="0">
                        <a:solidFill>
                          <a:schemeClr val="accent1"/>
                        </a:solidFill>
                        <a:latin typeface="+mn-lt"/>
                        <a:ea typeface="+mn-ea"/>
                        <a:cs typeface="+mn-cs"/>
                      </a:endParaRPr>
                    </a:p>
                  </a:txBody>
                  <a:tcPr marL="9525" marR="9525" marT="9525" marB="0" anchor="ctr"/>
                </a:tc>
                <a:extLst>
                  <a:ext uri="{0D108BD9-81ED-4DB2-BD59-A6C34878D82A}">
                    <a16:rowId xmlns:a16="http://schemas.microsoft.com/office/drawing/2014/main" val="609259723"/>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System Maintenance Tasks</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hlinkClick r:id="rId7"/>
                        </a:rPr>
                        <a:t>https://docs.bmc.com/docs/display/btco107/Performing+system+maintenance+tasks#Performingsystemmaintenancetasks-Installingadditionalpackages</a:t>
                      </a:r>
                      <a:endParaRPr lang="en-US" sz="1200" dirty="0"/>
                    </a:p>
                  </a:txBody>
                  <a:tcPr marL="9525" marR="9525" marT="9525" marB="0" anchor="ctr"/>
                </a:tc>
                <a:extLst>
                  <a:ext uri="{0D108BD9-81ED-4DB2-BD59-A6C34878D82A}">
                    <a16:rowId xmlns:a16="http://schemas.microsoft.com/office/drawing/2014/main" val="1077102211"/>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Working With ETLs</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t>https://docs.bmc.com/docs/display/public/btco105/Working+with+ETLs</a:t>
                      </a:r>
                    </a:p>
                  </a:txBody>
                  <a:tcPr marL="9525" marR="9525" marT="9525" marB="0" anchor="ctr"/>
                </a:tc>
                <a:extLst>
                  <a:ext uri="{0D108BD9-81ED-4DB2-BD59-A6C34878D82A}">
                    <a16:rowId xmlns:a16="http://schemas.microsoft.com/office/drawing/2014/main" val="3512707625"/>
                  </a:ext>
                </a:extLst>
              </a:tr>
              <a:tr h="370840">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ETL documentation</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t>https://docs.bmc.com/docs/display/public/btco105/Managing+ETL+and+System+tasks#ManagingETLandSystemtasks-Taskexecutionlogs</a:t>
                      </a:r>
                    </a:p>
                  </a:txBody>
                  <a:tcPr marL="9525" marR="9525" marT="9525" marB="0" anchor="ctr"/>
                </a:tc>
                <a:extLst>
                  <a:ext uri="{0D108BD9-81ED-4DB2-BD59-A6C34878D82A}">
                    <a16:rowId xmlns:a16="http://schemas.microsoft.com/office/drawing/2014/main" val="149924522"/>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ETL documentation</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t>https://docs.bmc.com/docs/display/btco107/Moviri+ETL+modules</a:t>
                      </a:r>
                    </a:p>
                    <a:p>
                      <a:pPr marL="0" marR="0" indent="0" algn="l" defTabSz="457181" rtl="0" eaLnBrk="1" fontAlgn="auto" latinLnBrk="0" hangingPunct="1">
                        <a:lnSpc>
                          <a:spcPct val="100000"/>
                        </a:lnSpc>
                        <a:spcBef>
                          <a:spcPts val="0"/>
                        </a:spcBef>
                        <a:spcAft>
                          <a:spcPts val="0"/>
                        </a:spcAft>
                        <a:buClrTx/>
                        <a:buSzTx/>
                        <a:buFontTx/>
                        <a:buNone/>
                        <a:tabLst/>
                        <a:defRPr/>
                      </a:pPr>
                      <a:endParaRPr lang="en-US" sz="1200" kern="1200" dirty="0">
                        <a:solidFill>
                          <a:schemeClr val="accent1"/>
                        </a:solidFill>
                        <a:latin typeface="+mn-lt"/>
                        <a:ea typeface="+mn-ea"/>
                        <a:cs typeface="+mn-cs"/>
                      </a:endParaRPr>
                    </a:p>
                  </a:txBody>
                  <a:tcPr marL="9525" marR="9525" marT="9525" marB="0" anchor="ctr"/>
                </a:tc>
                <a:extLst>
                  <a:ext uri="{0D108BD9-81ED-4DB2-BD59-A6C34878D82A}">
                    <a16:rowId xmlns:a16="http://schemas.microsoft.com/office/drawing/2014/main" val="2645356668"/>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BMC Support</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hlinkClick r:id="rId8"/>
                        </a:rPr>
                        <a:t>https://www.bmc.com/support/support-central.html</a:t>
                      </a:r>
                      <a:endParaRPr lang="en-US" sz="1200" dirty="0"/>
                    </a:p>
                  </a:txBody>
                  <a:tcPr marL="9525" marR="9525" marT="9525" marB="0" anchor="ctr"/>
                </a:tc>
                <a:extLst>
                  <a:ext uri="{0D108BD9-81ED-4DB2-BD59-A6C34878D82A}">
                    <a16:rowId xmlns:a16="http://schemas.microsoft.com/office/drawing/2014/main" val="1220530754"/>
                  </a:ext>
                </a:extLst>
              </a:tr>
              <a:tr h="370840">
                <a:tc>
                  <a: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Movìri</a:t>
                      </a:r>
                    </a:p>
                  </a:txBody>
                  <a:tcPr anchor="ctr"/>
                </a:tc>
                <a:tc>
                  <a: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dirty="0">
                          <a:hlinkClick r:id="rId9"/>
                        </a:rPr>
                        <a:t>http://www.moviri.com/</a:t>
                      </a:r>
                      <a:endParaRPr lang="en-US" sz="1200" dirty="0"/>
                    </a:p>
                  </a:txBody>
                  <a:tcPr marL="9525" marR="9525" marT="9525" marB="0" anchor="ctr"/>
                </a:tc>
                <a:extLst>
                  <a:ext uri="{0D108BD9-81ED-4DB2-BD59-A6C34878D82A}">
                    <a16:rowId xmlns:a16="http://schemas.microsoft.com/office/drawing/2014/main" val="3560881060"/>
                  </a:ext>
                </a:extLst>
              </a:tr>
            </a:tbl>
          </a:graphicData>
        </a:graphic>
      </p:graphicFrame>
    </p:spTree>
    <p:extLst>
      <p:ext uri="{BB962C8B-B14F-4D97-AF65-F5344CB8AC3E}">
        <p14:creationId xmlns:p14="http://schemas.microsoft.com/office/powerpoint/2010/main" val="390940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a:xfrm rot="16200000">
            <a:off x="-1185216" y="1506059"/>
            <a:ext cx="3268790" cy="962526"/>
          </a:xfrm>
        </p:spPr>
        <p:txBody>
          <a:bodyPr/>
          <a:lstStyle/>
          <a:p>
            <a:pPr algn="r"/>
            <a:r>
              <a:rPr lang="en-US" dirty="0"/>
              <a:t>Agenda</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1733323" y="352927"/>
            <a:ext cx="8052362" cy="5853499"/>
          </a:xfrm>
        </p:spPr>
        <p:txBody>
          <a:bodyPr>
            <a:normAutofit/>
          </a:bodyPr>
          <a:lstStyle/>
          <a:p>
            <a:pPr marL="342900" indent="-342900">
              <a:buFont typeface="Wingdings" panose="05000000000000000000" pitchFamily="2" charset="2"/>
              <a:buChar char="q"/>
            </a:pPr>
            <a:r>
              <a:rPr lang="en-US" sz="2800" dirty="0"/>
              <a:t>Use Case - Movìri NNMi Module</a:t>
            </a:r>
          </a:p>
          <a:p>
            <a:pPr marL="342900" indent="-342900">
              <a:buFont typeface="Wingdings" panose="05000000000000000000" pitchFamily="2" charset="2"/>
              <a:buChar char="q"/>
            </a:pPr>
            <a:r>
              <a:rPr lang="en-US" sz="2800" dirty="0"/>
              <a:t>Starting Point</a:t>
            </a:r>
          </a:p>
          <a:p>
            <a:pPr marL="1028700" lvl="1" indent="-342900">
              <a:buFont typeface="Wingdings" panose="05000000000000000000" pitchFamily="2" charset="2"/>
              <a:buChar char="q"/>
            </a:pPr>
            <a:r>
              <a:rPr lang="en-US" sz="2400" dirty="0"/>
              <a:t>Where are the downloads</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Install packages on TSCO</a:t>
            </a:r>
          </a:p>
          <a:p>
            <a:pPr marL="342900" indent="-342900">
              <a:buFont typeface="Wingdings" panose="05000000000000000000" pitchFamily="2" charset="2"/>
              <a:buChar char="q"/>
            </a:pPr>
            <a:r>
              <a:rPr lang="en-US" sz="2800" dirty="0"/>
              <a:t>Datasource check and configuration</a:t>
            </a:r>
          </a:p>
          <a:p>
            <a:pPr marL="342900" indent="-342900">
              <a:buFont typeface="Wingdings" panose="05000000000000000000" pitchFamily="2" charset="2"/>
              <a:buChar char="q"/>
            </a:pPr>
            <a:r>
              <a:rPr lang="en-US" sz="2800" dirty="0"/>
              <a:t>Implied connection and path</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Connector Configuration (TSCO ETL Config)</a:t>
            </a:r>
          </a:p>
          <a:p>
            <a:pPr marL="342900" indent="-342900">
              <a:buFont typeface="Wingdings" panose="05000000000000000000" pitchFamily="2" charset="2"/>
              <a:buChar char="q"/>
            </a:pPr>
            <a:r>
              <a:rPr lang="en-US" sz="2800" dirty="0"/>
              <a:t>Troubleshoot</a:t>
            </a:r>
          </a:p>
          <a:p>
            <a:pPr marL="342900" indent="-342900">
              <a:buFont typeface="Wingdings" panose="05000000000000000000" pitchFamily="2" charset="2"/>
              <a:buChar char="q"/>
            </a:pPr>
            <a:r>
              <a:rPr lang="en-US" sz="2800" dirty="0"/>
              <a:t>Find data on Workspace Tab</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Call To Action</a:t>
            </a:r>
          </a:p>
          <a:p>
            <a:pPr marL="342900" indent="-342900">
              <a:buFont typeface="Wingdings" panose="05000000000000000000" pitchFamily="2" charset="2"/>
              <a:buChar char="q"/>
            </a:pPr>
            <a:r>
              <a:rPr lang="en-US" sz="2800" dirty="0"/>
              <a:t>Questions</a:t>
            </a:r>
          </a:p>
        </p:txBody>
      </p:sp>
    </p:spTree>
    <p:extLst>
      <p:ext uri="{BB962C8B-B14F-4D97-AF65-F5344CB8AC3E}">
        <p14:creationId xmlns:p14="http://schemas.microsoft.com/office/powerpoint/2010/main" val="44133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6352-7900-487C-AD55-B04B8752B0CE}"/>
              </a:ext>
            </a:extLst>
          </p:cNvPr>
          <p:cNvSpPr>
            <a:spLocks noGrp="1"/>
          </p:cNvSpPr>
          <p:nvPr>
            <p:ph type="title"/>
          </p:nvPr>
        </p:nvSpPr>
        <p:spPr/>
        <p:txBody>
          <a:bodyPr/>
          <a:lstStyle/>
          <a:p>
            <a:r>
              <a:rPr lang="en-US" dirty="0"/>
              <a:t>Use Case</a:t>
            </a:r>
          </a:p>
        </p:txBody>
      </p:sp>
      <p:sp>
        <p:nvSpPr>
          <p:cNvPr id="3" name="Text Placeholder 2">
            <a:extLst>
              <a:ext uri="{FF2B5EF4-FFF2-40B4-BE49-F238E27FC236}">
                <a16:creationId xmlns:a16="http://schemas.microsoft.com/office/drawing/2014/main" id="{0E7DAB46-FC0B-4C83-AF9D-458203051989}"/>
              </a:ext>
            </a:extLst>
          </p:cNvPr>
          <p:cNvSpPr>
            <a:spLocks noGrp="1"/>
          </p:cNvSpPr>
          <p:nvPr>
            <p:ph type="body" sz="quarter" idx="10"/>
          </p:nvPr>
        </p:nvSpPr>
        <p:spPr>
          <a:xfrm>
            <a:off x="709653" y="1556898"/>
            <a:ext cx="5386347" cy="3120188"/>
          </a:xfrm>
        </p:spPr>
        <p:txBody>
          <a:bodyPr/>
          <a:lstStyle/>
          <a:p>
            <a:r>
              <a:rPr lang="en-US" dirty="0"/>
              <a:t>We are sent to help the TSCO administrator install a new ETL Module</a:t>
            </a:r>
          </a:p>
          <a:p>
            <a:r>
              <a:rPr lang="en-US" dirty="0"/>
              <a:t>We have limited exposure to the TSCO application</a:t>
            </a:r>
          </a:p>
          <a:p>
            <a:r>
              <a:rPr lang="en-US" dirty="0"/>
              <a:t>Documentation assumes that we are aware of things that we are just not</a:t>
            </a:r>
          </a:p>
          <a:p>
            <a:endParaRPr lang="en-US" dirty="0"/>
          </a:p>
        </p:txBody>
      </p:sp>
      <p:pic>
        <p:nvPicPr>
          <p:cNvPr id="5" name="Picture 4">
            <a:extLst>
              <a:ext uri="{FF2B5EF4-FFF2-40B4-BE49-F238E27FC236}">
                <a16:creationId xmlns:a16="http://schemas.microsoft.com/office/drawing/2014/main" id="{7B2CF783-909E-4679-B5E0-4AA7FF29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3495" y="3442428"/>
            <a:ext cx="1851986" cy="2469315"/>
          </a:xfrm>
          <a:prstGeom prst="rect">
            <a:avLst/>
          </a:prstGeom>
        </p:spPr>
      </p:pic>
      <p:sp>
        <p:nvSpPr>
          <p:cNvPr id="6" name="TextBox 5">
            <a:extLst>
              <a:ext uri="{FF2B5EF4-FFF2-40B4-BE49-F238E27FC236}">
                <a16:creationId xmlns:a16="http://schemas.microsoft.com/office/drawing/2014/main" id="{834487EB-64CB-49B8-BB07-C27D0A511919}"/>
              </a:ext>
            </a:extLst>
          </p:cNvPr>
          <p:cNvSpPr txBox="1"/>
          <p:nvPr/>
        </p:nvSpPr>
        <p:spPr>
          <a:xfrm>
            <a:off x="2411240" y="5276760"/>
            <a:ext cx="7215147" cy="1200329"/>
          </a:xfrm>
          <a:prstGeom prst="rect">
            <a:avLst/>
          </a:prstGeom>
          <a:noFill/>
        </p:spPr>
        <p:txBody>
          <a:bodyPr wrap="square" rtlCol="0">
            <a:spAutoFit/>
          </a:bodyPr>
          <a:lstStyle/>
          <a:p>
            <a:r>
              <a:rPr lang="en-US" sz="2400" dirty="0"/>
              <a:t>To help solve this we will try to back fill this information and use  a </a:t>
            </a:r>
            <a:r>
              <a:rPr lang="en-US" sz="2400" b="1" dirty="0"/>
              <a:t>Movìri NNMi Module </a:t>
            </a:r>
            <a:r>
              <a:rPr lang="en-US" sz="2400" dirty="0"/>
              <a:t>as our example.</a:t>
            </a:r>
          </a:p>
          <a:p>
            <a:endParaRPr lang="en-US" sz="2400" dirty="0"/>
          </a:p>
        </p:txBody>
      </p:sp>
      <p:pic>
        <p:nvPicPr>
          <p:cNvPr id="10" name="Picture 9" descr="A close up of a logo&#10;&#10;Description automatically generated">
            <a:extLst>
              <a:ext uri="{FF2B5EF4-FFF2-40B4-BE49-F238E27FC236}">
                <a16:creationId xmlns:a16="http://schemas.microsoft.com/office/drawing/2014/main" id="{F9ECD02F-E5C9-42E2-B180-92D94A91D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47" y="1282409"/>
            <a:ext cx="3650678" cy="3120189"/>
          </a:xfrm>
          <a:prstGeom prst="rect">
            <a:avLst/>
          </a:prstGeom>
        </p:spPr>
      </p:pic>
    </p:spTree>
    <p:extLst>
      <p:ext uri="{BB962C8B-B14F-4D97-AF65-F5344CB8AC3E}">
        <p14:creationId xmlns:p14="http://schemas.microsoft.com/office/powerpoint/2010/main" val="425048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9058-0AFE-4C25-A98C-9465F12B2A77}"/>
              </a:ext>
            </a:extLst>
          </p:cNvPr>
          <p:cNvSpPr>
            <a:spLocks noGrp="1"/>
          </p:cNvSpPr>
          <p:nvPr>
            <p:ph type="title"/>
          </p:nvPr>
        </p:nvSpPr>
        <p:spPr>
          <a:xfrm>
            <a:off x="469022" y="130281"/>
            <a:ext cx="5241968" cy="1152128"/>
          </a:xfrm>
        </p:spPr>
        <p:txBody>
          <a:bodyPr/>
          <a:lstStyle/>
          <a:p>
            <a:r>
              <a:rPr lang="en-US" dirty="0"/>
              <a:t>Given the Starting Point</a:t>
            </a:r>
          </a:p>
        </p:txBody>
      </p:sp>
      <p:sp>
        <p:nvSpPr>
          <p:cNvPr id="3" name="Text Placeholder 2">
            <a:extLst>
              <a:ext uri="{FF2B5EF4-FFF2-40B4-BE49-F238E27FC236}">
                <a16:creationId xmlns:a16="http://schemas.microsoft.com/office/drawing/2014/main" id="{BE8A3DF7-70A7-459A-B6EA-93EEC90BB55B}"/>
              </a:ext>
            </a:extLst>
          </p:cNvPr>
          <p:cNvSpPr>
            <a:spLocks noGrp="1"/>
          </p:cNvSpPr>
          <p:nvPr>
            <p:ph type="body" sz="quarter" idx="10"/>
          </p:nvPr>
        </p:nvSpPr>
        <p:spPr>
          <a:xfrm>
            <a:off x="1688222" y="2712369"/>
            <a:ext cx="4955962" cy="4176712"/>
          </a:xfrm>
        </p:spPr>
        <p:txBody>
          <a:bodyPr/>
          <a:lstStyle/>
          <a:p>
            <a:r>
              <a:rPr lang="en-US" dirty="0"/>
              <a:t>Overview</a:t>
            </a:r>
          </a:p>
          <a:p>
            <a:r>
              <a:rPr lang="en-US" dirty="0"/>
              <a:t>Requirements</a:t>
            </a:r>
          </a:p>
          <a:p>
            <a:r>
              <a:rPr lang="en-US" dirty="0"/>
              <a:t>Installation</a:t>
            </a:r>
          </a:p>
          <a:p>
            <a:r>
              <a:rPr lang="en-US" dirty="0"/>
              <a:t>Data source Check and Configuration</a:t>
            </a:r>
          </a:p>
        </p:txBody>
      </p:sp>
      <p:pic>
        <p:nvPicPr>
          <p:cNvPr id="4" name="Picture 3">
            <a:extLst>
              <a:ext uri="{FF2B5EF4-FFF2-40B4-BE49-F238E27FC236}">
                <a16:creationId xmlns:a16="http://schemas.microsoft.com/office/drawing/2014/main" id="{66BDE3FE-F26D-4D67-8F1B-09B9D5A99912}"/>
              </a:ext>
            </a:extLst>
          </p:cNvPr>
          <p:cNvPicPr>
            <a:picLocks noChangeAspect="1"/>
          </p:cNvPicPr>
          <p:nvPr/>
        </p:nvPicPr>
        <p:blipFill>
          <a:blip r:embed="rId3"/>
          <a:stretch>
            <a:fillRect/>
          </a:stretch>
        </p:blipFill>
        <p:spPr>
          <a:xfrm>
            <a:off x="895060" y="1876927"/>
            <a:ext cx="5006630" cy="714124"/>
          </a:xfrm>
          <a:prstGeom prst="rect">
            <a:avLst/>
          </a:prstGeom>
        </p:spPr>
      </p:pic>
    </p:spTree>
    <p:extLst>
      <p:ext uri="{BB962C8B-B14F-4D97-AF65-F5344CB8AC3E}">
        <p14:creationId xmlns:p14="http://schemas.microsoft.com/office/powerpoint/2010/main" val="126892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6352-7900-487C-AD55-B04B8752B0CE}"/>
              </a:ext>
            </a:extLst>
          </p:cNvPr>
          <p:cNvSpPr>
            <a:spLocks noGrp="1"/>
          </p:cNvSpPr>
          <p:nvPr>
            <p:ph type="title"/>
          </p:nvPr>
        </p:nvSpPr>
        <p:spPr/>
        <p:txBody>
          <a:bodyPr/>
          <a:lstStyle/>
          <a:p>
            <a:r>
              <a:rPr lang="en-US" dirty="0"/>
              <a:t>Assumes you have the downloads</a:t>
            </a:r>
          </a:p>
        </p:txBody>
      </p:sp>
      <p:sp>
        <p:nvSpPr>
          <p:cNvPr id="3" name="Text Placeholder 2">
            <a:extLst>
              <a:ext uri="{FF2B5EF4-FFF2-40B4-BE49-F238E27FC236}">
                <a16:creationId xmlns:a16="http://schemas.microsoft.com/office/drawing/2014/main" id="{0E7DAB46-FC0B-4C83-AF9D-458203051989}"/>
              </a:ext>
            </a:extLst>
          </p:cNvPr>
          <p:cNvSpPr>
            <a:spLocks noGrp="1"/>
          </p:cNvSpPr>
          <p:nvPr>
            <p:ph type="body" sz="quarter" idx="10"/>
          </p:nvPr>
        </p:nvSpPr>
        <p:spPr>
          <a:xfrm>
            <a:off x="469021" y="1700213"/>
            <a:ext cx="5017379" cy="4176712"/>
          </a:xfrm>
        </p:spPr>
        <p:txBody>
          <a:bodyPr/>
          <a:lstStyle/>
          <a:p>
            <a:r>
              <a:rPr lang="en-US" dirty="0"/>
              <a:t>Onboarding Step One</a:t>
            </a:r>
          </a:p>
          <a:p>
            <a:pPr lvl="1"/>
            <a:r>
              <a:rPr lang="en-US" dirty="0"/>
              <a:t>Register with BMC Support Central</a:t>
            </a:r>
          </a:p>
          <a:p>
            <a:pPr lvl="1"/>
            <a:r>
              <a:rPr lang="en-US" dirty="0"/>
              <a:t>Setup account with BMC Support (will need Support ID and PIN)</a:t>
            </a:r>
          </a:p>
          <a:p>
            <a:endParaRPr lang="en-US" dirty="0"/>
          </a:p>
          <a:p>
            <a:r>
              <a:rPr lang="en-US" dirty="0"/>
              <a:t>Onboarding Step Two</a:t>
            </a:r>
          </a:p>
          <a:p>
            <a:pPr lvl="1"/>
            <a:r>
              <a:rPr lang="en-US" dirty="0"/>
              <a:t>Download the software from Electronic Product Distribution (EPD) website</a:t>
            </a:r>
          </a:p>
        </p:txBody>
      </p:sp>
      <p:pic>
        <p:nvPicPr>
          <p:cNvPr id="4" name="Picture 3">
            <a:extLst>
              <a:ext uri="{FF2B5EF4-FFF2-40B4-BE49-F238E27FC236}">
                <a16:creationId xmlns:a16="http://schemas.microsoft.com/office/drawing/2014/main" id="{FED1ABF4-73F4-4135-8EEA-8988F2068CEB}"/>
              </a:ext>
            </a:extLst>
          </p:cNvPr>
          <p:cNvPicPr>
            <a:picLocks noChangeAspect="1"/>
          </p:cNvPicPr>
          <p:nvPr/>
        </p:nvPicPr>
        <p:blipFill>
          <a:blip r:embed="rId3"/>
          <a:stretch>
            <a:fillRect/>
          </a:stretch>
        </p:blipFill>
        <p:spPr>
          <a:xfrm>
            <a:off x="5680409" y="2852341"/>
            <a:ext cx="6238875" cy="29622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1C6E14E-3C1C-4BE8-8D53-3F7F3E3D8413}"/>
              </a:ext>
            </a:extLst>
          </p:cNvPr>
          <p:cNvPicPr>
            <a:picLocks noChangeAspect="1"/>
          </p:cNvPicPr>
          <p:nvPr/>
        </p:nvPicPr>
        <p:blipFill>
          <a:blip r:embed="rId4"/>
          <a:stretch>
            <a:fillRect/>
          </a:stretch>
        </p:blipFill>
        <p:spPr>
          <a:xfrm>
            <a:off x="7650831" y="446474"/>
            <a:ext cx="3001127" cy="208967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1FBE5E8-7621-45C5-B1C0-E18647FDE2F2}"/>
              </a:ext>
            </a:extLst>
          </p:cNvPr>
          <p:cNvSpPr txBox="1"/>
          <p:nvPr/>
        </p:nvSpPr>
        <p:spPr>
          <a:xfrm>
            <a:off x="1828801" y="6254479"/>
            <a:ext cx="8948540" cy="646331"/>
          </a:xfrm>
          <a:prstGeom prst="rect">
            <a:avLst/>
          </a:prstGeom>
          <a:noFill/>
        </p:spPr>
        <p:txBody>
          <a:bodyPr wrap="none" rtlCol="0">
            <a:spAutoFit/>
          </a:bodyPr>
          <a:lstStyle/>
          <a:p>
            <a:r>
              <a:rPr lang="en-US" dirty="0">
                <a:hlinkClick r:id="rId5"/>
              </a:rPr>
              <a:t>https://communities.bmc.com/community/bmcdn/capacity_management/pages/onboarding</a:t>
            </a:r>
            <a:endParaRPr lang="en-US" dirty="0"/>
          </a:p>
          <a:p>
            <a:endParaRPr lang="en-US" dirty="0"/>
          </a:p>
        </p:txBody>
      </p:sp>
    </p:spTree>
    <p:extLst>
      <p:ext uri="{BB962C8B-B14F-4D97-AF65-F5344CB8AC3E}">
        <p14:creationId xmlns:p14="http://schemas.microsoft.com/office/powerpoint/2010/main" val="397597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6352-7900-487C-AD55-B04B8752B0CE}"/>
              </a:ext>
            </a:extLst>
          </p:cNvPr>
          <p:cNvSpPr>
            <a:spLocks noGrp="1"/>
          </p:cNvSpPr>
          <p:nvPr>
            <p:ph type="title"/>
          </p:nvPr>
        </p:nvSpPr>
        <p:spPr>
          <a:xfrm>
            <a:off x="469021" y="130281"/>
            <a:ext cx="11099587" cy="731692"/>
          </a:xfrm>
        </p:spPr>
        <p:txBody>
          <a:bodyPr/>
          <a:lstStyle/>
          <a:p>
            <a:r>
              <a:rPr lang="en-US" dirty="0"/>
              <a:t>Install additional packages on TSCO</a:t>
            </a:r>
          </a:p>
        </p:txBody>
      </p:sp>
      <p:sp>
        <p:nvSpPr>
          <p:cNvPr id="3" name="Text Placeholder 2">
            <a:extLst>
              <a:ext uri="{FF2B5EF4-FFF2-40B4-BE49-F238E27FC236}">
                <a16:creationId xmlns:a16="http://schemas.microsoft.com/office/drawing/2014/main" id="{0E7DAB46-FC0B-4C83-AF9D-458203051989}"/>
              </a:ext>
            </a:extLst>
          </p:cNvPr>
          <p:cNvSpPr>
            <a:spLocks noGrp="1"/>
          </p:cNvSpPr>
          <p:nvPr>
            <p:ph type="body" sz="quarter" idx="10"/>
          </p:nvPr>
        </p:nvSpPr>
        <p:spPr>
          <a:xfrm>
            <a:off x="469022" y="1700213"/>
            <a:ext cx="3910474" cy="4176712"/>
          </a:xfrm>
        </p:spPr>
        <p:txBody>
          <a:bodyPr/>
          <a:lstStyle/>
          <a:p>
            <a:endParaRPr lang="en-US" dirty="0"/>
          </a:p>
        </p:txBody>
      </p:sp>
      <p:pic>
        <p:nvPicPr>
          <p:cNvPr id="5" name="Picture 4">
            <a:extLst>
              <a:ext uri="{FF2B5EF4-FFF2-40B4-BE49-F238E27FC236}">
                <a16:creationId xmlns:a16="http://schemas.microsoft.com/office/drawing/2014/main" id="{EE8FA6A5-FA65-4F80-883C-1C891C9330C4}"/>
              </a:ext>
            </a:extLst>
          </p:cNvPr>
          <p:cNvPicPr>
            <a:picLocks noChangeAspect="1"/>
          </p:cNvPicPr>
          <p:nvPr/>
        </p:nvPicPr>
        <p:blipFill>
          <a:blip r:embed="rId3"/>
          <a:stretch>
            <a:fillRect/>
          </a:stretch>
        </p:blipFill>
        <p:spPr>
          <a:xfrm>
            <a:off x="469021" y="2230186"/>
            <a:ext cx="3762375" cy="4067175"/>
          </a:xfrm>
          <a:prstGeom prst="rect">
            <a:avLst/>
          </a:prstGeom>
        </p:spPr>
      </p:pic>
      <p:pic>
        <p:nvPicPr>
          <p:cNvPr id="6" name="Picture 5">
            <a:extLst>
              <a:ext uri="{FF2B5EF4-FFF2-40B4-BE49-F238E27FC236}">
                <a16:creationId xmlns:a16="http://schemas.microsoft.com/office/drawing/2014/main" id="{35962A7A-8ADA-4F76-9BA3-8B930F6FD7C7}"/>
              </a:ext>
            </a:extLst>
          </p:cNvPr>
          <p:cNvPicPr>
            <a:picLocks noChangeAspect="1"/>
          </p:cNvPicPr>
          <p:nvPr/>
        </p:nvPicPr>
        <p:blipFill>
          <a:blip r:embed="rId4"/>
          <a:stretch>
            <a:fillRect/>
          </a:stretch>
        </p:blipFill>
        <p:spPr>
          <a:xfrm>
            <a:off x="5673436" y="797121"/>
            <a:ext cx="5124866" cy="5885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43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6352-7900-487C-AD55-B04B8752B0CE}"/>
              </a:ext>
            </a:extLst>
          </p:cNvPr>
          <p:cNvSpPr>
            <a:spLocks noGrp="1"/>
          </p:cNvSpPr>
          <p:nvPr>
            <p:ph type="title"/>
          </p:nvPr>
        </p:nvSpPr>
        <p:spPr/>
        <p:txBody>
          <a:bodyPr/>
          <a:lstStyle/>
          <a:p>
            <a:r>
              <a:rPr lang="en-US" dirty="0"/>
              <a:t>Datasource Check and Configuration</a:t>
            </a:r>
          </a:p>
        </p:txBody>
      </p:sp>
      <p:sp>
        <p:nvSpPr>
          <p:cNvPr id="3" name="Text Placeholder 2">
            <a:extLst>
              <a:ext uri="{FF2B5EF4-FFF2-40B4-BE49-F238E27FC236}">
                <a16:creationId xmlns:a16="http://schemas.microsoft.com/office/drawing/2014/main" id="{0E7DAB46-FC0B-4C83-AF9D-458203051989}"/>
              </a:ext>
            </a:extLst>
          </p:cNvPr>
          <p:cNvSpPr>
            <a:spLocks noGrp="1"/>
          </p:cNvSpPr>
          <p:nvPr>
            <p:ph type="body" sz="quarter" idx="10"/>
          </p:nvPr>
        </p:nvSpPr>
        <p:spPr>
          <a:xfrm>
            <a:off x="715925" y="1475624"/>
            <a:ext cx="4289212" cy="2422608"/>
          </a:xfrm>
        </p:spPr>
        <p:txBody>
          <a:bodyPr/>
          <a:lstStyle/>
          <a:p>
            <a:r>
              <a:rPr lang="en-US" dirty="0"/>
              <a:t>The ‘local filesystem’ of the first paragraph is that of the NNMI device (not TSCO device)</a:t>
            </a:r>
          </a:p>
          <a:p>
            <a:endParaRPr lang="en-US" dirty="0"/>
          </a:p>
          <a:p>
            <a:r>
              <a:rPr lang="en-US" dirty="0"/>
              <a:t>This whole section is done on the NMMi devices</a:t>
            </a:r>
          </a:p>
          <a:p>
            <a:endParaRPr lang="en-US" dirty="0"/>
          </a:p>
        </p:txBody>
      </p:sp>
      <p:pic>
        <p:nvPicPr>
          <p:cNvPr id="4" name="Picture 3">
            <a:extLst>
              <a:ext uri="{FF2B5EF4-FFF2-40B4-BE49-F238E27FC236}">
                <a16:creationId xmlns:a16="http://schemas.microsoft.com/office/drawing/2014/main" id="{51E461DF-045B-4AA7-8D32-211725AB2002}"/>
              </a:ext>
            </a:extLst>
          </p:cNvPr>
          <p:cNvPicPr>
            <a:picLocks noChangeAspect="1"/>
          </p:cNvPicPr>
          <p:nvPr/>
        </p:nvPicPr>
        <p:blipFill>
          <a:blip r:embed="rId3"/>
          <a:stretch>
            <a:fillRect/>
          </a:stretch>
        </p:blipFill>
        <p:spPr>
          <a:xfrm>
            <a:off x="1968406" y="4150623"/>
            <a:ext cx="8255188" cy="242260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881DFA8-4A06-4BA9-8A17-BB843B359D3A}"/>
              </a:ext>
            </a:extLst>
          </p:cNvPr>
          <p:cNvPicPr>
            <a:picLocks noChangeAspect="1"/>
          </p:cNvPicPr>
          <p:nvPr/>
        </p:nvPicPr>
        <p:blipFill>
          <a:blip r:embed="rId4"/>
          <a:stretch>
            <a:fillRect/>
          </a:stretch>
        </p:blipFill>
        <p:spPr>
          <a:xfrm>
            <a:off x="5163262" y="1809848"/>
            <a:ext cx="6626429" cy="1029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935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6352-7900-487C-AD55-B04B8752B0CE}"/>
              </a:ext>
            </a:extLst>
          </p:cNvPr>
          <p:cNvSpPr>
            <a:spLocks noGrp="1"/>
          </p:cNvSpPr>
          <p:nvPr>
            <p:ph type="title"/>
          </p:nvPr>
        </p:nvSpPr>
        <p:spPr/>
        <p:txBody>
          <a:bodyPr/>
          <a:lstStyle/>
          <a:p>
            <a:r>
              <a:rPr lang="en-US" dirty="0"/>
              <a:t>Connector Configuration (on TSCO interface)</a:t>
            </a:r>
          </a:p>
        </p:txBody>
      </p:sp>
      <p:sp>
        <p:nvSpPr>
          <p:cNvPr id="3" name="Text Placeholder 2">
            <a:extLst>
              <a:ext uri="{FF2B5EF4-FFF2-40B4-BE49-F238E27FC236}">
                <a16:creationId xmlns:a16="http://schemas.microsoft.com/office/drawing/2014/main" id="{0E7DAB46-FC0B-4C83-AF9D-458203051989}"/>
              </a:ext>
            </a:extLst>
          </p:cNvPr>
          <p:cNvSpPr>
            <a:spLocks noGrp="1"/>
          </p:cNvSpPr>
          <p:nvPr>
            <p:ph type="body" sz="quarter" idx="10"/>
          </p:nvPr>
        </p:nvSpPr>
        <p:spPr>
          <a:xfrm>
            <a:off x="469022" y="1700213"/>
            <a:ext cx="3316916" cy="4176712"/>
          </a:xfrm>
        </p:spPr>
        <p:txBody>
          <a:bodyPr/>
          <a:lstStyle/>
          <a:p>
            <a:r>
              <a:rPr lang="en-US" dirty="0"/>
              <a:t>This section is done on the TSCO console and assumes that you have started to create a new ETL for the NNMI device</a:t>
            </a:r>
          </a:p>
          <a:p>
            <a:endParaRPr lang="en-US" dirty="0"/>
          </a:p>
        </p:txBody>
      </p:sp>
      <p:pic>
        <p:nvPicPr>
          <p:cNvPr id="4" name="Picture 3">
            <a:extLst>
              <a:ext uri="{FF2B5EF4-FFF2-40B4-BE49-F238E27FC236}">
                <a16:creationId xmlns:a16="http://schemas.microsoft.com/office/drawing/2014/main" id="{081B67CC-D54F-4EFF-BF66-40E1ECE0D381}"/>
              </a:ext>
            </a:extLst>
          </p:cNvPr>
          <p:cNvPicPr>
            <a:picLocks noChangeAspect="1"/>
          </p:cNvPicPr>
          <p:nvPr/>
        </p:nvPicPr>
        <p:blipFill>
          <a:blip r:embed="rId3"/>
          <a:stretch>
            <a:fillRect/>
          </a:stretch>
        </p:blipFill>
        <p:spPr>
          <a:xfrm>
            <a:off x="5406189" y="2718049"/>
            <a:ext cx="6589505" cy="360312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958E954-C3B7-4754-8CBF-E962F8CA73D0}"/>
              </a:ext>
            </a:extLst>
          </p:cNvPr>
          <p:cNvPicPr>
            <a:picLocks noChangeAspect="1"/>
          </p:cNvPicPr>
          <p:nvPr/>
        </p:nvPicPr>
        <p:blipFill>
          <a:blip r:embed="rId4"/>
          <a:stretch>
            <a:fillRect/>
          </a:stretch>
        </p:blipFill>
        <p:spPr>
          <a:xfrm>
            <a:off x="622530" y="4157662"/>
            <a:ext cx="3009900" cy="20002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5617A77-684C-4FAE-BA4A-88AC7BAE555F}"/>
              </a:ext>
            </a:extLst>
          </p:cNvPr>
          <p:cNvPicPr>
            <a:picLocks noChangeAspect="1"/>
          </p:cNvPicPr>
          <p:nvPr/>
        </p:nvPicPr>
        <p:blipFill>
          <a:blip r:embed="rId5"/>
          <a:stretch>
            <a:fillRect/>
          </a:stretch>
        </p:blipFill>
        <p:spPr>
          <a:xfrm>
            <a:off x="4052888" y="1395663"/>
            <a:ext cx="5135741" cy="94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02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74ED-2585-4D3A-B429-9C411C0BB38B}"/>
              </a:ext>
            </a:extLst>
          </p:cNvPr>
          <p:cNvSpPr>
            <a:spLocks noGrp="1"/>
          </p:cNvSpPr>
          <p:nvPr>
            <p:ph type="title"/>
          </p:nvPr>
        </p:nvSpPr>
        <p:spPr/>
        <p:txBody>
          <a:bodyPr/>
          <a:lstStyle/>
          <a:p>
            <a:r>
              <a:rPr lang="en-US" dirty="0"/>
              <a:t>Troubleshooting</a:t>
            </a:r>
          </a:p>
        </p:txBody>
      </p:sp>
      <p:sp>
        <p:nvSpPr>
          <p:cNvPr id="3" name="Text Placeholder 2">
            <a:extLst>
              <a:ext uri="{FF2B5EF4-FFF2-40B4-BE49-F238E27FC236}">
                <a16:creationId xmlns:a16="http://schemas.microsoft.com/office/drawing/2014/main" id="{1F2C85D9-BB1D-42B6-8B6C-E38565FB563B}"/>
              </a:ext>
            </a:extLst>
          </p:cNvPr>
          <p:cNvSpPr>
            <a:spLocks noGrp="1"/>
          </p:cNvSpPr>
          <p:nvPr>
            <p:ph type="body" sz="quarter" idx="10"/>
          </p:nvPr>
        </p:nvSpPr>
        <p:spPr>
          <a:xfrm>
            <a:off x="469022" y="1700213"/>
            <a:ext cx="5113632" cy="4176712"/>
          </a:xfrm>
        </p:spPr>
        <p:txBody>
          <a:bodyPr/>
          <a:lstStyle/>
          <a:p>
            <a:r>
              <a:rPr lang="en-US" dirty="0"/>
              <a:t>The TSCO administrator should be able to direct the troubleshooting effort.</a:t>
            </a:r>
          </a:p>
          <a:p>
            <a:endParaRPr lang="en-US" dirty="0"/>
          </a:p>
        </p:txBody>
      </p:sp>
      <p:pic>
        <p:nvPicPr>
          <p:cNvPr id="4" name="Picture 3">
            <a:extLst>
              <a:ext uri="{FF2B5EF4-FFF2-40B4-BE49-F238E27FC236}">
                <a16:creationId xmlns:a16="http://schemas.microsoft.com/office/drawing/2014/main" id="{07B11F8F-21BE-4903-9514-3147F9B8000E}"/>
              </a:ext>
            </a:extLst>
          </p:cNvPr>
          <p:cNvPicPr>
            <a:picLocks noChangeAspect="1"/>
          </p:cNvPicPr>
          <p:nvPr/>
        </p:nvPicPr>
        <p:blipFill>
          <a:blip r:embed="rId3"/>
          <a:stretch>
            <a:fillRect/>
          </a:stretch>
        </p:blipFill>
        <p:spPr>
          <a:xfrm>
            <a:off x="5779378" y="2062162"/>
            <a:ext cx="5943600" cy="273367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0373BFE-3383-40BB-86C9-DFA19FDCC2BC}"/>
              </a:ext>
            </a:extLst>
          </p:cNvPr>
          <p:cNvSpPr txBox="1"/>
          <p:nvPr/>
        </p:nvSpPr>
        <p:spPr>
          <a:xfrm>
            <a:off x="1283369" y="5709954"/>
            <a:ext cx="9594806" cy="584775"/>
          </a:xfrm>
          <a:prstGeom prst="rect">
            <a:avLst/>
          </a:prstGeom>
          <a:noFill/>
        </p:spPr>
        <p:txBody>
          <a:bodyPr wrap="none" rtlCol="0">
            <a:spAutoFit/>
          </a:bodyPr>
          <a:lstStyle/>
          <a:p>
            <a:r>
              <a:rPr lang="en-US" sz="3200" dirty="0"/>
              <a:t>Gather what you report on, report on what you gather.</a:t>
            </a:r>
          </a:p>
        </p:txBody>
      </p:sp>
    </p:spTree>
    <p:extLst>
      <p:ext uri="{BB962C8B-B14F-4D97-AF65-F5344CB8AC3E}">
        <p14:creationId xmlns:p14="http://schemas.microsoft.com/office/powerpoint/2010/main" val="3041709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2129</Words>
  <Application>Microsoft Office PowerPoint</Application>
  <PresentationFormat>Widescreen</PresentationFormat>
  <Paragraphs>239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Quest for Actionable Intelligence</vt:lpstr>
      <vt:lpstr>Agenda</vt:lpstr>
      <vt:lpstr>Use Case</vt:lpstr>
      <vt:lpstr>Given the Starting Point</vt:lpstr>
      <vt:lpstr>Assumes you have the downloads</vt:lpstr>
      <vt:lpstr>Install additional packages on TSCO</vt:lpstr>
      <vt:lpstr>Datasource Check and Configuration</vt:lpstr>
      <vt:lpstr>Connector Configuration (on TSCO interface)</vt:lpstr>
      <vt:lpstr>Troubleshooting</vt:lpstr>
      <vt:lpstr>Workspace tab</vt:lpstr>
      <vt:lpstr>PowerPoint Presentation</vt:lpstr>
      <vt:lpstr>Call to action</vt:lpstr>
      <vt:lpstr>Questions</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 for Actionable Intelligence</dc:title>
  <dc:creator>Ben Davies</dc:creator>
  <cp:lastModifiedBy>Ben Davies</cp:lastModifiedBy>
  <cp:revision>11</cp:revision>
  <cp:lastPrinted>2020-04-30T15:20:42Z</cp:lastPrinted>
  <dcterms:created xsi:type="dcterms:W3CDTF">2020-04-30T13:28:58Z</dcterms:created>
  <dcterms:modified xsi:type="dcterms:W3CDTF">2020-05-04T23:20:43Z</dcterms:modified>
</cp:coreProperties>
</file>