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96" r:id="rId2"/>
    <p:sldId id="653" r:id="rId3"/>
    <p:sldId id="260" r:id="rId4"/>
    <p:sldId id="649" r:id="rId5"/>
    <p:sldId id="647" r:id="rId6"/>
    <p:sldId id="646" r:id="rId7"/>
    <p:sldId id="645" r:id="rId8"/>
    <p:sldId id="643" r:id="rId9"/>
    <p:sldId id="644" r:id="rId10"/>
    <p:sldId id="634" r:id="rId11"/>
    <p:sldId id="652" r:id="rId12"/>
    <p:sldId id="637" r:id="rId13"/>
    <p:sldId id="648" r:id="rId14"/>
    <p:sldId id="504" r:id="rId1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46" autoAdjust="0"/>
    <p:restoredTop sz="43007" autoAdjust="0"/>
  </p:normalViewPr>
  <p:slideViewPr>
    <p:cSldViewPr snapToGrid="0">
      <p:cViewPr varScale="1">
        <p:scale>
          <a:sx n="45" d="100"/>
          <a:sy n="45" d="100"/>
        </p:scale>
        <p:origin x="6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EC75267-7BCB-4DC6-8DB7-4262A99EB0AD}" type="datetimeFigureOut">
              <a:rPr lang="en-US" smtClean="0"/>
              <a:t>2020-01-28</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4AEE010-6459-4F0F-A57C-F9745C102D02}" type="slidenum">
              <a:rPr lang="en-US" smtClean="0"/>
              <a:t>‹#›</a:t>
            </a:fld>
            <a:endParaRPr lang="en-US" dirty="0"/>
          </a:p>
        </p:txBody>
      </p:sp>
    </p:spTree>
    <p:extLst>
      <p:ext uri="{BB962C8B-B14F-4D97-AF65-F5344CB8AC3E}">
        <p14:creationId xmlns:p14="http://schemas.microsoft.com/office/powerpoint/2010/main" val="34247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lpsystems.com/solutions/it-operations-management-automation/service-delivery-itil-version-2/capacity-manageme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n.m.wikipedia.org/wiki/Capacity_managemen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issclipart.com/plan-do-check-act-png-clipart-logo-pdca-act-6n7r4b/download-clipart.html" TargetMode="External"/><Relationship Id="rId7" Type="http://schemas.openxmlformats.org/officeDocument/2006/relationships/hyperlink" Target="https://marketingexperiments.com/value-proposition/not-pric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blog.digistorm.com.au/what-is-a-usp-and-why-is-it-important-to-your-school" TargetMode="External"/><Relationship Id="rId5" Type="http://schemas.openxmlformats.org/officeDocument/2006/relationships/hyperlink" Target="https://www.smartinsights.com/digital-marketing-strategy/online-value-proposition/start-with-why-creating-a-value-proposition-with-the-golden-circle-model/" TargetMode="External"/><Relationship Id="rId4" Type="http://schemas.openxmlformats.org/officeDocument/2006/relationships/hyperlink" Target="https://allbusinesstoolkit.com/strategic-positionin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rategyzer.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hec.unil.ch/aosterwa/PhD/Osterwalder_PhD_BM_Ontology.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Business_Model_Canva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webinar conversation about the TrueSight Capacity Optimization Value Proposition for Information Technology</a:t>
            </a:r>
          </a:p>
          <a:p>
            <a:endParaRPr lang="en-US" dirty="0"/>
          </a:p>
          <a:p>
            <a:r>
              <a:rPr lang="en-US" dirty="0"/>
              <a:t>Our goal is to help clarify the </a:t>
            </a:r>
            <a:r>
              <a:rPr lang="en-US" b="1" dirty="0"/>
              <a:t>capacity optimization value proposition</a:t>
            </a:r>
            <a:r>
              <a:rPr lang="en-US" dirty="0"/>
              <a:t>, and to provide specific </a:t>
            </a:r>
            <a:r>
              <a:rPr lang="en-US" b="1" dirty="0"/>
              <a:t>tools and techniques</a:t>
            </a:r>
            <a:r>
              <a:rPr lang="en-US" dirty="0"/>
              <a:t> to assist in the </a:t>
            </a:r>
            <a:r>
              <a:rPr lang="en-US" b="1" dirty="0"/>
              <a:t>Quest for Actionable Intelligence.</a:t>
            </a:r>
          </a:p>
          <a:p>
            <a:endParaRPr lang="en-US" dirty="0"/>
          </a:p>
          <a:p>
            <a:r>
              <a:rPr lang="en-US" dirty="0"/>
              <a:t>With a clear mission (Jobs, pains and gains) and actionable intelligence from TSCO, the capacity manager function delivers significant value to their customers within the Organization and to the Organization itself.</a:t>
            </a:r>
          </a:p>
          <a:p>
            <a:endParaRPr lang="en-US" dirty="0"/>
          </a:p>
          <a:p>
            <a:r>
              <a:rPr lang="en-US" dirty="0"/>
              <a:t>In this session  - The value proposition is the focus:</a:t>
            </a:r>
          </a:p>
          <a:p>
            <a:r>
              <a:rPr lang="en-US" sz="1200" b="0" i="0" kern="1200" dirty="0">
                <a:solidFill>
                  <a:schemeClr val="tx1"/>
                </a:solidFill>
                <a:effectLst/>
                <a:latin typeface="+mn-lt"/>
                <a:ea typeface="+mn-ea"/>
                <a:cs typeface="+mn-cs"/>
              </a:rPr>
              <a:t>	Which customer needs are you satisfying?  What pain points are you relieving?  What jobs do you help the customer get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What products and services do you have that deliver value to your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What channels are used to deliver value?  How much friction comes with those channels?</a:t>
            </a:r>
          </a:p>
          <a:p>
            <a:r>
              <a:rPr lang="en-US" dirty="0"/>
              <a:t>	What is the relationship your customer has with you?  Do they see you as a necessary evil?  Do they see you as a partner and enabler? </a:t>
            </a:r>
          </a:p>
          <a:p>
            <a:endParaRPr lang="en-US" dirty="0"/>
          </a:p>
          <a:p>
            <a:r>
              <a:rPr lang="en-US" dirty="0"/>
              <a:t>Come join Moviri for a fast paced new look at the TSCO Value Proposition for Information Technology.</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11873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For the TSCO Application Model - Our customers are across the top and the value proposition are variations of Actionable intelligence.</a:t>
            </a:r>
          </a:p>
          <a:p>
            <a:endParaRPr lang="en-US" dirty="0"/>
          </a:p>
          <a:p>
            <a:r>
              <a:rPr lang="en-US" dirty="0"/>
              <a:t>While they all need ‘almost the same data’ they need it in different groupings, associations, and levels of detail.  </a:t>
            </a:r>
          </a:p>
          <a:p>
            <a:endParaRPr lang="en-US" dirty="0"/>
          </a:p>
          <a:p>
            <a:r>
              <a:rPr lang="en-US" dirty="0"/>
              <a:t>The TSCO value propositions are predicated on the value of bringing data together into a single place where existing data can be </a:t>
            </a:r>
            <a:r>
              <a:rPr lang="en-US" b="1" dirty="0"/>
              <a:t>leveraged, compared, contrasted, associated, grouped, and otherwise manipulated in one place </a:t>
            </a:r>
            <a:r>
              <a:rPr lang="en-US" dirty="0"/>
              <a:t>to answer a host of business questions from a number of different business customers, and presented in a way to ‘tell the story’ appropriate to the customer.</a:t>
            </a:r>
          </a:p>
          <a:p>
            <a:endParaRPr lang="en-US" dirty="0"/>
          </a:p>
          <a:p>
            <a:r>
              <a:rPr lang="en-US" dirty="0"/>
              <a:t>So the capacity manager can focus on his question of the day, while the cloud admin can focus on aspects of cloud.  Infrastructure owners and managers along with application and service owners and managers, and even business owners and financial managers can see all of the subject data through lenses important to them.</a:t>
            </a:r>
          </a:p>
          <a:p>
            <a:endParaRPr lang="en-US" dirty="0"/>
          </a:p>
          <a:p>
            <a:r>
              <a:rPr lang="en-US" dirty="0"/>
              <a:t>So when we say Actionable Intelligence, we mean Actionable Intelligence as see by the customer.</a:t>
            </a:r>
          </a:p>
          <a:p>
            <a:endParaRPr lang="en-US" dirty="0"/>
          </a:p>
          <a:p>
            <a:r>
              <a:rPr lang="en-US" b="1" dirty="0"/>
              <a:t>As the capacity team, we are out own customer. So lets look at that value map in more detail.</a:t>
            </a:r>
          </a:p>
          <a:p>
            <a:endParaRPr lang="en-US" dirty="0"/>
          </a:p>
          <a:p>
            <a:endParaRPr lang="en-US" dirty="0"/>
          </a:p>
          <a:p>
            <a:endParaRPr lang="en-US" dirty="0"/>
          </a:p>
          <a:p>
            <a:r>
              <a:rPr lang="en-US" dirty="0"/>
              <a:t>===</a:t>
            </a:r>
          </a:p>
          <a:p>
            <a:r>
              <a:rPr lang="en-US" dirty="0"/>
              <a:t>6 point free hand line</a:t>
            </a:r>
          </a:p>
          <a:p>
            <a:r>
              <a:rPr lang="en-US" dirty="0"/>
              <a:t>Orange</a:t>
            </a:r>
          </a:p>
        </p:txBody>
      </p:sp>
      <p:sp>
        <p:nvSpPr>
          <p:cNvPr id="4" name="Slide Number Placeholder 3"/>
          <p:cNvSpPr>
            <a:spLocks noGrp="1"/>
          </p:cNvSpPr>
          <p:nvPr>
            <p:ph type="sldNum" sz="quarter" idx="5"/>
          </p:nvPr>
        </p:nvSpPr>
        <p:spPr/>
        <p:txBody>
          <a:bodyPr/>
          <a:lstStyle/>
          <a:p>
            <a:fld id="{5E6E011A-51F3-42BB-8227-B66954A23F6D}" type="slidenum">
              <a:rPr lang="en-US" smtClean="0"/>
              <a:pPr/>
              <a:t>10</a:t>
            </a:fld>
            <a:endParaRPr lang="en-US" dirty="0"/>
          </a:p>
        </p:txBody>
      </p:sp>
    </p:spTree>
    <p:extLst>
      <p:ext uri="{BB962C8B-B14F-4D97-AF65-F5344CB8AC3E}">
        <p14:creationId xmlns:p14="http://schemas.microsoft.com/office/powerpoint/2010/main" val="67736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Value Proposition for the </a:t>
            </a:r>
            <a:r>
              <a:rPr lang="en-US" b="1" dirty="0"/>
              <a:t>Capacity Manager </a:t>
            </a:r>
            <a:r>
              <a:rPr lang="en-US" dirty="0"/>
              <a:t>as the customer and TSCO tool as the value provider.</a:t>
            </a:r>
          </a:p>
          <a:p>
            <a:endParaRPr lang="en-US" dirty="0"/>
          </a:p>
          <a:p>
            <a:r>
              <a:rPr lang="en-US" dirty="0"/>
              <a:t>Summarized nicely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“Make actionable intelligence easily available to our customers such that they can effectively address their IT capacity, trending, forecasting and anomaly detection concerns in IT and Business terms”</a:t>
            </a:r>
          </a:p>
          <a:p>
            <a:endParaRPr lang="en-US" dirty="0"/>
          </a:p>
          <a:p>
            <a:endParaRPr lang="en-US" dirty="0"/>
          </a:p>
          <a:p>
            <a:r>
              <a:rPr lang="en-US" dirty="0"/>
              <a:t>While many of your TSCO customers will have similar value propositions some of the details will change.  Think what else would be included for the app owner, finance manager, security group, audit department, and technology owner.</a:t>
            </a:r>
          </a:p>
          <a:p>
            <a:endParaRPr lang="en-US" dirty="0"/>
          </a:p>
          <a:p>
            <a:r>
              <a:rPr lang="en-US" dirty="0"/>
              <a:t>Compare that to what TSCO offers that their other tools do not.</a:t>
            </a:r>
          </a:p>
          <a:p>
            <a:endParaRPr lang="en-US" dirty="0"/>
          </a:p>
          <a:p>
            <a:r>
              <a:rPr lang="en-US" dirty="0"/>
              <a:t>Hint: the technology owners have ‘their own tools’ to address most of their jobs and pains.   TSCO will NOT be their favorite tool unless you can deliver pain relievers and gains that are NOT easily available with their other tools.</a:t>
            </a:r>
          </a:p>
          <a:p>
            <a:endParaRPr lang="en-US" dirty="0"/>
          </a:p>
          <a:p>
            <a:endParaRPr lang="en-US" dirty="0"/>
          </a:p>
          <a:p>
            <a:endParaRPr lang="en-US" dirty="0"/>
          </a:p>
          <a:p>
            <a:r>
              <a:rPr lang="en-US" dirty="0"/>
              <a:t>Sample Value Propositions</a:t>
            </a:r>
          </a:p>
          <a:p>
            <a:endParaRPr lang="en-US" dirty="0"/>
          </a:p>
          <a:p>
            <a:r>
              <a:rPr lang="en-US" dirty="0"/>
              <a:t>Customer Profile – </a:t>
            </a:r>
            <a:r>
              <a:rPr lang="en-US" b="1" dirty="0"/>
              <a:t>Capacity Manager  </a:t>
            </a:r>
          </a:p>
          <a:p>
            <a:r>
              <a:rPr lang="en-US" dirty="0">
                <a:hlinkClick r:id="rId3"/>
              </a:rPr>
              <a:t>https://www.helpsystems.com/solutions/it-operations-management-automation/service-delivery-itil-version-2/capacity-management</a:t>
            </a:r>
            <a:endParaRPr lang="en-US" dirty="0"/>
          </a:p>
          <a:p>
            <a:r>
              <a:rPr lang="en-US" dirty="0">
                <a:hlinkClick r:id="rId4"/>
              </a:rPr>
              <a:t>https://en.m.wikipedia.org/wiki/Capacity_management</a:t>
            </a:r>
            <a:endParaRPr lang="en-US" dirty="0"/>
          </a:p>
          <a:p>
            <a:endParaRPr lang="en-US" dirty="0"/>
          </a:p>
          <a:p>
            <a:r>
              <a:rPr lang="en-US" b="1" dirty="0"/>
              <a:t>Jobs to be done:  </a:t>
            </a:r>
            <a:r>
              <a:rPr lang="en-US" dirty="0"/>
              <a:t>Predict new spend, retire old technology gracefully, add new technology cost effectively</a:t>
            </a:r>
          </a:p>
          <a:p>
            <a:endParaRPr lang="en-US" dirty="0"/>
          </a:p>
          <a:p>
            <a:r>
              <a:rPr lang="en-US" b="1" dirty="0"/>
              <a:t>Pains</a:t>
            </a:r>
            <a:r>
              <a:rPr lang="en-US" dirty="0"/>
              <a:t>:  Business Plans not available, critical applications not well defined, performance metrics not well defined, thresholds not set or relevant, costs not easily allocable,  Total Cost of Ownership difficult to break down by technology, service, application, or other groupings</a:t>
            </a:r>
          </a:p>
          <a:p>
            <a:endParaRPr lang="en-US" dirty="0"/>
          </a:p>
          <a:p>
            <a:r>
              <a:rPr lang="en-US" b="1" dirty="0"/>
              <a:t>Gains</a:t>
            </a:r>
            <a:r>
              <a:rPr lang="en-US" dirty="0"/>
              <a:t>: Deliver agreed performance and acceptable price with expected reliability</a:t>
            </a:r>
          </a:p>
          <a:p>
            <a:endParaRPr lang="en-US" dirty="0"/>
          </a:p>
          <a:p>
            <a:r>
              <a:rPr lang="en-US" dirty="0"/>
              <a:t>****</a:t>
            </a:r>
          </a:p>
          <a:p>
            <a:pPr lvl="1"/>
            <a:r>
              <a:rPr lang="en-US" dirty="0"/>
              <a:t>We could do similar studies for other customers…</a:t>
            </a:r>
          </a:p>
          <a:p>
            <a:pPr lvl="1"/>
            <a:r>
              <a:rPr lang="en-US" dirty="0"/>
              <a:t>Customer Profile – </a:t>
            </a:r>
            <a:r>
              <a:rPr lang="en-US" b="1" dirty="0"/>
              <a:t>Application Manager</a:t>
            </a:r>
          </a:p>
          <a:p>
            <a:pPr lvl="1"/>
            <a:endParaRPr lang="en-US" dirty="0"/>
          </a:p>
          <a:p>
            <a:pPr lvl="1"/>
            <a:r>
              <a:rPr lang="en-US" b="1" dirty="0"/>
              <a:t>Jobs to be done</a:t>
            </a:r>
            <a:r>
              <a:rPr lang="en-US" dirty="0"/>
              <a:t>:</a:t>
            </a:r>
          </a:p>
          <a:p>
            <a:pPr lvl="1"/>
            <a:endParaRPr lang="en-US" dirty="0"/>
          </a:p>
          <a:p>
            <a:pPr lvl="1"/>
            <a:r>
              <a:rPr lang="en-US" b="1" dirty="0"/>
              <a:t>Pains</a:t>
            </a:r>
            <a:r>
              <a:rPr lang="en-US" dirty="0"/>
              <a:t>:</a:t>
            </a:r>
          </a:p>
          <a:p>
            <a:pPr lvl="1"/>
            <a:endParaRPr lang="en-US" dirty="0"/>
          </a:p>
          <a:p>
            <a:pPr lvl="1"/>
            <a:r>
              <a:rPr lang="en-US" b="1" dirty="0"/>
              <a:t>Gains</a:t>
            </a:r>
            <a:r>
              <a:rPr lang="en-US" dirty="0"/>
              <a:t>:</a:t>
            </a:r>
          </a:p>
          <a:p>
            <a:pPr lvl="1"/>
            <a:endParaRPr lang="en-US" dirty="0"/>
          </a:p>
          <a:p>
            <a:pPr lvl="1"/>
            <a:endParaRPr lang="en-US" dirty="0"/>
          </a:p>
          <a:p>
            <a:pPr lvl="1"/>
            <a:r>
              <a:rPr lang="en-US" dirty="0"/>
              <a:t>====</a:t>
            </a:r>
          </a:p>
          <a:p>
            <a:pPr lvl="1"/>
            <a:r>
              <a:rPr lang="en-US" dirty="0"/>
              <a:t>Customer Profile – </a:t>
            </a:r>
            <a:r>
              <a:rPr lang="en-US" b="1" dirty="0"/>
              <a:t>?????</a:t>
            </a:r>
          </a:p>
          <a:p>
            <a:pPr lvl="1"/>
            <a:endParaRPr lang="en-US" dirty="0"/>
          </a:p>
          <a:p>
            <a:pPr lvl="1"/>
            <a:r>
              <a:rPr lang="en-US" b="1" dirty="0"/>
              <a:t>Jobs to be done</a:t>
            </a:r>
            <a:r>
              <a:rPr lang="en-US" dirty="0"/>
              <a:t>:</a:t>
            </a:r>
          </a:p>
          <a:p>
            <a:pPr lvl="1"/>
            <a:endParaRPr lang="en-US" dirty="0"/>
          </a:p>
          <a:p>
            <a:pPr lvl="1"/>
            <a:r>
              <a:rPr lang="en-US" b="1" dirty="0"/>
              <a:t>Pains</a:t>
            </a:r>
            <a:r>
              <a:rPr lang="en-US" dirty="0"/>
              <a:t>:</a:t>
            </a:r>
          </a:p>
          <a:p>
            <a:pPr lvl="1"/>
            <a:endParaRPr lang="en-US" dirty="0"/>
          </a:p>
          <a:p>
            <a:pPr lvl="1"/>
            <a:r>
              <a:rPr lang="en-US" b="1" dirty="0"/>
              <a:t>Gains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 Proposition is very close for each but has some unique information / reporting for each</a:t>
            </a:r>
          </a:p>
          <a:p>
            <a:endParaRPr lang="en-US" dirty="0"/>
          </a:p>
          <a:p>
            <a:endParaRPr lang="en-US" dirty="0"/>
          </a:p>
          <a:p>
            <a:r>
              <a:rPr lang="en-US" dirty="0"/>
              <a:t>******</a:t>
            </a:r>
          </a:p>
          <a:p>
            <a:endParaRPr lang="en-US" dirty="0"/>
          </a:p>
          <a:p>
            <a:r>
              <a:rPr lang="en-US" b="1" dirty="0"/>
              <a:t>Product &amp; Services</a:t>
            </a:r>
            <a:r>
              <a:rPr lang="en-US" dirty="0"/>
              <a:t>: web interface with customizable views / reports;  Web interface with Just in time reporting, scheduled reporting, and investigation tools.  Consolidation of data from multiple sources in a single place with multiple options to organize, correlate, and display based on the preference of the user.</a:t>
            </a:r>
          </a:p>
          <a:p>
            <a:endParaRPr lang="en-US" dirty="0"/>
          </a:p>
          <a:p>
            <a:r>
              <a:rPr lang="en-US" b="1" dirty="0"/>
              <a:t>Pain Reliever</a:t>
            </a:r>
            <a:r>
              <a:rPr lang="en-US" dirty="0"/>
              <a:t>: can collect business plans and model the impacts on the subject infrastructure,  Critical application definitions done in application management and configuration management areas, can be made available to the web based reporting environment; Performance Metrics can be reported on in a central place for individual groups and /or pieces of equipment; Costs from charge back / show back / shame back systems can be made available to the web based reporting environment; </a:t>
            </a:r>
          </a:p>
          <a:p>
            <a:endParaRPr lang="en-US" dirty="0"/>
          </a:p>
          <a:p>
            <a:endParaRPr lang="en-US" dirty="0"/>
          </a:p>
          <a:p>
            <a:r>
              <a:rPr lang="en-US" b="1" dirty="0"/>
              <a:t>Gain Creators</a:t>
            </a:r>
            <a:r>
              <a:rPr lang="en-US" dirty="0"/>
              <a:t>:  Near frictionless, self service, and to easy to access and use reporting.  Caned and custom reporting created and delivered with minimal manual effort.  Ability to ingest multiple data types and sources. Ability to correlate and associate by various data points.  </a:t>
            </a:r>
            <a:r>
              <a:rPr lang="en-US" b="1" dirty="0"/>
              <a:t>As data collection is already completed more time is spent on analysis.</a:t>
            </a:r>
          </a:p>
        </p:txBody>
      </p:sp>
      <p:sp>
        <p:nvSpPr>
          <p:cNvPr id="4" name="Slide Number Placeholder 3"/>
          <p:cNvSpPr>
            <a:spLocks noGrp="1"/>
          </p:cNvSpPr>
          <p:nvPr>
            <p:ph type="sldNum" sz="quarter" idx="5"/>
          </p:nvPr>
        </p:nvSpPr>
        <p:spPr/>
        <p:txBody>
          <a:bodyPr/>
          <a:lstStyle/>
          <a:p>
            <a:fld id="{A4AEE010-6459-4F0F-A57C-F9745C102D02}" type="slidenum">
              <a:rPr lang="en-US" smtClean="0"/>
              <a:t>11</a:t>
            </a:fld>
            <a:endParaRPr lang="en-US" dirty="0"/>
          </a:p>
        </p:txBody>
      </p:sp>
    </p:spTree>
    <p:extLst>
      <p:ext uri="{BB962C8B-B14F-4D97-AF65-F5344CB8AC3E}">
        <p14:creationId xmlns:p14="http://schemas.microsoft.com/office/powerpoint/2010/main" val="291682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should have shown how we might have arrived at The Business Model  and Value Proposition the Capacity Optimization Efforts</a:t>
            </a:r>
          </a:p>
          <a:p>
            <a:endParaRPr lang="en-US" dirty="0"/>
          </a:p>
          <a:p>
            <a:r>
              <a:rPr lang="en-US" b="1" dirty="0"/>
              <a:t>Customer Profile </a:t>
            </a:r>
            <a:r>
              <a:rPr lang="en-US" dirty="0"/>
              <a:t>= Describes a specific customer segment in your business. This details the customers jobs, pains and gains.</a:t>
            </a:r>
          </a:p>
          <a:p>
            <a:r>
              <a:rPr lang="en-US" dirty="0"/>
              <a:t>Don’t get freaked out when you find that the Capacity Manager version of you, is the customer of the TSCO Manager version of you.</a:t>
            </a:r>
          </a:p>
          <a:p>
            <a:endParaRPr lang="en-US" dirty="0"/>
          </a:p>
          <a:p>
            <a:r>
              <a:rPr lang="en-US" b="1" dirty="0"/>
              <a:t>Value Proposition  </a:t>
            </a:r>
            <a:r>
              <a:rPr lang="en-US" dirty="0"/>
              <a:t>= Make actionable intelligence easily available to our customers such that they can effectively address their IT capacity, trending, forecasting and anomaly detection concerns in IT and business terms.</a:t>
            </a:r>
          </a:p>
          <a:p>
            <a:endParaRPr lang="en-US" dirty="0"/>
          </a:p>
          <a:p>
            <a:r>
              <a:rPr lang="en-US" dirty="0"/>
              <a:t>That is to say, help our TSCO customers in their </a:t>
            </a:r>
            <a:r>
              <a:rPr lang="en-US" b="1" dirty="0"/>
              <a:t>Quest for Actionable Intelligence.</a:t>
            </a:r>
          </a:p>
          <a:p>
            <a:endParaRPr lang="en-US" dirty="0"/>
          </a:p>
          <a:p>
            <a:endParaRPr lang="en-US" dirty="0"/>
          </a:p>
          <a:p>
            <a:r>
              <a:rPr lang="en-US" dirty="0"/>
              <a:t>In follow on sessions, we will expand on a value proposition details and the specific products and services TSCO offers to deliver actionable intelligence to that specific customer.</a:t>
            </a:r>
          </a:p>
        </p:txBody>
      </p:sp>
      <p:sp>
        <p:nvSpPr>
          <p:cNvPr id="4" name="Slide Number Placeholder 3"/>
          <p:cNvSpPr>
            <a:spLocks noGrp="1"/>
          </p:cNvSpPr>
          <p:nvPr>
            <p:ph type="sldNum" sz="quarter" idx="5"/>
          </p:nvPr>
        </p:nvSpPr>
        <p:spPr/>
        <p:txBody>
          <a:bodyPr/>
          <a:lstStyle/>
          <a:p>
            <a:fld id="{A4AEE010-6459-4F0F-A57C-F9745C102D02}" type="slidenum">
              <a:rPr lang="en-US" smtClean="0"/>
              <a:t>12</a:t>
            </a:fld>
            <a:endParaRPr lang="en-US" dirty="0"/>
          </a:p>
        </p:txBody>
      </p:sp>
    </p:spTree>
    <p:extLst>
      <p:ext uri="{BB962C8B-B14F-4D97-AF65-F5344CB8AC3E}">
        <p14:creationId xmlns:p14="http://schemas.microsoft.com/office/powerpoint/2010/main" val="203778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a:t>
            </a:r>
          </a:p>
          <a:p>
            <a:endParaRPr lang="en-US" dirty="0"/>
          </a:p>
          <a:p>
            <a:r>
              <a:rPr lang="en-US" dirty="0"/>
              <a:t>Moviri would like to help you on your Quest for Actionable Intelligence.</a:t>
            </a:r>
          </a:p>
          <a:p>
            <a:endParaRPr lang="en-US" dirty="0"/>
          </a:p>
          <a:p>
            <a:r>
              <a:rPr lang="en-US" dirty="0"/>
              <a:t>Email  Andrea.Gallow@Moviri.com  To start a conversation.</a:t>
            </a:r>
          </a:p>
          <a:p>
            <a:endParaRPr lang="en-US" dirty="0"/>
          </a:p>
          <a:p>
            <a:r>
              <a:rPr lang="en-US" dirty="0"/>
              <a:t>Tell him @MrBenHoney sent you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13</a:t>
            </a:fld>
            <a:endParaRPr lang="en-US" dirty="0"/>
          </a:p>
        </p:txBody>
      </p:sp>
    </p:spTree>
    <p:extLst>
      <p:ext uri="{BB962C8B-B14F-4D97-AF65-F5344CB8AC3E}">
        <p14:creationId xmlns:p14="http://schemas.microsoft.com/office/powerpoint/2010/main" val="107141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be YOUR partner in your quest for Actionable Intelligence</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14</a:t>
            </a:fld>
            <a:endParaRPr lang="en-US" dirty="0"/>
          </a:p>
        </p:txBody>
      </p:sp>
    </p:spTree>
    <p:extLst>
      <p:ext uri="{BB962C8B-B14F-4D97-AF65-F5344CB8AC3E}">
        <p14:creationId xmlns:p14="http://schemas.microsoft.com/office/powerpoint/2010/main" val="88167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webinar conversation about the TrueSight Capacity Optimization Value Proposition for Information Technology</a:t>
            </a:r>
          </a:p>
          <a:p>
            <a:endParaRPr lang="en-US" dirty="0"/>
          </a:p>
          <a:p>
            <a:r>
              <a:rPr lang="en-US" dirty="0"/>
              <a:t>Our goal is to help clarify the </a:t>
            </a:r>
            <a:r>
              <a:rPr lang="en-US" b="1" dirty="0"/>
              <a:t>capacity optimization value proposition</a:t>
            </a:r>
            <a:r>
              <a:rPr lang="en-US" dirty="0"/>
              <a:t>, and to provide specific </a:t>
            </a:r>
            <a:r>
              <a:rPr lang="en-US" b="1" dirty="0"/>
              <a:t>tools and techniques</a:t>
            </a:r>
            <a:r>
              <a:rPr lang="en-US" dirty="0"/>
              <a:t> to assist in the </a:t>
            </a:r>
            <a:r>
              <a:rPr lang="en-US" b="1" dirty="0"/>
              <a:t>Quest for Actionable Intelligence.</a:t>
            </a:r>
          </a:p>
          <a:p>
            <a:endParaRPr lang="en-US" dirty="0"/>
          </a:p>
          <a:p>
            <a:endParaRPr lang="en-US" dirty="0"/>
          </a:p>
          <a:p>
            <a:r>
              <a:rPr lang="en-US" dirty="0"/>
              <a:t>Our agenda is a quick introduction to Moviri</a:t>
            </a:r>
          </a:p>
          <a:p>
            <a:r>
              <a:rPr lang="en-US" dirty="0"/>
              <a:t>Then a conversation about what a value proposition is, and the tools to develop a value proposition.</a:t>
            </a:r>
          </a:p>
          <a:p>
            <a:endParaRPr lang="en-US" dirty="0"/>
          </a:p>
          <a:p>
            <a:r>
              <a:rPr lang="en-US" dirty="0"/>
              <a:t>Then we will make a value proposition that we will expand on in future webinars.</a:t>
            </a:r>
          </a:p>
        </p:txBody>
      </p:sp>
      <p:sp>
        <p:nvSpPr>
          <p:cNvPr id="4" name="Slide Number Placeholder 3"/>
          <p:cNvSpPr>
            <a:spLocks noGrp="1"/>
          </p:cNvSpPr>
          <p:nvPr>
            <p:ph type="sldNum" sz="quarter" idx="5"/>
          </p:nvPr>
        </p:nvSpPr>
        <p:spPr/>
        <p:txBody>
          <a:bodyPr/>
          <a:lstStyle/>
          <a:p>
            <a:fld id="{A4AEE010-6459-4F0F-A57C-F9745C102D02}" type="slidenum">
              <a:rPr lang="en-US" smtClean="0"/>
              <a:t>2</a:t>
            </a:fld>
            <a:endParaRPr lang="en-US" dirty="0"/>
          </a:p>
        </p:txBody>
      </p:sp>
    </p:spTree>
    <p:extLst>
      <p:ext uri="{BB962C8B-B14F-4D97-AF65-F5344CB8AC3E}">
        <p14:creationId xmlns:p14="http://schemas.microsoft.com/office/powerpoint/2010/main" val="287123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listen to Moviri?</a:t>
            </a:r>
          </a:p>
          <a:p>
            <a:endParaRPr lang="en-US" dirty="0"/>
          </a:p>
          <a:p>
            <a:r>
              <a:rPr lang="en-US" dirty="0"/>
              <a:t>Movìri is a global IT consultancy with multiple offices in the US and around the globe</a:t>
            </a:r>
          </a:p>
          <a:p>
            <a:endParaRPr lang="en-US" dirty="0"/>
          </a:p>
          <a:p>
            <a:r>
              <a:rPr lang="en-US" dirty="0"/>
              <a:t>More than 200 engineers world wide   we have more Doctors than most hospitals!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Started as </a:t>
            </a:r>
            <a:r>
              <a:rPr lang="en-US" dirty="0" err="1"/>
              <a:t>Neptuny</a:t>
            </a:r>
            <a:r>
              <a:rPr lang="en-US" dirty="0"/>
              <a:t>, developers of </a:t>
            </a:r>
            <a:r>
              <a:rPr lang="en-US" b="1" dirty="0"/>
              <a:t>Caplan</a:t>
            </a:r>
            <a:r>
              <a:rPr lang="en-US" dirty="0"/>
              <a:t>, a magic quadrant capacity optimization product. Purchased by BMC in 2010 to become BMC Capacity Optimization, which is now BMC TrueSight Capacity Optimization.  </a:t>
            </a:r>
            <a:r>
              <a:rPr lang="en-US" dirty="0" err="1"/>
              <a:t>Neptuny</a:t>
            </a:r>
            <a:r>
              <a:rPr lang="en-US" dirty="0"/>
              <a:t> became Movìri. </a:t>
            </a:r>
          </a:p>
          <a:p>
            <a:endParaRPr lang="en-US" dirty="0"/>
          </a:p>
          <a:p>
            <a:endParaRPr lang="en-US" dirty="0"/>
          </a:p>
          <a:p>
            <a:endParaRPr lang="en-US" dirty="0"/>
          </a:p>
          <a:p>
            <a:endParaRPr lang="en-US" dirty="0"/>
          </a:p>
          <a:p>
            <a:r>
              <a:rPr lang="en-US" dirty="0"/>
              <a:t>Movìri has several lines of business, including Testing &amp; Optimization, Monitoring. Operations and Cloud, Security, Analytics, and Capacity Management – which is to say we think holistically.  Big picture, many driplines, much experience, and continue to offer innovative products, including </a:t>
            </a:r>
            <a:r>
              <a:rPr lang="en-US" dirty="0" err="1"/>
              <a:t>ContentWise</a:t>
            </a:r>
            <a:r>
              <a:rPr lang="en-US" dirty="0"/>
              <a:t>; </a:t>
            </a:r>
            <a:r>
              <a:rPr lang="en-US" dirty="0" err="1"/>
              <a:t>Cleafy</a:t>
            </a:r>
            <a:r>
              <a:rPr lang="en-US" dirty="0"/>
              <a:t>; AKAMAS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Movìri has been doing this a long time, and is a thought leader and innovator.</a:t>
            </a:r>
          </a:p>
          <a:p>
            <a:endParaRPr lang="en-US" dirty="0"/>
          </a:p>
          <a:p>
            <a:r>
              <a:rPr lang="en-US" dirty="0"/>
              <a:t>And most importantly, you should listen to Movìri because: We can help you do this – quickly, and cleanly.</a:t>
            </a:r>
          </a:p>
          <a:p>
            <a:endParaRPr lang="en-US" dirty="0"/>
          </a:p>
          <a:p>
            <a:r>
              <a:rPr lang="en-US" b="1" dirty="0"/>
              <a:t>So, Let us jump right in…</a:t>
            </a:r>
          </a:p>
          <a:p>
            <a:r>
              <a:rPr lang="en-US" b="1" dirty="0"/>
              <a:t>===</a:t>
            </a:r>
          </a:p>
          <a:p>
            <a:r>
              <a:rPr lang="en-US" b="1" dirty="0"/>
              <a:t> </a:t>
            </a:r>
          </a:p>
          <a:p>
            <a:r>
              <a:rPr lang="en-US" b="1" dirty="0"/>
              <a:t>https://www.crunchbase.com/organization/neptuny</a:t>
            </a:r>
          </a:p>
          <a:p>
            <a:endParaRPr lang="en-US" b="1" dirty="0"/>
          </a:p>
          <a:p>
            <a:r>
              <a:rPr lang="en-US" b="1" dirty="0"/>
              <a:t>http://www.moviri.com/2010/10/goodbye-neptuny-welcome-moviri/</a:t>
            </a:r>
          </a:p>
          <a:p>
            <a:endParaRPr lang="en-US" b="1" dirty="0"/>
          </a:p>
          <a:p>
            <a:r>
              <a:rPr lang="en-US" b="1" dirty="0"/>
              <a:t>https://www.moviri.com/news-events/akamas-ai-powered-performance-optimization-solution/</a:t>
            </a:r>
          </a:p>
          <a:p>
            <a:endParaRPr lang="en-US" b="1" dirty="0"/>
          </a:p>
          <a:p>
            <a:r>
              <a:rPr lang="en-US" b="1" dirty="0"/>
              <a:t>https://www.moviri.com/</a:t>
            </a:r>
          </a:p>
          <a:p>
            <a:endParaRPr lang="en-US" b="1" dirty="0"/>
          </a:p>
          <a:p>
            <a:r>
              <a:rPr lang="en-US" b="1" dirty="0"/>
              <a:t>https://www.akamas.io/</a:t>
            </a:r>
          </a:p>
          <a:p>
            <a:endParaRPr lang="en-US" b="1" dirty="0"/>
          </a:p>
          <a:p>
            <a:r>
              <a:rPr lang="en-US" b="1" dirty="0"/>
              <a:t>https://www.contentwise.tv/</a:t>
            </a:r>
          </a:p>
          <a:p>
            <a:endParaRPr lang="en-US" b="1" dirty="0"/>
          </a:p>
          <a:p>
            <a:r>
              <a:rPr lang="en-US" b="1" dirty="0"/>
              <a:t>https://www.cleafy.com/</a:t>
            </a:r>
          </a:p>
          <a:p>
            <a:endParaRPr lang="en-US" b="1" dirty="0"/>
          </a:p>
          <a:p>
            <a:r>
              <a:rPr lang="en-US" b="1" dirty="0"/>
              <a:t>https://www.linkedin.com/company/moviri/about/</a:t>
            </a:r>
          </a:p>
          <a:p>
            <a:endParaRPr lang="en-US" b="1" dirty="0"/>
          </a:p>
          <a:p>
            <a:endParaRPr lang="en-US" b="1" dirty="0"/>
          </a:p>
        </p:txBody>
      </p:sp>
      <p:sp>
        <p:nvSpPr>
          <p:cNvPr id="4" name="Slide Number Placeholder 3"/>
          <p:cNvSpPr>
            <a:spLocks noGrp="1"/>
          </p:cNvSpPr>
          <p:nvPr>
            <p:ph type="sldNum" sz="quarter" idx="5"/>
          </p:nvPr>
        </p:nvSpPr>
        <p:spPr/>
        <p:txBody>
          <a:bodyPr/>
          <a:lstStyle/>
          <a:p>
            <a:fld id="{C366CDF6-FF24-424B-87DD-3CEACF6682A7}" type="slidenum">
              <a:rPr lang="en-US" smtClean="0"/>
              <a:t>3</a:t>
            </a:fld>
            <a:endParaRPr lang="en-US"/>
          </a:p>
        </p:txBody>
      </p:sp>
    </p:spTree>
    <p:extLst>
      <p:ext uri="{BB962C8B-B14F-4D97-AF65-F5344CB8AC3E}">
        <p14:creationId xmlns:p14="http://schemas.microsoft.com/office/powerpoint/2010/main" val="22892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Quest for Actionable Intelligence</a:t>
            </a:r>
          </a:p>
          <a:p>
            <a:endParaRPr lang="en-US" dirty="0"/>
          </a:p>
          <a:p>
            <a:r>
              <a:rPr lang="en-US" dirty="0"/>
              <a:t>This is a typical view of TSCO  (TrueSight Capacity Optimization).  Customers at the top consume data in the form of charts, reports, tables, graphs etc.. </a:t>
            </a:r>
            <a:r>
              <a:rPr lang="en-US" b="1" dirty="0"/>
              <a:t>In their Quest for Actionable Intelligence</a:t>
            </a:r>
          </a:p>
          <a:p>
            <a:endParaRPr lang="en-US" dirty="0"/>
          </a:p>
          <a:p>
            <a:r>
              <a:rPr lang="en-US" dirty="0"/>
              <a:t>This data comes from a number of data sources via ETL processes (Extract Transform Load). (bottom of the screen) </a:t>
            </a:r>
          </a:p>
          <a:p>
            <a:endParaRPr lang="en-US" dirty="0"/>
          </a:p>
          <a:p>
            <a:r>
              <a:rPr lang="en-US" dirty="0"/>
              <a:t>Then this data is given structure, associations, context and other enrichments from Configuration management databases, association tables, and fact sheets.</a:t>
            </a:r>
          </a:p>
          <a:p>
            <a:endParaRPr lang="en-US" dirty="0"/>
          </a:p>
          <a:p>
            <a:r>
              <a:rPr lang="en-US" dirty="0"/>
              <a:t>The Value Proposition, or the </a:t>
            </a:r>
            <a:r>
              <a:rPr lang="en-US" b="1" dirty="0"/>
              <a:t>value that the customer gets is not always clear, complete or assessed correctly.  </a:t>
            </a:r>
            <a:r>
              <a:rPr lang="en-US" dirty="0"/>
              <a:t>This conversation focuses on being sure that the customer’s needs are being met, to the extent </a:t>
            </a:r>
            <a:r>
              <a:rPr lang="en-US" b="1" dirty="0"/>
              <a:t>practicable</a:t>
            </a:r>
            <a:r>
              <a:rPr lang="en-US" dirty="0"/>
              <a:t>.</a:t>
            </a:r>
          </a:p>
          <a:p>
            <a:endParaRPr lang="en-US" dirty="0"/>
          </a:p>
          <a:p>
            <a:r>
              <a:rPr lang="en-US" dirty="0"/>
              <a:t>Our goal is to help clarify the </a:t>
            </a:r>
            <a:r>
              <a:rPr lang="en-US" b="1" dirty="0"/>
              <a:t>capacity optimization value propositions</a:t>
            </a:r>
            <a:r>
              <a:rPr lang="en-US" dirty="0"/>
              <a:t>, and to provide specific </a:t>
            </a:r>
            <a:r>
              <a:rPr lang="en-US" b="1" dirty="0"/>
              <a:t>tools and techniques</a:t>
            </a:r>
            <a:r>
              <a:rPr lang="en-US" dirty="0"/>
              <a:t> to assist in the </a:t>
            </a:r>
            <a:r>
              <a:rPr lang="en-US" b="1" dirty="0"/>
              <a:t>Quest for Actionable Intelligence.</a:t>
            </a:r>
          </a:p>
          <a:p>
            <a:endParaRPr lang="en-US" dirty="0"/>
          </a:p>
          <a:p>
            <a:r>
              <a:rPr lang="en-US" dirty="0"/>
              <a:t>With a clear customer mission (Jobs, pains and gains) and actionable intelligence from TSCO, the capacity manager function (‘owner’ of the TSCO solution) delivers significant value to their customers within the Organization and to the Organization itself.</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4</a:t>
            </a:fld>
            <a:endParaRPr lang="en-US" dirty="0"/>
          </a:p>
        </p:txBody>
      </p:sp>
    </p:spTree>
    <p:extLst>
      <p:ext uri="{BB962C8B-B14F-4D97-AF65-F5344CB8AC3E}">
        <p14:creationId xmlns:p14="http://schemas.microsoft.com/office/powerpoint/2010/main" val="310339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correctly defined your value Proposition?</a:t>
            </a:r>
          </a:p>
          <a:p>
            <a:endParaRPr lang="en-US" dirty="0"/>
          </a:p>
          <a:p>
            <a:r>
              <a:rPr lang="en-US" dirty="0"/>
              <a:t>There is an assumption that we have appropriately, adequately, identified and articulated to our customer, our value proposition, and that our customer agrees with us.  </a:t>
            </a:r>
            <a:r>
              <a:rPr lang="en-US" b="1" dirty="0"/>
              <a:t>It is my experience that this is NOT TRUE</a:t>
            </a:r>
            <a:r>
              <a:rPr lang="en-US" dirty="0"/>
              <a:t>.  We know what we THINK the customer wants, but we have rarely verified this. Yet we offer it up as if it were the very best of the very best, </a:t>
            </a:r>
            <a:r>
              <a:rPr lang="en-US" b="1" dirty="0"/>
              <a:t>when in fact it may be only marginally adequate for our customers needs.</a:t>
            </a:r>
          </a:p>
          <a:p>
            <a:endParaRPr lang="en-US" dirty="0"/>
          </a:p>
          <a:p>
            <a:endParaRPr lang="en-US" dirty="0"/>
          </a:p>
          <a:p>
            <a:r>
              <a:rPr lang="en-US" dirty="0"/>
              <a:t>====</a:t>
            </a:r>
          </a:p>
          <a:p>
            <a:r>
              <a:rPr lang="en-US" dirty="0"/>
              <a:t>Links of other conversation about value proposition</a:t>
            </a:r>
          </a:p>
          <a:p>
            <a:endParaRPr lang="en-US" dirty="0"/>
          </a:p>
          <a:p>
            <a:r>
              <a:rPr lang="en-US" dirty="0">
                <a:hlinkClick r:id="rId3"/>
              </a:rPr>
              <a:t>https://www.kissclipart.com/plan-do-check-act-png-clipart-logo-pdca-act-6n7r4b/download-clipart.html</a:t>
            </a:r>
            <a:endParaRPr lang="en-US" dirty="0"/>
          </a:p>
          <a:p>
            <a:endParaRPr lang="en-US" dirty="0"/>
          </a:p>
          <a:p>
            <a:r>
              <a:rPr lang="en-US" dirty="0">
                <a:hlinkClick r:id="rId4"/>
              </a:rPr>
              <a:t>https://allbusinesstoolkit.com/strategic-positioning</a:t>
            </a:r>
            <a:endParaRPr lang="en-US" dirty="0"/>
          </a:p>
          <a:p>
            <a:endParaRPr lang="en-US" dirty="0"/>
          </a:p>
          <a:p>
            <a:r>
              <a:rPr lang="en-US" dirty="0">
                <a:hlinkClick r:id="rId5"/>
              </a:rPr>
              <a:t>https://www.smartinsights.com/digital-marketing-strategy/online-value-proposition/start-with-why-creating-a-value-proposition-with-the-golden-circle-model/</a:t>
            </a:r>
            <a:endParaRPr lang="en-US" dirty="0"/>
          </a:p>
          <a:p>
            <a:endParaRPr lang="en-US" dirty="0"/>
          </a:p>
          <a:p>
            <a:r>
              <a:rPr lang="en-US" dirty="0">
                <a:hlinkClick r:id="rId6"/>
              </a:rPr>
              <a:t>https://blog.digistorm.com.au/what-is-a-usp-and-why-is-it-important-to-your-school</a:t>
            </a:r>
            <a:endParaRPr lang="en-US" dirty="0"/>
          </a:p>
          <a:p>
            <a:endParaRPr lang="en-US" dirty="0"/>
          </a:p>
          <a:p>
            <a:r>
              <a:rPr lang="en-US" dirty="0">
                <a:hlinkClick r:id="rId7"/>
              </a:rPr>
              <a:t>https://marketingexperiments.com/value-proposition/not-price</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5</a:t>
            </a:fld>
            <a:endParaRPr lang="en-US" dirty="0"/>
          </a:p>
        </p:txBody>
      </p:sp>
    </p:spTree>
    <p:extLst>
      <p:ext uri="{BB962C8B-B14F-4D97-AF65-F5344CB8AC3E}">
        <p14:creationId xmlns:p14="http://schemas.microsoft.com/office/powerpoint/2010/main" val="65741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most do not realize they are failing their customers, it may be helpful to verify that you and your customers are in the same relationship.   </a:t>
            </a:r>
            <a:r>
              <a:rPr lang="en-US" b="1" dirty="0"/>
              <a:t>Business Model Generation and Value Proposition Design is offered as one of many possible ways to make a value proposition</a:t>
            </a:r>
            <a:r>
              <a:rPr lang="en-US" dirty="0"/>
              <a:t>.  We are not suggesting that this is the correct way, or even one of the correct ways, but rather just one way to think about your value proposition.  We like it enough, as it is graphical, straight forward, and easy to get a result. </a:t>
            </a:r>
          </a:p>
          <a:p>
            <a:endParaRPr lang="en-US" dirty="0"/>
          </a:p>
          <a:p>
            <a:r>
              <a:rPr lang="en-US" b="1" dirty="0"/>
              <a:t>We offer it as ONE way – and suggest that ‘even a poor plan, when executed with conviction, will work’</a:t>
            </a:r>
            <a:r>
              <a:rPr lang="en-US" dirty="0"/>
              <a:t>.  Meaning that this or any other similar exercise will allow you to </a:t>
            </a:r>
            <a:r>
              <a:rPr lang="en-US" b="1" dirty="0"/>
              <a:t>identify your customer and value proposition well enough to evaluate if it correct and complete enough</a:t>
            </a:r>
            <a:r>
              <a:rPr lang="en-US" dirty="0"/>
              <a:t>.   Then through a progression of </a:t>
            </a:r>
            <a:r>
              <a:rPr lang="en-US" b="1" dirty="0"/>
              <a:t>Plan Do Check Act </a:t>
            </a:r>
            <a:r>
              <a:rPr lang="en-US" dirty="0"/>
              <a:t>process improvements cycles, you will arrive at a </a:t>
            </a:r>
            <a:r>
              <a:rPr lang="en-US" b="1" dirty="0"/>
              <a:t>workable customer identification and value proposition, that works for the customer</a:t>
            </a:r>
            <a:r>
              <a:rPr lang="en-US" dirty="0"/>
              <a:t>.  Note you may have several customers, each with their own value proposition.</a:t>
            </a:r>
          </a:p>
          <a:p>
            <a:endParaRPr lang="en-US" dirty="0"/>
          </a:p>
          <a:p>
            <a:endParaRPr lang="en-US" dirty="0"/>
          </a:p>
          <a:p>
            <a:r>
              <a:rPr lang="en-US" b="1" dirty="0"/>
              <a:t>Here is a useful place to start</a:t>
            </a:r>
            <a:r>
              <a:rPr lang="en-US" dirty="0"/>
              <a:t>.  The business Model Generation and Value Proposition design.  </a:t>
            </a:r>
          </a:p>
          <a:p>
            <a:r>
              <a:rPr lang="en-US" dirty="0"/>
              <a:t>As a bit of background, these are based on the PhD Thesis by Alexander Osterwalder  (if you are into reading Thesis papers  this is a ‘good one’)</a:t>
            </a:r>
          </a:p>
          <a:p>
            <a:endParaRPr lang="en-US" dirty="0"/>
          </a:p>
          <a:p>
            <a:r>
              <a:rPr lang="en-US" dirty="0"/>
              <a:t>The next few slides are an outline of the models discussed in these books.</a:t>
            </a:r>
          </a:p>
          <a:p>
            <a:endParaRPr lang="en-US" dirty="0"/>
          </a:p>
          <a:p>
            <a:endParaRPr lang="en-US" dirty="0"/>
          </a:p>
          <a:p>
            <a:r>
              <a:rPr lang="en-US" dirty="0"/>
              <a:t>=====</a:t>
            </a:r>
          </a:p>
          <a:p>
            <a:r>
              <a:rPr lang="en-US" dirty="0">
                <a:hlinkClick r:id="rId3"/>
              </a:rPr>
              <a:t>https://www.strategyzer.com/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Over 5 million people use our Business Model Canvas.</a:t>
            </a:r>
            <a:r>
              <a:rPr lang="en-US" sz="1200" b="0" i="0" kern="1200" dirty="0">
                <a:solidFill>
                  <a:schemeClr val="tx1"/>
                </a:solidFill>
                <a:effectLst/>
                <a:latin typeface="+mn-lt"/>
                <a:ea typeface="+mn-ea"/>
                <a:cs typeface="+mn-cs"/>
              </a:rPr>
              <a:t> Join them by using our platform and services to clearly understand customers, create better products, and grow businesses.</a:t>
            </a:r>
          </a:p>
          <a:p>
            <a:endParaRPr lang="en-US" dirty="0"/>
          </a:p>
          <a:p>
            <a:endParaRPr lang="en-US" dirty="0"/>
          </a:p>
          <a:p>
            <a:r>
              <a:rPr lang="en-US" dirty="0"/>
              <a:t>====</a:t>
            </a:r>
          </a:p>
          <a:p>
            <a:r>
              <a:rPr lang="en-US" dirty="0">
                <a:hlinkClick r:id="rId4"/>
              </a:rPr>
              <a:t>http://www.hec.unil.ch/aosterwa/PhD/Osterwalder_PhD_BM_Ontology.pdf</a:t>
            </a:r>
            <a:endParaRPr lang="en-US" dirty="0"/>
          </a:p>
          <a:p>
            <a:r>
              <a:rPr lang="fr-FR" dirty="0"/>
              <a:t>UNIVERSITE DE LAUSANNE</a:t>
            </a:r>
          </a:p>
          <a:p>
            <a:r>
              <a:rPr lang="fr-FR" dirty="0"/>
              <a:t>ECOLE DES HAUTES ETUDES COMMERCIALES</a:t>
            </a:r>
          </a:p>
          <a:p>
            <a:r>
              <a:rPr lang="fr-FR" dirty="0"/>
              <a:t>___________________________________________</a:t>
            </a:r>
          </a:p>
          <a:p>
            <a:r>
              <a:rPr lang="fr-FR" dirty="0"/>
              <a:t>THE BUSINESS MODEL ONTOLOGY</a:t>
            </a:r>
          </a:p>
          <a:p>
            <a:r>
              <a:rPr lang="fr-FR" dirty="0"/>
              <a:t>A PROPOSITION IN A DESIGN SCIENCE APPROACH</a:t>
            </a:r>
          </a:p>
          <a:p>
            <a:r>
              <a:rPr lang="fr-FR" dirty="0"/>
              <a:t>THESE</a:t>
            </a:r>
          </a:p>
          <a:p>
            <a:r>
              <a:rPr lang="fr-FR" dirty="0"/>
              <a:t>Présentée à l’Ecole des Hautes Etudes Commerciales</a:t>
            </a:r>
          </a:p>
          <a:p>
            <a:r>
              <a:rPr lang="fr-FR" dirty="0"/>
              <a:t>de l’Université de Lausanne</a:t>
            </a:r>
          </a:p>
          <a:p>
            <a:r>
              <a:rPr lang="fr-FR" dirty="0"/>
              <a:t>par</a:t>
            </a:r>
          </a:p>
          <a:p>
            <a:r>
              <a:rPr lang="fr-FR" dirty="0"/>
              <a:t>Alexander OSTERWALDER</a:t>
            </a:r>
          </a:p>
          <a:p>
            <a:r>
              <a:rPr lang="fr-FR" dirty="0"/>
              <a:t>Licencié en Sciences Politiques de l'Université de Lausanne</a:t>
            </a:r>
          </a:p>
          <a:p>
            <a:r>
              <a:rPr lang="fr-FR" dirty="0"/>
              <a:t>Diplômé postgrade en Informatique et Organisation (DPIO)</a:t>
            </a:r>
          </a:p>
          <a:p>
            <a:r>
              <a:rPr lang="fr-FR" dirty="0"/>
              <a:t>de l'Ecole des HEC de l'Université de Lausanne</a:t>
            </a:r>
          </a:p>
          <a:p>
            <a:r>
              <a:rPr lang="fr-FR" dirty="0"/>
              <a:t>Pour l’obtention du grade de</a:t>
            </a:r>
          </a:p>
          <a:p>
            <a:r>
              <a:rPr lang="fr-FR" dirty="0"/>
              <a:t>Docteur en Informatique de Gestion</a:t>
            </a:r>
          </a:p>
          <a:p>
            <a:r>
              <a:rPr lang="fr-FR" dirty="0"/>
              <a:t>2004</a:t>
            </a:r>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6</a:t>
            </a:fld>
            <a:endParaRPr lang="en-US" dirty="0"/>
          </a:p>
        </p:txBody>
      </p:sp>
    </p:spTree>
    <p:extLst>
      <p:ext uri="{BB962C8B-B14F-4D97-AF65-F5344CB8AC3E}">
        <p14:creationId xmlns:p14="http://schemas.microsoft.com/office/powerpoint/2010/main" val="571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the highest level you have</a:t>
            </a:r>
          </a:p>
          <a:p>
            <a:r>
              <a:rPr lang="en-US" b="1" dirty="0"/>
              <a:t>The Environment Map</a:t>
            </a:r>
          </a:p>
          <a:p>
            <a:r>
              <a:rPr lang="en-US" dirty="0"/>
              <a:t>Helps you understand the overall context in which you create a Business Model</a:t>
            </a:r>
          </a:p>
          <a:p>
            <a:endParaRPr lang="en-US" dirty="0"/>
          </a:p>
          <a:p>
            <a:r>
              <a:rPr lang="en-US" dirty="0"/>
              <a:t>Note that this explores external forces that define the business model in the middle.   The trends, markets, economic, and competitive environment all constrain / influence the business plan.</a:t>
            </a:r>
          </a:p>
          <a:p>
            <a:endParaRPr lang="en-US" dirty="0"/>
          </a:p>
          <a:p>
            <a:r>
              <a:rPr lang="en-US" dirty="0"/>
              <a:t>The business model is essentially the  HOW, WHAT, WHO and for what PRICE, and is the box in the middle.</a:t>
            </a:r>
          </a:p>
        </p:txBody>
      </p:sp>
      <p:sp>
        <p:nvSpPr>
          <p:cNvPr id="4" name="Slide Number Placeholder 3"/>
          <p:cNvSpPr>
            <a:spLocks noGrp="1"/>
          </p:cNvSpPr>
          <p:nvPr>
            <p:ph type="sldNum" sz="quarter" idx="5"/>
          </p:nvPr>
        </p:nvSpPr>
        <p:spPr/>
        <p:txBody>
          <a:bodyPr/>
          <a:lstStyle/>
          <a:p>
            <a:fld id="{A4AEE010-6459-4F0F-A57C-F9745C102D02}" type="slidenum">
              <a:rPr lang="en-US" smtClean="0"/>
              <a:t>7</a:t>
            </a:fld>
            <a:endParaRPr lang="en-US" dirty="0"/>
          </a:p>
        </p:txBody>
      </p:sp>
    </p:spTree>
    <p:extLst>
      <p:ext uri="{BB962C8B-B14F-4D97-AF65-F5344CB8AC3E}">
        <p14:creationId xmlns:p14="http://schemas.microsoft.com/office/powerpoint/2010/main" val="315603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Next level of detail is </a:t>
            </a:r>
          </a:p>
          <a:p>
            <a:r>
              <a:rPr lang="en-US" b="1" dirty="0"/>
              <a:t>The Business Model Canvas</a:t>
            </a:r>
          </a:p>
          <a:p>
            <a:r>
              <a:rPr lang="en-US" dirty="0"/>
              <a:t>Helps you create a business model for your business.  </a:t>
            </a:r>
          </a:p>
          <a:p>
            <a:endParaRPr lang="en-US" dirty="0"/>
          </a:p>
          <a:p>
            <a:r>
              <a:rPr lang="en-US" dirty="0"/>
              <a:t>While we won't get into detail:</a:t>
            </a:r>
          </a:p>
          <a:p>
            <a:r>
              <a:rPr lang="en-US" dirty="0"/>
              <a:t>The </a:t>
            </a:r>
            <a:r>
              <a:rPr lang="en-US" b="1" dirty="0"/>
              <a:t>How</a:t>
            </a:r>
            <a:r>
              <a:rPr lang="en-US" dirty="0"/>
              <a:t> includes Key Partners, Key activities and Key Resources</a:t>
            </a:r>
          </a:p>
          <a:p>
            <a:r>
              <a:rPr lang="en-US" dirty="0"/>
              <a:t>The </a:t>
            </a:r>
            <a:r>
              <a:rPr lang="en-US" b="1" dirty="0"/>
              <a:t>What</a:t>
            </a:r>
            <a:r>
              <a:rPr lang="en-US" dirty="0"/>
              <a:t> is the value propositions</a:t>
            </a:r>
          </a:p>
          <a:p>
            <a:r>
              <a:rPr lang="en-US" dirty="0"/>
              <a:t>The </a:t>
            </a:r>
            <a:r>
              <a:rPr lang="en-US" b="1" dirty="0"/>
              <a:t>Who</a:t>
            </a:r>
            <a:r>
              <a:rPr lang="en-US" dirty="0"/>
              <a:t>  includes your customers, channels to get to the customers and the relationships with the customers</a:t>
            </a:r>
          </a:p>
          <a:p>
            <a:r>
              <a:rPr lang="en-US" dirty="0"/>
              <a:t>Finely the </a:t>
            </a:r>
            <a:r>
              <a:rPr lang="en-US" b="1" dirty="0"/>
              <a:t>Price</a:t>
            </a:r>
            <a:r>
              <a:rPr lang="en-US" dirty="0"/>
              <a:t> is at the bottom of What are the costs to make the value propositions vs the Revenue streams provided by the Value propositions.</a:t>
            </a:r>
          </a:p>
          <a:p>
            <a:endParaRPr lang="en-US" dirty="0"/>
          </a:p>
          <a:p>
            <a:r>
              <a:rPr lang="en-US" b="1" dirty="0"/>
              <a:t>The odd square and circle are the analysis of the value proposition and the specific customer for that proposition</a:t>
            </a:r>
            <a:r>
              <a:rPr lang="en-US" dirty="0"/>
              <a:t>.  - while they are shown as one thing, there is a pair for each customer value proposition in the business model.  For the Capacity Optimization conversation there are several dozen value propositions, one for each customer segment including:</a:t>
            </a:r>
          </a:p>
          <a:p>
            <a:r>
              <a:rPr lang="en-US" dirty="0"/>
              <a:t>Capacity Manager, cloud manager, operations manager, service manager, application manager, business manager, finance manager…. Etc.   They are the customers at the top of the ‘typical view of the TSCO solution’</a:t>
            </a:r>
          </a:p>
          <a:p>
            <a:endParaRPr lang="en-US" dirty="0"/>
          </a:p>
          <a:p>
            <a:r>
              <a:rPr lang="en-US" dirty="0"/>
              <a:t>===</a:t>
            </a:r>
          </a:p>
          <a:p>
            <a:endParaRPr lang="en-US" dirty="0"/>
          </a:p>
          <a:p>
            <a:endParaRPr lang="en-US" dirty="0"/>
          </a:p>
          <a:p>
            <a:endParaRPr lang="en-US" dirty="0"/>
          </a:p>
          <a:p>
            <a:r>
              <a:rPr lang="en-US" dirty="0"/>
              <a:t>https://en.wikipedia.org/wiki/BMC_Software</a:t>
            </a:r>
          </a:p>
          <a:p>
            <a:r>
              <a:rPr lang="en-US" sz="1200" b="0" i="0" kern="1200" dirty="0">
                <a:solidFill>
                  <a:schemeClr val="tx1"/>
                </a:solidFill>
                <a:effectLst/>
                <a:latin typeface="+mn-lt"/>
                <a:ea typeface="+mn-ea"/>
                <a:cs typeface="+mn-cs"/>
              </a:rPr>
              <a:t>The company was founded in Houston, Texas, by former Shell Oil employees Scott Boulette, John J. Moores, and Dan Cloer, whose surname initials were adopted as the company name </a:t>
            </a:r>
            <a:r>
              <a:rPr lang="en-US" sz="1200" b="1" i="0" kern="1200" dirty="0">
                <a:solidFill>
                  <a:schemeClr val="tx1"/>
                </a:solidFill>
                <a:effectLst/>
                <a:latin typeface="+mn-lt"/>
                <a:ea typeface="+mn-ea"/>
                <a:cs typeface="+mn-cs"/>
              </a:rPr>
              <a:t>BMC Software</a:t>
            </a:r>
            <a:r>
              <a:rPr lang="en-US" sz="1200" b="0" i="0" kern="1200" dirty="0">
                <a:solidFill>
                  <a:schemeClr val="tx1"/>
                </a:solidFill>
                <a:effectLst/>
                <a:latin typeface="+mn-lt"/>
                <a:ea typeface="+mn-ea"/>
                <a:cs typeface="+mn-cs"/>
              </a:rPr>
              <a:t>.</a:t>
            </a:r>
          </a:p>
          <a:p>
            <a:endParaRPr lang="en-US" dirty="0"/>
          </a:p>
          <a:p>
            <a:r>
              <a:rPr lang="en-US" dirty="0">
                <a:hlinkClick r:id="rId3"/>
              </a:rPr>
              <a:t>https://en.wikipedia.org/wiki/Business_Model_Canvas</a:t>
            </a:r>
            <a:endParaRPr lang="en-US" dirty="0"/>
          </a:p>
          <a:p>
            <a:r>
              <a:rPr lang="en-US" dirty="0"/>
              <a:t>Business Model Canvas is a strategic management and lean startup template for developing new or documenting existing business models.[1][2] It is a visual chart with elements describing a firm's or product's value proposition, infrastructure, customers, and finances.[3] It assists firms in aligning their activities by illustrating potential trade-offs.</a:t>
            </a:r>
          </a:p>
          <a:p>
            <a:endParaRPr lang="en-US" dirty="0"/>
          </a:p>
          <a:p>
            <a:r>
              <a:rPr lang="en-US" dirty="0"/>
              <a:t>The Business Model Canvas was initially proposed by Alexander Osterwalder[4] based on his earlier work on business model ontology.[5] Since the release of Osterwalder's work around 2008,[6] new canvases for specific niches have appeared.</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8</a:t>
            </a:fld>
            <a:endParaRPr lang="en-US" dirty="0"/>
          </a:p>
        </p:txBody>
      </p:sp>
    </p:spTree>
    <p:extLst>
      <p:ext uri="{BB962C8B-B14F-4D97-AF65-F5344CB8AC3E}">
        <p14:creationId xmlns:p14="http://schemas.microsoft.com/office/powerpoint/2010/main" val="245588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Value proposition Canvas</a:t>
            </a:r>
          </a:p>
          <a:p>
            <a:endParaRPr lang="en-US" dirty="0"/>
          </a:p>
          <a:p>
            <a:r>
              <a:rPr lang="en-US" b="1" dirty="0"/>
              <a:t>The Customer Profile </a:t>
            </a:r>
            <a:r>
              <a:rPr lang="en-US" b="0" dirty="0"/>
              <a:t>(right side) </a:t>
            </a:r>
            <a:r>
              <a:rPr lang="en-US" dirty="0"/>
              <a:t>lists:</a:t>
            </a:r>
          </a:p>
          <a:p>
            <a:r>
              <a:rPr lang="en-US" b="1" dirty="0"/>
              <a:t>Jobs to be done</a:t>
            </a:r>
            <a:r>
              <a:rPr lang="en-US" dirty="0"/>
              <a:t>:  Tasks to be performed, problems to be solved, needs to be satisfied (These can be organizational, emotional, political, physical </a:t>
            </a:r>
            <a:r>
              <a:rPr lang="en-US" dirty="0" err="1"/>
              <a:t>etc</a:t>
            </a:r>
            <a:r>
              <a:rPr lang="en-US" dirty="0"/>
              <a:t>)</a:t>
            </a:r>
          </a:p>
          <a:p>
            <a:r>
              <a:rPr lang="en-US" b="1" dirty="0"/>
              <a:t>Pains</a:t>
            </a:r>
            <a:r>
              <a:rPr lang="en-US" dirty="0"/>
              <a:t>:  negative impacts of not getting the job done and undesirable  experiences to be avoided or reduced. (These can be organizational, emotional, political, physical </a:t>
            </a:r>
            <a:r>
              <a:rPr lang="en-US" dirty="0" err="1"/>
              <a:t>etc</a:t>
            </a:r>
            <a:r>
              <a:rPr lang="en-US" dirty="0"/>
              <a:t>)</a:t>
            </a:r>
          </a:p>
          <a:p>
            <a:r>
              <a:rPr lang="en-US" b="1" dirty="0"/>
              <a:t>Gains</a:t>
            </a:r>
            <a:r>
              <a:rPr lang="en-US" dirty="0"/>
              <a:t>:  Positive impacts of getting the job done and desirable experiences to be gained or maximized. (These can be organizational, emotional, political, physical </a:t>
            </a:r>
            <a:r>
              <a:rPr lang="en-US" dirty="0" err="1"/>
              <a:t>etc</a:t>
            </a:r>
            <a:r>
              <a:rPr lang="en-US" dirty="0"/>
              <a:t>)</a:t>
            </a:r>
          </a:p>
          <a:p>
            <a:endParaRPr lang="en-US" dirty="0"/>
          </a:p>
          <a:p>
            <a:r>
              <a:rPr lang="en-US" b="1" dirty="0"/>
              <a:t>The Value Map </a:t>
            </a:r>
            <a:r>
              <a:rPr lang="en-US" b="0" dirty="0"/>
              <a:t>(left </a:t>
            </a:r>
            <a:r>
              <a:rPr lang="en-US" dirty="0"/>
              <a:t>side) answers these questions:</a:t>
            </a:r>
          </a:p>
          <a:p>
            <a:r>
              <a:rPr lang="en-US" dirty="0"/>
              <a:t>What value do we deliver to the customer?</a:t>
            </a:r>
          </a:p>
          <a:p>
            <a:r>
              <a:rPr lang="en-US" dirty="0"/>
              <a:t>Which of our customer’s </a:t>
            </a:r>
            <a:r>
              <a:rPr lang="en-US" b="1" dirty="0"/>
              <a:t>pains</a:t>
            </a:r>
            <a:r>
              <a:rPr lang="en-US" dirty="0"/>
              <a:t> are we helping to relieve? </a:t>
            </a:r>
          </a:p>
          <a:p>
            <a:r>
              <a:rPr lang="en-US" dirty="0"/>
              <a:t>Which customer </a:t>
            </a:r>
            <a:r>
              <a:rPr lang="en-US" b="1" dirty="0"/>
              <a:t>gains</a:t>
            </a:r>
            <a:r>
              <a:rPr lang="en-US" dirty="0"/>
              <a:t> are we creating?</a:t>
            </a:r>
          </a:p>
          <a:p>
            <a:r>
              <a:rPr lang="en-US" dirty="0"/>
              <a:t>What bundles of products and services are we offering to each Customer Segment to </a:t>
            </a:r>
            <a:r>
              <a:rPr lang="en-US" b="1" dirty="0"/>
              <a:t>get their job done</a:t>
            </a:r>
            <a:r>
              <a:rPr lang="en-US" dirty="0"/>
              <a:t>?</a:t>
            </a:r>
          </a:p>
          <a:p>
            <a:endParaRPr lang="en-US" dirty="0"/>
          </a:p>
          <a:p>
            <a:r>
              <a:rPr lang="en-US" b="1" dirty="0"/>
              <a:t>Said differently, your products and services relieve the pains, and provide the gains, so that the Customer can get their job done.</a:t>
            </a:r>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9</a:t>
            </a:fld>
            <a:endParaRPr lang="en-US" dirty="0"/>
          </a:p>
        </p:txBody>
      </p:sp>
    </p:spTree>
    <p:extLst>
      <p:ext uri="{BB962C8B-B14F-4D97-AF65-F5344CB8AC3E}">
        <p14:creationId xmlns:p14="http://schemas.microsoft.com/office/powerpoint/2010/main" val="119270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3A07-CE67-454D-9689-20508A9602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AE2F-B816-4AEA-A031-509D78996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C2197-4EDA-47D4-9550-01E3C16A38E2}"/>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5" name="Footer Placeholder 4">
            <a:extLst>
              <a:ext uri="{FF2B5EF4-FFF2-40B4-BE49-F238E27FC236}">
                <a16:creationId xmlns:a16="http://schemas.microsoft.com/office/drawing/2014/main" id="{76966E2A-8608-49DF-9AFC-7270B39FF6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6B6B7-0BE2-4C39-B0CA-C10507DC1CFA}"/>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207282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118C-40EC-49DE-9C04-2D7D85388F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53119-DDBF-4C0B-B49B-7C87BBBE9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25E24-512D-4ABC-A16B-025BAFD62A2F}"/>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5" name="Footer Placeholder 4">
            <a:extLst>
              <a:ext uri="{FF2B5EF4-FFF2-40B4-BE49-F238E27FC236}">
                <a16:creationId xmlns:a16="http://schemas.microsoft.com/office/drawing/2014/main" id="{F523271A-8273-4783-8F02-7864372BCC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BE8853-134D-47A5-BFC7-E92148C8FDEA}"/>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3224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5A467-2C53-4B92-8404-6B082CD74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2FDF4-24B2-4D6E-8AD9-EC6D3F5C7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B4198-6D5E-471B-A3DF-3A458CC776D6}"/>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5" name="Footer Placeholder 4">
            <a:extLst>
              <a:ext uri="{FF2B5EF4-FFF2-40B4-BE49-F238E27FC236}">
                <a16:creationId xmlns:a16="http://schemas.microsoft.com/office/drawing/2014/main" id="{2805AEF4-9C26-411C-8C51-DD6E06C693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29D64C-FD3E-41D8-A0F0-B40D86A6C95A}"/>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51430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pic>
        <p:nvPicPr>
          <p:cNvPr id="9" name="Immagine 2">
            <a:extLst>
              <a:ext uri="{FF2B5EF4-FFF2-40B4-BE49-F238E27FC236}">
                <a16:creationId xmlns:a16="http://schemas.microsoft.com/office/drawing/2014/main" id="{479B7102-B6E6-4DA2-AE92-43CF466C3C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7648" y="910498"/>
            <a:ext cx="2374896" cy="874962"/>
          </a:xfrm>
          <a:prstGeom prst="rect">
            <a:avLst/>
          </a:prstGeom>
        </p:spPr>
      </p:pic>
    </p:spTree>
    <p:extLst>
      <p:ext uri="{BB962C8B-B14F-4D97-AF65-F5344CB8AC3E}">
        <p14:creationId xmlns:p14="http://schemas.microsoft.com/office/powerpoint/2010/main" val="12894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sp>
        <p:nvSpPr>
          <p:cNvPr id="7" name="Segnaposto testo 6"/>
          <p:cNvSpPr>
            <a:spLocks noGrp="1"/>
          </p:cNvSpPr>
          <p:nvPr>
            <p:ph type="body" sz="quarter" idx="10" hasCustomPrompt="1"/>
          </p:nvPr>
        </p:nvSpPr>
        <p:spPr>
          <a:xfrm>
            <a:off x="469021" y="1700213"/>
            <a:ext cx="11099587" cy="4176712"/>
          </a:xfrm>
        </p:spPr>
        <p:txBody>
          <a:bodyPr>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1</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2</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3 </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4</a:t>
            </a:r>
          </a:p>
        </p:txBody>
      </p:sp>
      <p:sp>
        <p:nvSpPr>
          <p:cNvPr id="3" name="Footer Placeholder 2"/>
          <p:cNvSpPr>
            <a:spLocks noGrp="1"/>
          </p:cNvSpPr>
          <p:nvPr>
            <p:ph type="ftr" sz="quarter" idx="11"/>
          </p:nvPr>
        </p:nvSpPr>
        <p:spPr/>
        <p:txBody>
          <a:bodyPr/>
          <a:lstStyle/>
          <a:p>
            <a:r>
              <a:rPr lang="en-US" noProof="0" dirty="0"/>
              <a:t>© 2018 Moviri – CONFIDENTIAL – All Rights Reserved</a:t>
            </a:r>
          </a:p>
        </p:txBody>
      </p:sp>
      <p:pic>
        <p:nvPicPr>
          <p:cNvPr id="2" name="Picture 1">
            <a:extLst>
              <a:ext uri="{FF2B5EF4-FFF2-40B4-BE49-F238E27FC236}">
                <a16:creationId xmlns:a16="http://schemas.microsoft.com/office/drawing/2014/main" id="{E0E5A123-7705-48C0-8E9C-D5C45235AADD}"/>
              </a:ext>
            </a:extLst>
          </p:cNvPr>
          <p:cNvPicPr>
            <a:picLocks noChangeAspect="1"/>
          </p:cNvPicPr>
          <p:nvPr userDrawn="1"/>
        </p:nvPicPr>
        <p:blipFill>
          <a:blip r:embed="rId2"/>
          <a:stretch>
            <a:fillRect/>
          </a:stretch>
        </p:blipFill>
        <p:spPr>
          <a:xfrm>
            <a:off x="467843" y="6392700"/>
            <a:ext cx="676715" cy="176799"/>
          </a:xfrm>
          <a:prstGeom prst="rect">
            <a:avLst/>
          </a:prstGeom>
        </p:spPr>
      </p:pic>
    </p:spTree>
    <p:extLst>
      <p:ext uri="{BB962C8B-B14F-4D97-AF65-F5344CB8AC3E}">
        <p14:creationId xmlns:p14="http://schemas.microsoft.com/office/powerpoint/2010/main" val="822258638"/>
      </p:ext>
    </p:extLst>
  </p:cSld>
  <p:clrMapOvr>
    <a:masterClrMapping/>
  </p:clrMapOvr>
  <p:extLst>
    <p:ext uri="{DCECCB84-F9BA-43D5-87BE-67443E8EF086}">
      <p15:sldGuideLst xmlns:p15="http://schemas.microsoft.com/office/powerpoint/2012/main">
        <p15:guide id="1" orient="horz" pos="3696">
          <p15:clr>
            <a:srgbClr val="FBAE40"/>
          </p15:clr>
        </p15:guide>
        <p15:guide id="2"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ing Slide">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en-US" sz="1000" b="0" kern="1200" dirty="0">
                <a:solidFill>
                  <a:schemeClr val="accent3">
                    <a:lumMod val="75000"/>
                  </a:schemeClr>
                </a:solidFill>
                <a:latin typeface="+mj-lt"/>
                <a:ea typeface="+mn-ea"/>
                <a:cs typeface="Arial" charset="0"/>
              </a:rPr>
              <a:t>211 Congress Street</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Boston, MA 02110</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12655 W. Jefferson Blvd</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Los Angeles, CA 90066</a:t>
            </a:r>
          </a:p>
          <a:p>
            <a:r>
              <a:rPr lang="en-US" sz="1000" b="0" baseline="0" noProof="0" dirty="0">
                <a:solidFill>
                  <a:schemeClr val="accent3">
                    <a:lumMod val="75000"/>
                  </a:schemeClr>
                </a:solidFill>
                <a:latin typeface="+mj-lt"/>
              </a:rPr>
              <a:t>T +1-323-524-0524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en-US" sz="1000" dirty="0">
                  <a:solidFill>
                    <a:schemeClr val="accent3">
                      <a:lumMod val="75000"/>
                    </a:schemeClr>
                  </a:solidFill>
                  <a:latin typeface="+mn-lt"/>
                </a:rPr>
                <a:t>@moviri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en-US" sz="1000" dirty="0">
                  <a:solidFill>
                    <a:schemeClr val="accent3">
                      <a:lumMod val="75000"/>
                    </a:schemeClr>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en-US" sz="1000" dirty="0">
                  <a:solidFill>
                    <a:schemeClr val="accent3">
                      <a:lumMod val="75000"/>
                    </a:schemeClr>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en-US" sz="1000" dirty="0">
                  <a:solidFill>
                    <a:schemeClr val="accent3">
                      <a:lumMod val="75000"/>
                    </a:schemeClr>
                  </a:solidFill>
                  <a:latin typeface="+mn-lt"/>
                </a:rPr>
                <a:t>+moviri</a:t>
              </a:r>
            </a:p>
          </p:txBody>
        </p:sp>
      </p:grpSp>
      <p:pic>
        <p:nvPicPr>
          <p:cNvPr id="27" name="Immagin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1800230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D2B6-8D37-408A-B4AB-40597A943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545CE-4695-4C69-BA97-1F9584688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D7440-113E-4298-98D6-413682252570}"/>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5" name="Footer Placeholder 4">
            <a:extLst>
              <a:ext uri="{FF2B5EF4-FFF2-40B4-BE49-F238E27FC236}">
                <a16:creationId xmlns:a16="http://schemas.microsoft.com/office/drawing/2014/main" id="{81B15DF3-D109-4614-A5D7-05DB2B5E7E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737214-D132-479A-872D-9D2C01D3F69B}"/>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98565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7C08-7527-4121-8E79-A7A1C49D9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24E34-266F-43D2-9BE9-A463A16F6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E5B24-A80F-4919-9B0E-1F1808543856}"/>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5" name="Footer Placeholder 4">
            <a:extLst>
              <a:ext uri="{FF2B5EF4-FFF2-40B4-BE49-F238E27FC236}">
                <a16:creationId xmlns:a16="http://schemas.microsoft.com/office/drawing/2014/main" id="{51F0B4F7-C301-4D86-8068-5D52657A3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E9782A-C8D9-4A23-8F6B-A24900FDF117}"/>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50964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6D8-2BC2-455D-B6E8-0DBE99A96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3045E-9D93-450D-9DEF-06D111C21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5A6C9-B447-45A3-A4B3-E50887575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6E9B5-75BD-4D04-8CDC-F48C42AF56D6}"/>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6" name="Footer Placeholder 5">
            <a:extLst>
              <a:ext uri="{FF2B5EF4-FFF2-40B4-BE49-F238E27FC236}">
                <a16:creationId xmlns:a16="http://schemas.microsoft.com/office/drawing/2014/main" id="{07A3E1CD-1934-47D7-9B0B-67BAE37909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20FD96-8173-48DE-B320-2B78BC23E773}"/>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32823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740-7E9E-4047-A950-F5AE65756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F57CC-B359-4B27-AC5F-518214481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189CB-4B0A-4664-8660-404A199E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08C3EC-0A2E-4AF7-BA6A-43A0CA985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520CA-39A9-4901-B8CA-D9A3D8EB7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E9766-DF64-42D6-9DE9-0EBA3CE7BF42}"/>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8" name="Footer Placeholder 7">
            <a:extLst>
              <a:ext uri="{FF2B5EF4-FFF2-40B4-BE49-F238E27FC236}">
                <a16:creationId xmlns:a16="http://schemas.microsoft.com/office/drawing/2014/main" id="{1789C26F-D8C5-4FED-AB75-B2574DF8F6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0A03B0-6911-42CF-8598-0FB7650B0F6C}"/>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1289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1752-A55F-424B-BB36-149440685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0427F-861A-451E-A810-C156E4021E20}"/>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4" name="Footer Placeholder 3">
            <a:extLst>
              <a:ext uri="{FF2B5EF4-FFF2-40B4-BE49-F238E27FC236}">
                <a16:creationId xmlns:a16="http://schemas.microsoft.com/office/drawing/2014/main" id="{8B7DAF48-DBE8-40AF-A00E-B83E50A9A8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8FC0A2-815F-4142-A519-FA7C985ECE9B}"/>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405952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2DBAC-FC19-432D-B4F8-BA3698A0F24F}"/>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3" name="Footer Placeholder 2">
            <a:extLst>
              <a:ext uri="{FF2B5EF4-FFF2-40B4-BE49-F238E27FC236}">
                <a16:creationId xmlns:a16="http://schemas.microsoft.com/office/drawing/2014/main" id="{A99CAD15-547C-4E0D-B209-51A7D107FE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BF65FA-A2C2-4F84-A9F2-5520ADE0DDE3}"/>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418746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E62-6AAF-408F-B3A0-C5B3D0D62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3D079-D46A-401B-94F9-6552F608B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BE2F3-99A6-42D2-87E1-82A0B6E58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D7350-9969-471E-BF86-C4C548C66FC7}"/>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6" name="Footer Placeholder 5">
            <a:extLst>
              <a:ext uri="{FF2B5EF4-FFF2-40B4-BE49-F238E27FC236}">
                <a16:creationId xmlns:a16="http://schemas.microsoft.com/office/drawing/2014/main" id="{1DE4A5B2-C61D-4A82-81E5-E4E9FDCF9F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617CB5-3031-40D6-87C1-DCFB64DE6194}"/>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242780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D40E-D704-40A2-AA1C-87529388F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DB3DE-BC38-403E-881C-BAEE8E7AF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2A80D3-008D-4F53-AF62-4EB235F05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7610D-622E-4B1A-818A-5DEDBD5BA783}"/>
              </a:ext>
            </a:extLst>
          </p:cNvPr>
          <p:cNvSpPr>
            <a:spLocks noGrp="1"/>
          </p:cNvSpPr>
          <p:nvPr>
            <p:ph type="dt" sz="half" idx="10"/>
          </p:nvPr>
        </p:nvSpPr>
        <p:spPr/>
        <p:txBody>
          <a:bodyPr/>
          <a:lstStyle/>
          <a:p>
            <a:fld id="{37991EBB-1F6D-4734-A93A-A355760F3A89}" type="datetimeFigureOut">
              <a:rPr lang="en-US" smtClean="0"/>
              <a:t>2020-01-28</a:t>
            </a:fld>
            <a:endParaRPr lang="en-US" dirty="0"/>
          </a:p>
        </p:txBody>
      </p:sp>
      <p:sp>
        <p:nvSpPr>
          <p:cNvPr id="6" name="Footer Placeholder 5">
            <a:extLst>
              <a:ext uri="{FF2B5EF4-FFF2-40B4-BE49-F238E27FC236}">
                <a16:creationId xmlns:a16="http://schemas.microsoft.com/office/drawing/2014/main" id="{577AD552-8A45-4589-A0D4-DDFA7C06AB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7FCBE5-8E60-4E4C-A956-D96AFD561375}"/>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205794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BF49E-62B6-455D-A27D-2574287D4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907FD-B5CE-46F7-B71E-F111FF47D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5727-8E72-47FC-9832-3EC358476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1EBB-1F6D-4734-A93A-A355760F3A89}" type="datetimeFigureOut">
              <a:rPr lang="en-US" smtClean="0"/>
              <a:t>2020-01-28</a:t>
            </a:fld>
            <a:endParaRPr lang="en-US" dirty="0"/>
          </a:p>
        </p:txBody>
      </p:sp>
      <p:sp>
        <p:nvSpPr>
          <p:cNvPr id="5" name="Footer Placeholder 4">
            <a:extLst>
              <a:ext uri="{FF2B5EF4-FFF2-40B4-BE49-F238E27FC236}">
                <a16:creationId xmlns:a16="http://schemas.microsoft.com/office/drawing/2014/main" id="{8AD12921-4A58-40A6-9977-F459E7865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F08FCF-2041-423B-9B7E-B8EBBEA10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A762A-F07B-46FD-8B07-B4193F1C534F}" type="slidenum">
              <a:rPr lang="en-US" smtClean="0"/>
              <a:t>‹#›</a:t>
            </a:fld>
            <a:endParaRPr lang="en-US" dirty="0"/>
          </a:p>
        </p:txBody>
      </p:sp>
    </p:spTree>
    <p:extLst>
      <p:ext uri="{BB962C8B-B14F-4D97-AF65-F5344CB8AC3E}">
        <p14:creationId xmlns:p14="http://schemas.microsoft.com/office/powerpoint/2010/main" val="320581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20"/>
            <a:ext cx="9793088" cy="970940"/>
          </a:xfrm>
        </p:spPr>
        <p:txBody>
          <a:bodyPr/>
          <a:lstStyle/>
          <a:p>
            <a:r>
              <a:rPr lang="en-US" dirty="0"/>
              <a:t>TrueSight Capacity Optimization Value Proposition for</a:t>
            </a:r>
          </a:p>
          <a:p>
            <a:r>
              <a:rPr lang="en-US" dirty="0"/>
              <a:t>Information Technology </a:t>
            </a:r>
          </a:p>
        </p:txBody>
      </p:sp>
      <p:sp>
        <p:nvSpPr>
          <p:cNvPr id="3" name="Segnaposto testo 2"/>
          <p:cNvSpPr>
            <a:spLocks noGrp="1"/>
          </p:cNvSpPr>
          <p:nvPr>
            <p:ph type="body" sz="quarter" idx="10"/>
          </p:nvPr>
        </p:nvSpPr>
        <p:spPr/>
        <p:txBody>
          <a:bodyPr/>
          <a:lstStyle/>
          <a:p>
            <a:r>
              <a:rPr lang="en-US" dirty="0"/>
              <a:t>Conversations about TSCO </a:t>
            </a:r>
          </a:p>
        </p:txBody>
      </p:sp>
      <p:sp>
        <p:nvSpPr>
          <p:cNvPr id="4" name="Segnaposto testo 3"/>
          <p:cNvSpPr>
            <a:spLocks noGrp="1"/>
          </p:cNvSpPr>
          <p:nvPr>
            <p:ph type="body" sz="quarter" idx="12"/>
          </p:nvPr>
        </p:nvSpPr>
        <p:spPr/>
        <p:txBody>
          <a:bodyPr/>
          <a:lstStyle/>
          <a:p>
            <a:r>
              <a:rPr lang="en-US" dirty="0"/>
              <a:t>Andrea Gallo – andrea.gallo@moviri.com</a:t>
            </a:r>
          </a:p>
        </p:txBody>
      </p:sp>
      <p:sp>
        <p:nvSpPr>
          <p:cNvPr id="5" name="Titolo 4"/>
          <p:cNvSpPr>
            <a:spLocks noGrp="1"/>
          </p:cNvSpPr>
          <p:nvPr>
            <p:ph type="title"/>
          </p:nvPr>
        </p:nvSpPr>
        <p:spPr/>
        <p:txBody>
          <a:bodyPr/>
          <a:lstStyle/>
          <a:p>
            <a:r>
              <a:rPr lang="en-US" dirty="0"/>
              <a:t>Quest for Actionable Intelligence</a:t>
            </a:r>
            <a:endParaRPr lang="it-IT" dirty="0"/>
          </a:p>
        </p:txBody>
      </p:sp>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F226-EA72-44B3-820F-97B7939F4C9A}"/>
              </a:ext>
            </a:extLst>
          </p:cNvPr>
          <p:cNvSpPr>
            <a:spLocks noGrp="1"/>
          </p:cNvSpPr>
          <p:nvPr>
            <p:ph type="title"/>
          </p:nvPr>
        </p:nvSpPr>
        <p:spPr>
          <a:xfrm rot="16200000">
            <a:off x="-2476500" y="2476500"/>
            <a:ext cx="6096000" cy="1143000"/>
          </a:xfrm>
        </p:spPr>
        <p:txBody>
          <a:bodyPr/>
          <a:lstStyle/>
          <a:p>
            <a:br>
              <a:rPr lang="en-US" dirty="0"/>
            </a:br>
            <a:r>
              <a:rPr lang="en-US" sz="4800" dirty="0">
                <a:solidFill>
                  <a:schemeClr val="tx1">
                    <a:lumMod val="90000"/>
                    <a:lumOff val="10000"/>
                  </a:schemeClr>
                </a:solidFill>
              </a:rPr>
              <a:t>Actionable Intelligence</a:t>
            </a:r>
            <a:endParaRPr lang="en-US" sz="2400" dirty="0"/>
          </a:p>
        </p:txBody>
      </p:sp>
      <p:sp>
        <p:nvSpPr>
          <p:cNvPr id="4" name="Footer Placeholder 3">
            <a:extLst>
              <a:ext uri="{FF2B5EF4-FFF2-40B4-BE49-F238E27FC236}">
                <a16:creationId xmlns:a16="http://schemas.microsoft.com/office/drawing/2014/main" id="{8F6F66F1-CA64-4FE2-90B9-127F2BD7A9E0}"/>
              </a:ext>
            </a:extLst>
          </p:cNvPr>
          <p:cNvSpPr>
            <a:spLocks noGrp="1"/>
          </p:cNvSpPr>
          <p:nvPr>
            <p:ph type="ftr" sz="quarter" idx="11"/>
          </p:nvPr>
        </p:nvSpPr>
        <p:spPr/>
        <p:txBody>
          <a:bodyPr/>
          <a:lstStyle/>
          <a:p>
            <a:r>
              <a:rPr lang="en-US" noProof="0" dirty="0"/>
              <a:t>© 2018 Moviri – CONFIDENTIAL – All Rights Reserved</a:t>
            </a:r>
          </a:p>
        </p:txBody>
      </p:sp>
      <p:pic>
        <p:nvPicPr>
          <p:cNvPr id="5" name="Picture 4">
            <a:extLst>
              <a:ext uri="{FF2B5EF4-FFF2-40B4-BE49-F238E27FC236}">
                <a16:creationId xmlns:a16="http://schemas.microsoft.com/office/drawing/2014/main" id="{1FDC8C5E-C363-4DAE-AB72-BE86462CF18F}"/>
              </a:ext>
            </a:extLst>
          </p:cNvPr>
          <p:cNvPicPr>
            <a:picLocks noChangeAspect="1"/>
          </p:cNvPicPr>
          <p:nvPr/>
        </p:nvPicPr>
        <p:blipFill>
          <a:blip r:embed="rId3"/>
          <a:stretch>
            <a:fillRect/>
          </a:stretch>
        </p:blipFill>
        <p:spPr>
          <a:xfrm>
            <a:off x="1306282" y="0"/>
            <a:ext cx="10885718" cy="6858000"/>
          </a:xfrm>
          <a:prstGeom prst="rect">
            <a:avLst/>
          </a:prstGeom>
        </p:spPr>
      </p:pic>
    </p:spTree>
    <p:extLst>
      <p:ext uri="{BB962C8B-B14F-4D97-AF65-F5344CB8AC3E}">
        <p14:creationId xmlns:p14="http://schemas.microsoft.com/office/powerpoint/2010/main" val="307887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319BE5-6E6E-4B7A-8C3E-8A5BAD0A9ECF}"/>
              </a:ext>
            </a:extLst>
          </p:cNvPr>
          <p:cNvPicPr>
            <a:picLocks noChangeAspect="1"/>
          </p:cNvPicPr>
          <p:nvPr/>
        </p:nvPicPr>
        <p:blipFill>
          <a:blip r:embed="rId3">
            <a:alphaModFix amt="24000"/>
          </a:blip>
          <a:stretch>
            <a:fillRect/>
          </a:stretch>
        </p:blipFill>
        <p:spPr>
          <a:xfrm>
            <a:off x="-153744" y="-649706"/>
            <a:ext cx="13191888" cy="8157411"/>
          </a:xfrm>
          <a:prstGeom prst="rect">
            <a:avLst/>
          </a:prstGeom>
        </p:spPr>
      </p:pic>
      <p:sp>
        <p:nvSpPr>
          <p:cNvPr id="2" name="Title 1">
            <a:extLst>
              <a:ext uri="{FF2B5EF4-FFF2-40B4-BE49-F238E27FC236}">
                <a16:creationId xmlns:a16="http://schemas.microsoft.com/office/drawing/2014/main" id="{05E52CD0-C257-4818-8AED-256157F48004}"/>
              </a:ext>
            </a:extLst>
          </p:cNvPr>
          <p:cNvSpPr>
            <a:spLocks noGrp="1"/>
          </p:cNvSpPr>
          <p:nvPr>
            <p:ph type="title"/>
          </p:nvPr>
        </p:nvSpPr>
        <p:spPr>
          <a:xfrm>
            <a:off x="469021" y="130281"/>
            <a:ext cx="11099587" cy="687866"/>
          </a:xfrm>
        </p:spPr>
        <p:txBody>
          <a:bodyPr/>
          <a:lstStyle/>
          <a:p>
            <a:pPr algn="ctr"/>
            <a:r>
              <a:rPr lang="en-US" dirty="0"/>
              <a:t>Value Proposition for Capacity Manager</a:t>
            </a:r>
          </a:p>
        </p:txBody>
      </p:sp>
      <p:pic>
        <p:nvPicPr>
          <p:cNvPr id="4" name="Picture 3">
            <a:extLst>
              <a:ext uri="{FF2B5EF4-FFF2-40B4-BE49-F238E27FC236}">
                <a16:creationId xmlns:a16="http://schemas.microsoft.com/office/drawing/2014/main" id="{2FF84481-DAEC-40E5-A0EA-B45C81A4C6D0}"/>
              </a:ext>
            </a:extLst>
          </p:cNvPr>
          <p:cNvPicPr>
            <a:picLocks noChangeAspect="1"/>
          </p:cNvPicPr>
          <p:nvPr/>
        </p:nvPicPr>
        <p:blipFill>
          <a:blip r:embed="rId4"/>
          <a:stretch>
            <a:fillRect/>
          </a:stretch>
        </p:blipFill>
        <p:spPr>
          <a:xfrm>
            <a:off x="5007769" y="1340939"/>
            <a:ext cx="2176461" cy="4176122"/>
          </a:xfrm>
          <a:prstGeom prst="rect">
            <a:avLst/>
          </a:prstGeom>
        </p:spPr>
      </p:pic>
      <p:sp>
        <p:nvSpPr>
          <p:cNvPr id="6" name="TextBox 5">
            <a:extLst>
              <a:ext uri="{FF2B5EF4-FFF2-40B4-BE49-F238E27FC236}">
                <a16:creationId xmlns:a16="http://schemas.microsoft.com/office/drawing/2014/main" id="{3CB28B9B-37D4-4E86-97EB-08687C3CF073}"/>
              </a:ext>
            </a:extLst>
          </p:cNvPr>
          <p:cNvSpPr txBox="1"/>
          <p:nvPr/>
        </p:nvSpPr>
        <p:spPr>
          <a:xfrm>
            <a:off x="164034" y="1442946"/>
            <a:ext cx="2610431" cy="3970318"/>
          </a:xfrm>
          <a:prstGeom prst="rect">
            <a:avLst/>
          </a:prstGeom>
          <a:noFill/>
        </p:spPr>
        <p:txBody>
          <a:bodyPr wrap="square" rtlCol="0">
            <a:spAutoFit/>
          </a:bodyPr>
          <a:lstStyle/>
          <a:p>
            <a:r>
              <a:rPr lang="en-US" sz="2000" dirty="0"/>
              <a:t>Products and Services</a:t>
            </a:r>
          </a:p>
          <a:p>
            <a:pPr marL="285750" indent="-285750">
              <a:buFont typeface="Wingdings" panose="05000000000000000000" pitchFamily="2" charset="2"/>
              <a:buChar char="q"/>
            </a:pPr>
            <a:r>
              <a:rPr lang="en-US" b="1" dirty="0"/>
              <a:t>Workspace tab</a:t>
            </a:r>
          </a:p>
          <a:p>
            <a:pPr marL="285750" indent="-285750">
              <a:buFont typeface="Wingdings" panose="05000000000000000000" pitchFamily="2" charset="2"/>
              <a:buChar char="q"/>
            </a:pPr>
            <a:r>
              <a:rPr lang="en-US" dirty="0"/>
              <a:t>Scheduled reports</a:t>
            </a:r>
          </a:p>
          <a:p>
            <a:pPr marL="285750" indent="-285750">
              <a:buFont typeface="Wingdings" panose="05000000000000000000" pitchFamily="2" charset="2"/>
              <a:buChar char="q"/>
            </a:pPr>
            <a:r>
              <a:rPr lang="en-US" dirty="0"/>
              <a:t>Ad hoc reports</a:t>
            </a:r>
          </a:p>
          <a:p>
            <a:pPr marL="285750" indent="-285750">
              <a:buFont typeface="Wingdings" panose="05000000000000000000" pitchFamily="2" charset="2"/>
              <a:buChar char="q"/>
            </a:pPr>
            <a:r>
              <a:rPr lang="en-US" dirty="0"/>
              <a:t>Filter based reports</a:t>
            </a:r>
          </a:p>
          <a:p>
            <a:pPr marL="285750" indent="-285750">
              <a:buFont typeface="Wingdings" panose="05000000000000000000" pitchFamily="2" charset="2"/>
              <a:buChar char="q"/>
            </a:pPr>
            <a:r>
              <a:rPr lang="en-US" dirty="0"/>
              <a:t>Exception reports</a:t>
            </a:r>
          </a:p>
          <a:p>
            <a:pPr marL="285750" indent="-285750">
              <a:buFont typeface="Wingdings" panose="05000000000000000000" pitchFamily="2" charset="2"/>
              <a:buChar char="q"/>
            </a:pPr>
            <a:r>
              <a:rPr lang="en-US" dirty="0"/>
              <a:t>Tag based reports</a:t>
            </a:r>
          </a:p>
          <a:p>
            <a:pPr marL="285750" indent="-285750">
              <a:buFont typeface="Wingdings" panose="05000000000000000000" pitchFamily="2" charset="2"/>
              <a:buChar char="q"/>
            </a:pPr>
            <a:r>
              <a:rPr lang="en-US" b="1" dirty="0"/>
              <a:t>Presentation Service</a:t>
            </a:r>
          </a:p>
          <a:p>
            <a:pPr marL="285750" indent="-285750">
              <a:buFont typeface="Wingdings" panose="05000000000000000000" pitchFamily="2" charset="2"/>
              <a:buChar char="q"/>
            </a:pPr>
            <a:r>
              <a:rPr lang="en-US" dirty="0"/>
              <a:t>Technology based reports</a:t>
            </a:r>
          </a:p>
          <a:p>
            <a:pPr marL="285750" indent="-285750">
              <a:buFont typeface="Wingdings" panose="05000000000000000000" pitchFamily="2" charset="2"/>
              <a:buChar char="q"/>
            </a:pPr>
            <a:r>
              <a:rPr lang="en-US" dirty="0"/>
              <a:t>Custom reporting</a:t>
            </a:r>
          </a:p>
          <a:p>
            <a:pPr marL="285750" indent="-285750">
              <a:buFont typeface="Wingdings" panose="05000000000000000000" pitchFamily="2" charset="2"/>
              <a:buChar char="q"/>
            </a:pPr>
            <a:r>
              <a:rPr lang="en-US" dirty="0"/>
              <a:t>Interactive drill down reporting</a:t>
            </a:r>
          </a:p>
          <a:p>
            <a:pPr marL="285750" indent="-285750">
              <a:buFont typeface="Wingdings" panose="05000000000000000000" pitchFamily="2" charset="2"/>
              <a:buChar char="q"/>
            </a:pPr>
            <a:r>
              <a:rPr lang="en-US" dirty="0"/>
              <a:t>Summary reporting</a:t>
            </a:r>
          </a:p>
        </p:txBody>
      </p:sp>
      <p:sp>
        <p:nvSpPr>
          <p:cNvPr id="7" name="TextBox 6">
            <a:extLst>
              <a:ext uri="{FF2B5EF4-FFF2-40B4-BE49-F238E27FC236}">
                <a16:creationId xmlns:a16="http://schemas.microsoft.com/office/drawing/2014/main" id="{D220FD6D-F4AC-4D6A-8BE4-D4FEBC34A5E0}"/>
              </a:ext>
            </a:extLst>
          </p:cNvPr>
          <p:cNvSpPr txBox="1"/>
          <p:nvPr/>
        </p:nvSpPr>
        <p:spPr>
          <a:xfrm>
            <a:off x="2774465" y="1442946"/>
            <a:ext cx="3667735" cy="2062103"/>
          </a:xfrm>
          <a:prstGeom prst="rect">
            <a:avLst/>
          </a:prstGeom>
          <a:noFill/>
        </p:spPr>
        <p:txBody>
          <a:bodyPr wrap="none" rtlCol="0">
            <a:spAutoFit/>
          </a:bodyPr>
          <a:lstStyle/>
          <a:p>
            <a:r>
              <a:rPr lang="en-US" sz="2000" dirty="0"/>
              <a:t>Gain Creators</a:t>
            </a:r>
          </a:p>
          <a:p>
            <a:pPr marL="285750" indent="-285750">
              <a:buFont typeface="Wingdings" panose="05000000000000000000" pitchFamily="2" charset="2"/>
              <a:buChar char="q"/>
            </a:pPr>
            <a:r>
              <a:rPr lang="en-US" dirty="0"/>
              <a:t>Self service reporting</a:t>
            </a:r>
          </a:p>
          <a:p>
            <a:pPr marL="285750" indent="-285750">
              <a:buFont typeface="Wingdings" panose="05000000000000000000" pitchFamily="2" charset="2"/>
              <a:buChar char="q"/>
            </a:pPr>
            <a:r>
              <a:rPr lang="en-US" dirty="0"/>
              <a:t>Robust reporting and visualization</a:t>
            </a:r>
          </a:p>
          <a:p>
            <a:pPr marL="285750" indent="-285750">
              <a:buFont typeface="Wingdings" panose="05000000000000000000" pitchFamily="2" charset="2"/>
              <a:buChar char="q"/>
            </a:pPr>
            <a:r>
              <a:rPr lang="en-US" dirty="0"/>
              <a:t>Multiple association methods</a:t>
            </a:r>
          </a:p>
          <a:p>
            <a:pPr marL="285750" indent="-285750">
              <a:buFont typeface="Wingdings" panose="05000000000000000000" pitchFamily="2" charset="2"/>
              <a:buChar char="q"/>
            </a:pPr>
            <a:r>
              <a:rPr lang="en-US" dirty="0"/>
              <a:t>Consolidation of data sources</a:t>
            </a:r>
          </a:p>
          <a:p>
            <a:pPr marL="285750" indent="-285750">
              <a:buFont typeface="Wingdings" panose="05000000000000000000" pitchFamily="2" charset="2"/>
              <a:buChar char="q"/>
            </a:pPr>
            <a:r>
              <a:rPr lang="en-US" dirty="0"/>
              <a:t>Business counts and analysis</a:t>
            </a:r>
          </a:p>
          <a:p>
            <a:pPr marL="285750" indent="-285750">
              <a:buFont typeface="Wingdings" panose="05000000000000000000" pitchFamily="2" charset="2"/>
              <a:buChar char="q"/>
            </a:pPr>
            <a:r>
              <a:rPr lang="en-US" dirty="0"/>
              <a:t>More time spent on analysis</a:t>
            </a:r>
          </a:p>
        </p:txBody>
      </p:sp>
      <p:sp>
        <p:nvSpPr>
          <p:cNvPr id="8" name="TextBox 7">
            <a:extLst>
              <a:ext uri="{FF2B5EF4-FFF2-40B4-BE49-F238E27FC236}">
                <a16:creationId xmlns:a16="http://schemas.microsoft.com/office/drawing/2014/main" id="{D1C2F4A2-A313-4C9A-A96C-44A5BAF8886B}"/>
              </a:ext>
            </a:extLst>
          </p:cNvPr>
          <p:cNvSpPr txBox="1"/>
          <p:nvPr/>
        </p:nvSpPr>
        <p:spPr>
          <a:xfrm>
            <a:off x="2717573" y="3753852"/>
            <a:ext cx="3921202" cy="1785104"/>
          </a:xfrm>
          <a:prstGeom prst="rect">
            <a:avLst/>
          </a:prstGeom>
          <a:noFill/>
        </p:spPr>
        <p:txBody>
          <a:bodyPr wrap="none" rtlCol="0">
            <a:spAutoFit/>
          </a:bodyPr>
          <a:lstStyle/>
          <a:p>
            <a:r>
              <a:rPr lang="en-US" sz="2000" dirty="0"/>
              <a:t>Pain Relievers</a:t>
            </a:r>
          </a:p>
          <a:p>
            <a:pPr marL="285750" indent="-285750">
              <a:buFont typeface="Wingdings" panose="05000000000000000000" pitchFamily="2" charset="2"/>
              <a:buChar char="q"/>
            </a:pPr>
            <a:r>
              <a:rPr lang="en-US" dirty="0"/>
              <a:t>Data in one place</a:t>
            </a:r>
          </a:p>
          <a:p>
            <a:pPr marL="285750" indent="-285750">
              <a:buFont typeface="Wingdings" panose="05000000000000000000" pitchFamily="2" charset="2"/>
              <a:buChar char="q"/>
            </a:pPr>
            <a:r>
              <a:rPr lang="en-US" dirty="0"/>
              <a:t>Quality data presentation methods</a:t>
            </a:r>
          </a:p>
          <a:p>
            <a:pPr marL="285750" indent="-285750">
              <a:buFont typeface="Wingdings" panose="05000000000000000000" pitchFamily="2" charset="2"/>
              <a:buChar char="q"/>
            </a:pPr>
            <a:r>
              <a:rPr lang="en-US" dirty="0"/>
              <a:t>Web based for easy access</a:t>
            </a:r>
          </a:p>
          <a:p>
            <a:pPr marL="285750" indent="-285750">
              <a:buFont typeface="Wingdings" panose="05000000000000000000" pitchFamily="2" charset="2"/>
              <a:buChar char="q"/>
            </a:pPr>
            <a:r>
              <a:rPr lang="en-US" dirty="0"/>
              <a:t>Gather ‘non capacity’ data</a:t>
            </a:r>
          </a:p>
          <a:p>
            <a:pPr marL="285750" indent="-285750">
              <a:buFont typeface="Wingdings" panose="05000000000000000000" pitchFamily="2" charset="2"/>
              <a:buChar char="q"/>
            </a:pPr>
            <a:r>
              <a:rPr lang="en-US" dirty="0"/>
              <a:t>Automatic processes for data update</a:t>
            </a:r>
          </a:p>
        </p:txBody>
      </p:sp>
      <p:sp>
        <p:nvSpPr>
          <p:cNvPr id="9" name="TextBox 8">
            <a:extLst>
              <a:ext uri="{FF2B5EF4-FFF2-40B4-BE49-F238E27FC236}">
                <a16:creationId xmlns:a16="http://schemas.microsoft.com/office/drawing/2014/main" id="{55B35B69-1387-4519-8E7B-1508C55D5F6F}"/>
              </a:ext>
            </a:extLst>
          </p:cNvPr>
          <p:cNvSpPr txBox="1"/>
          <p:nvPr/>
        </p:nvSpPr>
        <p:spPr>
          <a:xfrm>
            <a:off x="6444705" y="3753852"/>
            <a:ext cx="2972829" cy="2062103"/>
          </a:xfrm>
          <a:prstGeom prst="rect">
            <a:avLst/>
          </a:prstGeom>
          <a:noFill/>
        </p:spPr>
        <p:txBody>
          <a:bodyPr wrap="square" rtlCol="0">
            <a:spAutoFit/>
          </a:bodyPr>
          <a:lstStyle/>
          <a:p>
            <a:r>
              <a:rPr lang="en-US" sz="2000" dirty="0"/>
              <a:t>Pains</a:t>
            </a:r>
          </a:p>
          <a:p>
            <a:pPr marL="285750" indent="-285750">
              <a:buFont typeface="Wingdings" panose="05000000000000000000" pitchFamily="2" charset="2"/>
              <a:buChar char="q"/>
            </a:pPr>
            <a:r>
              <a:rPr lang="en-US" dirty="0"/>
              <a:t>Difficult to gather data</a:t>
            </a:r>
          </a:p>
          <a:p>
            <a:pPr marL="285750" indent="-285750">
              <a:buFont typeface="Wingdings" panose="05000000000000000000" pitchFamily="2" charset="2"/>
              <a:buChar char="q"/>
            </a:pPr>
            <a:r>
              <a:rPr lang="en-US" dirty="0"/>
              <a:t>Coordinate with business</a:t>
            </a:r>
          </a:p>
          <a:p>
            <a:pPr marL="285750" indent="-285750">
              <a:buFont typeface="Wingdings" panose="05000000000000000000" pitchFamily="2" charset="2"/>
              <a:buChar char="q"/>
            </a:pPr>
            <a:r>
              <a:rPr lang="en-US" dirty="0"/>
              <a:t>Communicate with business and tech owners</a:t>
            </a:r>
          </a:p>
          <a:p>
            <a:pPr marL="285750" indent="-285750">
              <a:buFont typeface="Wingdings" panose="05000000000000000000" pitchFamily="2" charset="2"/>
              <a:buChar char="q"/>
            </a:pPr>
            <a:r>
              <a:rPr lang="en-US" dirty="0"/>
              <a:t>Present data in clear concise ways</a:t>
            </a:r>
          </a:p>
        </p:txBody>
      </p:sp>
      <p:sp>
        <p:nvSpPr>
          <p:cNvPr id="10" name="TextBox 9">
            <a:extLst>
              <a:ext uri="{FF2B5EF4-FFF2-40B4-BE49-F238E27FC236}">
                <a16:creationId xmlns:a16="http://schemas.microsoft.com/office/drawing/2014/main" id="{6EFBE0EE-35F6-4986-B2E2-0CA16CB7390E}"/>
              </a:ext>
            </a:extLst>
          </p:cNvPr>
          <p:cNvSpPr txBox="1"/>
          <p:nvPr/>
        </p:nvSpPr>
        <p:spPr>
          <a:xfrm>
            <a:off x="6444705" y="1442946"/>
            <a:ext cx="3029721" cy="2062103"/>
          </a:xfrm>
          <a:prstGeom prst="rect">
            <a:avLst/>
          </a:prstGeom>
          <a:noFill/>
        </p:spPr>
        <p:txBody>
          <a:bodyPr wrap="square" rtlCol="0">
            <a:spAutoFit/>
          </a:bodyPr>
          <a:lstStyle/>
          <a:p>
            <a:r>
              <a:rPr lang="en-US" sz="2000" dirty="0"/>
              <a:t>Gains</a:t>
            </a:r>
          </a:p>
          <a:p>
            <a:pPr marL="285750" indent="-285750">
              <a:buFont typeface="Wingdings" panose="05000000000000000000" pitchFamily="2" charset="2"/>
              <a:buChar char="q"/>
            </a:pPr>
            <a:r>
              <a:rPr lang="en-US" dirty="0"/>
              <a:t>Guess less</a:t>
            </a:r>
          </a:p>
          <a:p>
            <a:pPr marL="285750" indent="-285750">
              <a:buFont typeface="Wingdings" panose="05000000000000000000" pitchFamily="2" charset="2"/>
              <a:buChar char="q"/>
            </a:pPr>
            <a:r>
              <a:rPr lang="en-US" dirty="0"/>
              <a:t>Be right more often</a:t>
            </a:r>
          </a:p>
          <a:p>
            <a:pPr marL="285750" indent="-285750">
              <a:buFont typeface="Wingdings" panose="05000000000000000000" pitchFamily="2" charset="2"/>
              <a:buChar char="q"/>
            </a:pPr>
            <a:r>
              <a:rPr lang="en-US" dirty="0"/>
              <a:t>Confident in analysis</a:t>
            </a:r>
          </a:p>
          <a:p>
            <a:pPr marL="285750" indent="-285750">
              <a:buFont typeface="Wingdings" panose="05000000000000000000" pitchFamily="2" charset="2"/>
              <a:buChar char="q"/>
            </a:pPr>
            <a:r>
              <a:rPr lang="en-US" dirty="0"/>
              <a:t>Quickly deliver answers</a:t>
            </a:r>
          </a:p>
          <a:p>
            <a:pPr marL="285750" indent="-285750">
              <a:buFont typeface="Wingdings" panose="05000000000000000000" pitchFamily="2" charset="2"/>
              <a:buChar char="q"/>
            </a:pPr>
            <a:r>
              <a:rPr lang="en-US" dirty="0"/>
              <a:t>Talk to business in business language and metrics</a:t>
            </a:r>
          </a:p>
        </p:txBody>
      </p:sp>
      <p:sp>
        <p:nvSpPr>
          <p:cNvPr id="11" name="TextBox 10">
            <a:extLst>
              <a:ext uri="{FF2B5EF4-FFF2-40B4-BE49-F238E27FC236}">
                <a16:creationId xmlns:a16="http://schemas.microsoft.com/office/drawing/2014/main" id="{9D54BA32-781E-4376-83D2-BB1D33D26F07}"/>
              </a:ext>
            </a:extLst>
          </p:cNvPr>
          <p:cNvSpPr txBox="1"/>
          <p:nvPr/>
        </p:nvSpPr>
        <p:spPr>
          <a:xfrm>
            <a:off x="9417534" y="1340939"/>
            <a:ext cx="2610432" cy="3970318"/>
          </a:xfrm>
          <a:prstGeom prst="rect">
            <a:avLst/>
          </a:prstGeom>
          <a:noFill/>
        </p:spPr>
        <p:txBody>
          <a:bodyPr wrap="square" rtlCol="0">
            <a:spAutoFit/>
          </a:bodyPr>
          <a:lstStyle/>
          <a:p>
            <a:r>
              <a:rPr lang="en-US" sz="2000" dirty="0"/>
              <a:t>Customer Jobs</a:t>
            </a:r>
          </a:p>
          <a:p>
            <a:pPr marL="285750" indent="-285750">
              <a:buFont typeface="Wingdings" panose="05000000000000000000" pitchFamily="2" charset="2"/>
              <a:buChar char="q"/>
            </a:pPr>
            <a:r>
              <a:rPr lang="en-US" dirty="0"/>
              <a:t>Current Inventory</a:t>
            </a:r>
          </a:p>
          <a:p>
            <a:pPr marL="285750" indent="-285750">
              <a:buFont typeface="Wingdings" panose="05000000000000000000" pitchFamily="2" charset="2"/>
              <a:buChar char="q"/>
            </a:pPr>
            <a:r>
              <a:rPr lang="en-US" dirty="0"/>
              <a:t>Forecast need</a:t>
            </a:r>
          </a:p>
          <a:p>
            <a:pPr marL="285750" indent="-285750">
              <a:buFont typeface="Wingdings" panose="05000000000000000000" pitchFamily="2" charset="2"/>
              <a:buChar char="q"/>
            </a:pPr>
            <a:r>
              <a:rPr lang="en-US" dirty="0"/>
              <a:t>Control costs</a:t>
            </a:r>
          </a:p>
          <a:p>
            <a:pPr marL="285750" indent="-285750">
              <a:buFont typeface="Wingdings" panose="05000000000000000000" pitchFamily="2" charset="2"/>
              <a:buChar char="q"/>
            </a:pPr>
            <a:r>
              <a:rPr lang="en-US" dirty="0"/>
              <a:t>Accommodate business requests</a:t>
            </a:r>
          </a:p>
          <a:p>
            <a:pPr marL="285750" indent="-285750">
              <a:buFont typeface="Wingdings" panose="05000000000000000000" pitchFamily="2" charset="2"/>
              <a:buChar char="q"/>
            </a:pPr>
            <a:r>
              <a:rPr lang="en-US" dirty="0"/>
              <a:t>Gracefully add new technology</a:t>
            </a:r>
          </a:p>
          <a:p>
            <a:pPr marL="285750" indent="-285750">
              <a:buFont typeface="Wingdings" panose="05000000000000000000" pitchFamily="2" charset="2"/>
              <a:buChar char="q"/>
            </a:pPr>
            <a:r>
              <a:rPr lang="en-US" dirty="0"/>
              <a:t>Gracefully remove old technology</a:t>
            </a:r>
          </a:p>
          <a:p>
            <a:pPr marL="285750" indent="-285750">
              <a:buFont typeface="Wingdings" panose="05000000000000000000" pitchFamily="2" charset="2"/>
              <a:buChar char="q"/>
            </a:pPr>
            <a:r>
              <a:rPr lang="en-US" dirty="0"/>
              <a:t>Provide adequate performance at an acceptable price</a:t>
            </a:r>
          </a:p>
          <a:p>
            <a:pPr marL="285750" indent="-285750">
              <a:buFont typeface="Wingdings" panose="05000000000000000000" pitchFamily="2" charset="2"/>
              <a:buChar char="q"/>
            </a:pPr>
            <a:endParaRPr lang="en-US" dirty="0"/>
          </a:p>
        </p:txBody>
      </p:sp>
      <p:sp>
        <p:nvSpPr>
          <p:cNvPr id="12" name="TextBox 11">
            <a:extLst>
              <a:ext uri="{FF2B5EF4-FFF2-40B4-BE49-F238E27FC236}">
                <a16:creationId xmlns:a16="http://schemas.microsoft.com/office/drawing/2014/main" id="{5B881ECA-BFE8-44DD-8D83-3293343FA675}"/>
              </a:ext>
            </a:extLst>
          </p:cNvPr>
          <p:cNvSpPr txBox="1"/>
          <p:nvPr/>
        </p:nvSpPr>
        <p:spPr>
          <a:xfrm>
            <a:off x="8133346" y="966250"/>
            <a:ext cx="1394869" cy="461665"/>
          </a:xfrm>
          <a:prstGeom prst="rect">
            <a:avLst/>
          </a:prstGeom>
          <a:noFill/>
        </p:spPr>
        <p:txBody>
          <a:bodyPr wrap="none" rtlCol="0">
            <a:spAutoFit/>
          </a:bodyPr>
          <a:lstStyle/>
          <a:p>
            <a:r>
              <a:rPr lang="en-US" sz="2400" dirty="0"/>
              <a:t>Customer</a:t>
            </a:r>
            <a:endParaRPr lang="en-US" dirty="0"/>
          </a:p>
        </p:txBody>
      </p:sp>
      <p:sp>
        <p:nvSpPr>
          <p:cNvPr id="13" name="TextBox 12">
            <a:extLst>
              <a:ext uri="{FF2B5EF4-FFF2-40B4-BE49-F238E27FC236}">
                <a16:creationId xmlns:a16="http://schemas.microsoft.com/office/drawing/2014/main" id="{59DD30ED-CFD1-40A6-802E-49936F186B32}"/>
              </a:ext>
            </a:extLst>
          </p:cNvPr>
          <p:cNvSpPr txBox="1"/>
          <p:nvPr/>
        </p:nvSpPr>
        <p:spPr>
          <a:xfrm>
            <a:off x="1848753" y="989072"/>
            <a:ext cx="1425903" cy="461665"/>
          </a:xfrm>
          <a:prstGeom prst="rect">
            <a:avLst/>
          </a:prstGeom>
          <a:noFill/>
        </p:spPr>
        <p:txBody>
          <a:bodyPr wrap="none" rtlCol="0">
            <a:spAutoFit/>
          </a:bodyPr>
          <a:lstStyle/>
          <a:p>
            <a:r>
              <a:rPr lang="en-US" sz="2400" dirty="0"/>
              <a:t>TSCO Tool</a:t>
            </a:r>
          </a:p>
        </p:txBody>
      </p:sp>
      <p:sp>
        <p:nvSpPr>
          <p:cNvPr id="14" name="Rectangle 13">
            <a:extLst>
              <a:ext uri="{FF2B5EF4-FFF2-40B4-BE49-F238E27FC236}">
                <a16:creationId xmlns:a16="http://schemas.microsoft.com/office/drawing/2014/main" id="{5E84A4A0-88D8-4504-AF00-3A9425901F61}"/>
              </a:ext>
            </a:extLst>
          </p:cNvPr>
          <p:cNvSpPr/>
          <p:nvPr/>
        </p:nvSpPr>
        <p:spPr>
          <a:xfrm>
            <a:off x="1395663" y="5732200"/>
            <a:ext cx="10172945" cy="1200329"/>
          </a:xfrm>
          <a:prstGeom prst="rect">
            <a:avLst/>
          </a:prstGeom>
        </p:spPr>
        <p:txBody>
          <a:bodyPr wrap="square">
            <a:spAutoFit/>
          </a:bodyPr>
          <a:lstStyle/>
          <a:p>
            <a:r>
              <a:rPr lang="en-US" sz="2400" b="1" dirty="0"/>
              <a:t>Make actionable intelligence easily available to our Capacity Manager Customer such that they can effectively address their IT capacity, trending, forecasting and anomaly detection concerns in IT and Business terms</a:t>
            </a:r>
          </a:p>
        </p:txBody>
      </p:sp>
    </p:spTree>
    <p:extLst>
      <p:ext uri="{BB962C8B-B14F-4D97-AF65-F5344CB8AC3E}">
        <p14:creationId xmlns:p14="http://schemas.microsoft.com/office/powerpoint/2010/main" val="92700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204B-65CE-44A9-8CB7-98E90491ED32}"/>
              </a:ext>
            </a:extLst>
          </p:cNvPr>
          <p:cNvSpPr>
            <a:spLocks noGrp="1"/>
          </p:cNvSpPr>
          <p:nvPr>
            <p:ph type="title"/>
          </p:nvPr>
        </p:nvSpPr>
        <p:spPr>
          <a:xfrm rot="16200000">
            <a:off x="-2597041" y="2597040"/>
            <a:ext cx="6346209" cy="1152128"/>
          </a:xfrm>
        </p:spPr>
        <p:txBody>
          <a:bodyPr/>
          <a:lstStyle/>
          <a:p>
            <a:pPr algn="ctr"/>
            <a:r>
              <a:rPr lang="en-US" dirty="0"/>
              <a:t>Quest for Actionable Intelligence (IT Capacity Optimization)</a:t>
            </a:r>
          </a:p>
        </p:txBody>
      </p:sp>
      <p:pic>
        <p:nvPicPr>
          <p:cNvPr id="4" name="Picture 3">
            <a:extLst>
              <a:ext uri="{FF2B5EF4-FFF2-40B4-BE49-F238E27FC236}">
                <a16:creationId xmlns:a16="http://schemas.microsoft.com/office/drawing/2014/main" id="{4DCD295A-564A-4C2B-8274-EE2F359C3249}"/>
              </a:ext>
            </a:extLst>
          </p:cNvPr>
          <p:cNvPicPr>
            <a:picLocks noChangeAspect="1"/>
          </p:cNvPicPr>
          <p:nvPr/>
        </p:nvPicPr>
        <p:blipFill>
          <a:blip r:embed="rId3"/>
          <a:stretch>
            <a:fillRect/>
          </a:stretch>
        </p:blipFill>
        <p:spPr>
          <a:xfrm>
            <a:off x="1306283" y="0"/>
            <a:ext cx="10885718" cy="6858000"/>
          </a:xfrm>
          <a:prstGeom prst="rect">
            <a:avLst/>
          </a:prstGeom>
        </p:spPr>
      </p:pic>
    </p:spTree>
    <p:extLst>
      <p:ext uri="{BB962C8B-B14F-4D97-AF65-F5344CB8AC3E}">
        <p14:creationId xmlns:p14="http://schemas.microsoft.com/office/powerpoint/2010/main" val="28659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94BE-2B98-499F-8F4C-ABD739A35314}"/>
              </a:ext>
            </a:extLst>
          </p:cNvPr>
          <p:cNvSpPr>
            <a:spLocks noGrp="1"/>
          </p:cNvSpPr>
          <p:nvPr>
            <p:ph type="title"/>
          </p:nvPr>
        </p:nvSpPr>
        <p:spPr>
          <a:xfrm rot="16200000">
            <a:off x="-2456689" y="2575415"/>
            <a:ext cx="6065505" cy="1152128"/>
          </a:xfrm>
        </p:spPr>
        <p:txBody>
          <a:bodyPr/>
          <a:lstStyle/>
          <a:p>
            <a:pPr algn="r"/>
            <a:r>
              <a:rPr lang="en-US" dirty="0"/>
              <a:t> Thank you for your Attention.  Q &amp; A Time</a:t>
            </a:r>
          </a:p>
        </p:txBody>
      </p:sp>
      <p:pic>
        <p:nvPicPr>
          <p:cNvPr id="4" name="Picture 3">
            <a:extLst>
              <a:ext uri="{FF2B5EF4-FFF2-40B4-BE49-F238E27FC236}">
                <a16:creationId xmlns:a16="http://schemas.microsoft.com/office/drawing/2014/main" id="{EE55C658-F321-4B6E-A701-4F0F0618F5D4}"/>
              </a:ext>
            </a:extLst>
          </p:cNvPr>
          <p:cNvPicPr>
            <a:picLocks noChangeAspect="1"/>
          </p:cNvPicPr>
          <p:nvPr/>
        </p:nvPicPr>
        <p:blipFill>
          <a:blip r:embed="rId3"/>
          <a:stretch>
            <a:fillRect/>
          </a:stretch>
        </p:blipFill>
        <p:spPr>
          <a:xfrm>
            <a:off x="1590735" y="25757"/>
            <a:ext cx="5040534" cy="3175028"/>
          </a:xfrm>
          <a:prstGeom prst="rect">
            <a:avLst/>
          </a:prstGeom>
        </p:spPr>
      </p:pic>
      <p:pic>
        <p:nvPicPr>
          <p:cNvPr id="5" name="Picture 4">
            <a:extLst>
              <a:ext uri="{FF2B5EF4-FFF2-40B4-BE49-F238E27FC236}">
                <a16:creationId xmlns:a16="http://schemas.microsoft.com/office/drawing/2014/main" id="{D39E60AC-3AD0-49BF-A420-BC3CE1C6A151}"/>
              </a:ext>
            </a:extLst>
          </p:cNvPr>
          <p:cNvPicPr>
            <a:picLocks noChangeAspect="1"/>
          </p:cNvPicPr>
          <p:nvPr/>
        </p:nvPicPr>
        <p:blipFill>
          <a:blip r:embed="rId4"/>
          <a:stretch>
            <a:fillRect/>
          </a:stretch>
        </p:blipFill>
        <p:spPr>
          <a:xfrm>
            <a:off x="673156" y="3082302"/>
            <a:ext cx="6756331" cy="4176712"/>
          </a:xfrm>
          <a:prstGeom prst="rect">
            <a:avLst/>
          </a:prstGeom>
        </p:spPr>
      </p:pic>
      <p:pic>
        <p:nvPicPr>
          <p:cNvPr id="6" name="Picture 5">
            <a:extLst>
              <a:ext uri="{FF2B5EF4-FFF2-40B4-BE49-F238E27FC236}">
                <a16:creationId xmlns:a16="http://schemas.microsoft.com/office/drawing/2014/main" id="{CCE477A8-8277-44CD-9B85-3269FA055CB7}"/>
              </a:ext>
            </a:extLst>
          </p:cNvPr>
          <p:cNvPicPr>
            <a:picLocks noChangeAspect="1"/>
          </p:cNvPicPr>
          <p:nvPr/>
        </p:nvPicPr>
        <p:blipFill>
          <a:blip r:embed="rId5"/>
          <a:stretch>
            <a:fillRect/>
          </a:stretch>
        </p:blipFill>
        <p:spPr>
          <a:xfrm>
            <a:off x="7069876" y="-236871"/>
            <a:ext cx="5596205" cy="3699019"/>
          </a:xfrm>
          <a:prstGeom prst="rect">
            <a:avLst/>
          </a:prstGeom>
        </p:spPr>
      </p:pic>
      <p:sp>
        <p:nvSpPr>
          <p:cNvPr id="7" name="Rectangle 6">
            <a:extLst>
              <a:ext uri="{FF2B5EF4-FFF2-40B4-BE49-F238E27FC236}">
                <a16:creationId xmlns:a16="http://schemas.microsoft.com/office/drawing/2014/main" id="{8EE61926-FCA4-4C45-8507-6682AC6598C9}"/>
              </a:ext>
            </a:extLst>
          </p:cNvPr>
          <p:cNvSpPr/>
          <p:nvPr/>
        </p:nvSpPr>
        <p:spPr>
          <a:xfrm>
            <a:off x="7188857" y="3384859"/>
            <a:ext cx="5011166" cy="3539430"/>
          </a:xfrm>
          <a:prstGeom prst="rect">
            <a:avLst/>
          </a:prstGeom>
        </p:spPr>
        <p:txBody>
          <a:bodyPr wrap="square">
            <a:spAutoFit/>
          </a:bodyPr>
          <a:lstStyle/>
          <a:p>
            <a:r>
              <a:rPr lang="en-US" sz="2800" dirty="0"/>
              <a:t>Make </a:t>
            </a:r>
            <a:r>
              <a:rPr lang="en-US" sz="2800" b="1" dirty="0"/>
              <a:t>actionable intelligence easily available </a:t>
            </a:r>
            <a:r>
              <a:rPr lang="en-US" sz="2800" dirty="0"/>
              <a:t>to our Capacity Manager Customer such that they can </a:t>
            </a:r>
            <a:r>
              <a:rPr lang="en-US" sz="2800" b="1" dirty="0"/>
              <a:t>effectively address </a:t>
            </a:r>
            <a:r>
              <a:rPr lang="en-US" sz="2800" dirty="0"/>
              <a:t>their IT </a:t>
            </a:r>
            <a:r>
              <a:rPr lang="en-US" sz="2800" b="1" dirty="0"/>
              <a:t>capacity, trending, forecasting and anomaly detection concerns </a:t>
            </a:r>
            <a:r>
              <a:rPr lang="en-US" sz="2800" dirty="0"/>
              <a:t>in IT and Business terms</a:t>
            </a:r>
          </a:p>
        </p:txBody>
      </p:sp>
    </p:spTree>
    <p:extLst>
      <p:ext uri="{BB962C8B-B14F-4D97-AF65-F5344CB8AC3E}">
        <p14:creationId xmlns:p14="http://schemas.microsoft.com/office/powerpoint/2010/main" val="190526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A94E-BD61-4863-AF9F-DA93518A4ABC}"/>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22F801C5-3024-4069-937E-3A6214C55C2E}"/>
              </a:ext>
            </a:extLst>
          </p:cNvPr>
          <p:cNvSpPr>
            <a:spLocks noGrp="1"/>
          </p:cNvSpPr>
          <p:nvPr>
            <p:ph type="body" sz="quarter" idx="10"/>
          </p:nvPr>
        </p:nvSpPr>
        <p:spPr/>
        <p:txBody>
          <a:bodyPr/>
          <a:lstStyle/>
          <a:p>
            <a:r>
              <a:rPr lang="en-US" dirty="0"/>
              <a:t>Moviri</a:t>
            </a:r>
          </a:p>
          <a:p>
            <a:r>
              <a:rPr lang="en-US" dirty="0"/>
              <a:t>Value Proposition</a:t>
            </a:r>
          </a:p>
          <a:p>
            <a:pPr lvl="1"/>
            <a:r>
              <a:rPr lang="en-US" dirty="0"/>
              <a:t>Tools to develop a value proposition</a:t>
            </a:r>
          </a:p>
          <a:p>
            <a:pPr lvl="1"/>
            <a:r>
              <a:rPr lang="en-US" dirty="0"/>
              <a:t>Making a value proposition</a:t>
            </a:r>
          </a:p>
          <a:p>
            <a:pPr lvl="1"/>
            <a:endParaRPr lang="en-US" dirty="0"/>
          </a:p>
          <a:p>
            <a:r>
              <a:rPr lang="en-US" dirty="0"/>
              <a:t>Questions?? </a:t>
            </a:r>
          </a:p>
        </p:txBody>
      </p:sp>
    </p:spTree>
    <p:extLst>
      <p:ext uri="{BB962C8B-B14F-4D97-AF65-F5344CB8AC3E}">
        <p14:creationId xmlns:p14="http://schemas.microsoft.com/office/powerpoint/2010/main" val="147729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D6DE-1EA5-4BCF-9A55-12C749642598}"/>
              </a:ext>
            </a:extLst>
          </p:cNvPr>
          <p:cNvSpPr>
            <a:spLocks noGrp="1"/>
          </p:cNvSpPr>
          <p:nvPr>
            <p:ph type="title"/>
          </p:nvPr>
        </p:nvSpPr>
        <p:spPr>
          <a:xfrm>
            <a:off x="3990864" y="365125"/>
            <a:ext cx="7362936" cy="1325563"/>
          </a:xfrm>
        </p:spPr>
        <p:txBody>
          <a:bodyPr/>
          <a:lstStyle/>
          <a:p>
            <a:r>
              <a:rPr lang="en-US" dirty="0"/>
              <a:t>Why Listen To Us</a:t>
            </a:r>
          </a:p>
        </p:txBody>
      </p:sp>
      <p:sp>
        <p:nvSpPr>
          <p:cNvPr id="3" name="Content Placeholder 2">
            <a:extLst>
              <a:ext uri="{FF2B5EF4-FFF2-40B4-BE49-F238E27FC236}">
                <a16:creationId xmlns:a16="http://schemas.microsoft.com/office/drawing/2014/main" id="{60BD374B-089C-4FB5-88E1-78D277A17BFB}"/>
              </a:ext>
            </a:extLst>
          </p:cNvPr>
          <p:cNvSpPr>
            <a:spLocks noGrp="1"/>
          </p:cNvSpPr>
          <p:nvPr>
            <p:ph idx="1"/>
          </p:nvPr>
        </p:nvSpPr>
        <p:spPr>
          <a:xfrm>
            <a:off x="838200" y="1743117"/>
            <a:ext cx="9920288" cy="4697329"/>
          </a:xfrm>
        </p:spPr>
        <p:txBody>
          <a:bodyPr>
            <a:normAutofit fontScale="85000" lnSpcReduction="20000"/>
          </a:bodyPr>
          <a:lstStyle/>
          <a:p>
            <a:r>
              <a:rPr lang="en-US" dirty="0"/>
              <a:t>Movìri is a global IT consultancy with multiple offices in the US and around the globe</a:t>
            </a:r>
          </a:p>
          <a:p>
            <a:r>
              <a:rPr lang="en-US" dirty="0"/>
              <a:t>More than 200 engineers worldwide  </a:t>
            </a:r>
          </a:p>
          <a:p>
            <a:pPr lvl="1"/>
            <a:r>
              <a:rPr lang="en-US" dirty="0"/>
              <a:t>More Doctors than most hospitals </a:t>
            </a:r>
            <a:r>
              <a:rPr lang="en-US" dirty="0">
                <a:sym typeface="Wingdings" panose="05000000000000000000" pitchFamily="2" charset="2"/>
              </a:rPr>
              <a:t></a:t>
            </a:r>
            <a:endParaRPr lang="en-US" dirty="0"/>
          </a:p>
          <a:p>
            <a:r>
              <a:rPr lang="en-US" b="1" dirty="0"/>
              <a:t>Developers of Caplan, become BMC TrueSight Capacity Optimization</a:t>
            </a:r>
          </a:p>
          <a:p>
            <a:r>
              <a:rPr lang="en-US" dirty="0"/>
              <a:t>Movìri has several lines of business:  </a:t>
            </a:r>
          </a:p>
          <a:p>
            <a:pPr lvl="1"/>
            <a:r>
              <a:rPr lang="en-US" dirty="0"/>
              <a:t>Testing &amp; Optimization</a:t>
            </a:r>
          </a:p>
          <a:p>
            <a:pPr lvl="1"/>
            <a:r>
              <a:rPr lang="en-US" dirty="0"/>
              <a:t>Monitoring</a:t>
            </a:r>
          </a:p>
          <a:p>
            <a:pPr lvl="1"/>
            <a:r>
              <a:rPr lang="en-US" dirty="0"/>
              <a:t>Operations and Cloud</a:t>
            </a:r>
          </a:p>
          <a:p>
            <a:pPr lvl="1"/>
            <a:r>
              <a:rPr lang="en-US" dirty="0"/>
              <a:t>Security, Analytics</a:t>
            </a:r>
          </a:p>
          <a:p>
            <a:pPr lvl="1"/>
            <a:r>
              <a:rPr lang="en-US" dirty="0"/>
              <a:t>Capacity Management </a:t>
            </a:r>
          </a:p>
          <a:p>
            <a:r>
              <a:rPr lang="en-US" dirty="0"/>
              <a:t>Big picture, many disciplines, much experience</a:t>
            </a:r>
          </a:p>
          <a:p>
            <a:pPr lvl="1"/>
            <a:r>
              <a:rPr lang="en-US" dirty="0"/>
              <a:t>ContentWise.com;  Cleafy.com; AKAMAS.IO</a:t>
            </a:r>
          </a:p>
          <a:p>
            <a:r>
              <a:rPr lang="en-US" sz="3800" dirty="0"/>
              <a:t>We can help you do this quickly and cleanly</a:t>
            </a:r>
          </a:p>
        </p:txBody>
      </p:sp>
      <p:sp>
        <p:nvSpPr>
          <p:cNvPr id="5" name="Star: 5 Points 4">
            <a:extLst>
              <a:ext uri="{FF2B5EF4-FFF2-40B4-BE49-F238E27FC236}">
                <a16:creationId xmlns:a16="http://schemas.microsoft.com/office/drawing/2014/main" id="{F763545D-9FE4-4BE0-9BC7-D93E92455CEC}"/>
              </a:ext>
            </a:extLst>
          </p:cNvPr>
          <p:cNvSpPr/>
          <p:nvPr/>
        </p:nvSpPr>
        <p:spPr>
          <a:xfrm>
            <a:off x="11069052" y="11350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2">
            <a:extLst>
              <a:ext uri="{FF2B5EF4-FFF2-40B4-BE49-F238E27FC236}">
                <a16:creationId xmlns:a16="http://schemas.microsoft.com/office/drawing/2014/main" id="{0FB32158-9838-48F8-BC87-5F9396960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417554"/>
            <a:ext cx="3152665" cy="1160840"/>
          </a:xfrm>
          <a:prstGeom prst="rect">
            <a:avLst/>
          </a:prstGeom>
        </p:spPr>
      </p:pic>
      <p:pic>
        <p:nvPicPr>
          <p:cNvPr id="4" name="Picture 3">
            <a:extLst>
              <a:ext uri="{FF2B5EF4-FFF2-40B4-BE49-F238E27FC236}">
                <a16:creationId xmlns:a16="http://schemas.microsoft.com/office/drawing/2014/main" id="{A4165303-49E9-4779-9605-E6C2F31527C3}"/>
              </a:ext>
            </a:extLst>
          </p:cNvPr>
          <p:cNvPicPr>
            <a:picLocks noChangeAspect="1"/>
          </p:cNvPicPr>
          <p:nvPr/>
        </p:nvPicPr>
        <p:blipFill>
          <a:blip r:embed="rId4"/>
          <a:stretch>
            <a:fillRect/>
          </a:stretch>
        </p:blipFill>
        <p:spPr>
          <a:xfrm>
            <a:off x="10334625" y="4091781"/>
            <a:ext cx="1019175" cy="323850"/>
          </a:xfrm>
          <a:prstGeom prst="rect">
            <a:avLst/>
          </a:prstGeom>
        </p:spPr>
      </p:pic>
      <p:pic>
        <p:nvPicPr>
          <p:cNvPr id="9" name="Picture 8">
            <a:extLst>
              <a:ext uri="{FF2B5EF4-FFF2-40B4-BE49-F238E27FC236}">
                <a16:creationId xmlns:a16="http://schemas.microsoft.com/office/drawing/2014/main" id="{7B170E0A-321D-4698-97A3-7D8CEE9C74EF}"/>
              </a:ext>
            </a:extLst>
          </p:cNvPr>
          <p:cNvPicPr>
            <a:picLocks noChangeAspect="1"/>
          </p:cNvPicPr>
          <p:nvPr/>
        </p:nvPicPr>
        <p:blipFill>
          <a:blip r:embed="rId5"/>
          <a:stretch>
            <a:fillRect/>
          </a:stretch>
        </p:blipFill>
        <p:spPr>
          <a:xfrm>
            <a:off x="10315575" y="4655811"/>
            <a:ext cx="1038225" cy="504825"/>
          </a:xfrm>
          <a:prstGeom prst="rect">
            <a:avLst/>
          </a:prstGeom>
        </p:spPr>
      </p:pic>
      <p:pic>
        <p:nvPicPr>
          <p:cNvPr id="10" name="Picture 9">
            <a:extLst>
              <a:ext uri="{FF2B5EF4-FFF2-40B4-BE49-F238E27FC236}">
                <a16:creationId xmlns:a16="http://schemas.microsoft.com/office/drawing/2014/main" id="{2EAAE661-B0DC-41DA-9A83-214EA8638F71}"/>
              </a:ext>
            </a:extLst>
          </p:cNvPr>
          <p:cNvPicPr>
            <a:picLocks noChangeAspect="1"/>
          </p:cNvPicPr>
          <p:nvPr/>
        </p:nvPicPr>
        <p:blipFill>
          <a:blip r:embed="rId6"/>
          <a:stretch>
            <a:fillRect/>
          </a:stretch>
        </p:blipFill>
        <p:spPr>
          <a:xfrm>
            <a:off x="10110787" y="5400816"/>
            <a:ext cx="1447800" cy="314325"/>
          </a:xfrm>
          <a:prstGeom prst="rect">
            <a:avLst/>
          </a:prstGeom>
        </p:spPr>
      </p:pic>
    </p:spTree>
    <p:extLst>
      <p:ext uri="{BB962C8B-B14F-4D97-AF65-F5344CB8AC3E}">
        <p14:creationId xmlns:p14="http://schemas.microsoft.com/office/powerpoint/2010/main" val="133954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F226-EA72-44B3-820F-97B7939F4C9A}"/>
              </a:ext>
            </a:extLst>
          </p:cNvPr>
          <p:cNvSpPr>
            <a:spLocks noGrp="1"/>
          </p:cNvSpPr>
          <p:nvPr>
            <p:ph type="title"/>
          </p:nvPr>
        </p:nvSpPr>
        <p:spPr>
          <a:xfrm rot="16200000">
            <a:off x="-2394859" y="2394859"/>
            <a:ext cx="6096000" cy="1306282"/>
          </a:xfrm>
        </p:spPr>
        <p:txBody>
          <a:bodyPr/>
          <a:lstStyle/>
          <a:p>
            <a:pPr algn="ctr"/>
            <a:br>
              <a:rPr lang="en-US" dirty="0"/>
            </a:br>
            <a:br>
              <a:rPr lang="en-US" dirty="0"/>
            </a:br>
            <a:r>
              <a:rPr lang="en-US" sz="4800" dirty="0">
                <a:solidFill>
                  <a:schemeClr val="tx1">
                    <a:lumMod val="90000"/>
                    <a:lumOff val="10000"/>
                  </a:schemeClr>
                </a:solidFill>
              </a:rPr>
              <a:t>Quest for </a:t>
            </a:r>
            <a:br>
              <a:rPr lang="en-US" dirty="0"/>
            </a:br>
            <a:r>
              <a:rPr lang="en-US" sz="4800" dirty="0">
                <a:solidFill>
                  <a:schemeClr val="tx1">
                    <a:lumMod val="90000"/>
                    <a:lumOff val="10000"/>
                  </a:schemeClr>
                </a:solidFill>
              </a:rPr>
              <a:t>Actionable Intelligence</a:t>
            </a:r>
            <a:endParaRPr lang="en-US" sz="2400" dirty="0"/>
          </a:p>
        </p:txBody>
      </p:sp>
      <p:sp>
        <p:nvSpPr>
          <p:cNvPr id="4" name="Footer Placeholder 3">
            <a:extLst>
              <a:ext uri="{FF2B5EF4-FFF2-40B4-BE49-F238E27FC236}">
                <a16:creationId xmlns:a16="http://schemas.microsoft.com/office/drawing/2014/main" id="{8F6F66F1-CA64-4FE2-90B9-127F2BD7A9E0}"/>
              </a:ext>
            </a:extLst>
          </p:cNvPr>
          <p:cNvSpPr>
            <a:spLocks noGrp="1"/>
          </p:cNvSpPr>
          <p:nvPr>
            <p:ph type="ftr" sz="quarter" idx="11"/>
          </p:nvPr>
        </p:nvSpPr>
        <p:spPr/>
        <p:txBody>
          <a:bodyPr/>
          <a:lstStyle/>
          <a:p>
            <a:r>
              <a:rPr lang="en-US" noProof="0" dirty="0"/>
              <a:t>© 2018 Moviri – CONFIDENTIAL – All Rights Reserved</a:t>
            </a:r>
          </a:p>
        </p:txBody>
      </p:sp>
      <p:pic>
        <p:nvPicPr>
          <p:cNvPr id="5" name="Picture 4">
            <a:extLst>
              <a:ext uri="{FF2B5EF4-FFF2-40B4-BE49-F238E27FC236}">
                <a16:creationId xmlns:a16="http://schemas.microsoft.com/office/drawing/2014/main" id="{280FA20E-9B3E-418C-A8A2-4E4EA3976DDE}"/>
              </a:ext>
            </a:extLst>
          </p:cNvPr>
          <p:cNvPicPr>
            <a:picLocks noChangeAspect="1"/>
          </p:cNvPicPr>
          <p:nvPr/>
        </p:nvPicPr>
        <p:blipFill>
          <a:blip r:embed="rId3"/>
          <a:stretch>
            <a:fillRect/>
          </a:stretch>
        </p:blipFill>
        <p:spPr>
          <a:xfrm>
            <a:off x="1306282" y="0"/>
            <a:ext cx="10885718" cy="6858000"/>
          </a:xfrm>
          <a:prstGeom prst="rect">
            <a:avLst/>
          </a:prstGeom>
        </p:spPr>
      </p:pic>
    </p:spTree>
    <p:extLst>
      <p:ext uri="{BB962C8B-B14F-4D97-AF65-F5344CB8AC3E}">
        <p14:creationId xmlns:p14="http://schemas.microsoft.com/office/powerpoint/2010/main" val="39650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B471AF-45C9-422C-B4AC-38553FA9F8EA}"/>
              </a:ext>
            </a:extLst>
          </p:cNvPr>
          <p:cNvPicPr>
            <a:picLocks noChangeAspect="1"/>
          </p:cNvPicPr>
          <p:nvPr/>
        </p:nvPicPr>
        <p:blipFill>
          <a:blip r:embed="rId3"/>
          <a:stretch>
            <a:fillRect/>
          </a:stretch>
        </p:blipFill>
        <p:spPr>
          <a:xfrm rot="18980253">
            <a:off x="5868595" y="-288455"/>
            <a:ext cx="2495903" cy="2539060"/>
          </a:xfrm>
          <a:prstGeom prst="rect">
            <a:avLst/>
          </a:prstGeom>
        </p:spPr>
      </p:pic>
      <p:sp>
        <p:nvSpPr>
          <p:cNvPr id="2" name="Title 1">
            <a:extLst>
              <a:ext uri="{FF2B5EF4-FFF2-40B4-BE49-F238E27FC236}">
                <a16:creationId xmlns:a16="http://schemas.microsoft.com/office/drawing/2014/main" id="{608C2107-0153-4AA5-8302-FE10504AC2CD}"/>
              </a:ext>
            </a:extLst>
          </p:cNvPr>
          <p:cNvSpPr>
            <a:spLocks noGrp="1"/>
          </p:cNvSpPr>
          <p:nvPr>
            <p:ph type="title"/>
          </p:nvPr>
        </p:nvSpPr>
        <p:spPr/>
        <p:txBody>
          <a:bodyPr/>
          <a:lstStyle/>
          <a:p>
            <a:r>
              <a:rPr lang="en-US" dirty="0"/>
              <a:t>Define Value Proposition</a:t>
            </a:r>
          </a:p>
        </p:txBody>
      </p:sp>
      <p:sp>
        <p:nvSpPr>
          <p:cNvPr id="3" name="Text Placeholder 2">
            <a:extLst>
              <a:ext uri="{FF2B5EF4-FFF2-40B4-BE49-F238E27FC236}">
                <a16:creationId xmlns:a16="http://schemas.microsoft.com/office/drawing/2014/main" id="{00F9ECFE-8E1C-4C3E-AFE6-005BD620F501}"/>
              </a:ext>
            </a:extLst>
          </p:cNvPr>
          <p:cNvSpPr>
            <a:spLocks noGrp="1"/>
          </p:cNvSpPr>
          <p:nvPr>
            <p:ph type="body" sz="quarter" idx="10"/>
          </p:nvPr>
        </p:nvSpPr>
        <p:spPr/>
        <p:txBody>
          <a:bodyPr/>
          <a:lstStyle/>
          <a:p>
            <a:endParaRPr lang="en-US" dirty="0"/>
          </a:p>
        </p:txBody>
      </p:sp>
      <p:pic>
        <p:nvPicPr>
          <p:cNvPr id="8" name="Picture 7">
            <a:extLst>
              <a:ext uri="{FF2B5EF4-FFF2-40B4-BE49-F238E27FC236}">
                <a16:creationId xmlns:a16="http://schemas.microsoft.com/office/drawing/2014/main" id="{2A461A59-A188-4625-BBB2-BF858F55C6A7}"/>
              </a:ext>
            </a:extLst>
          </p:cNvPr>
          <p:cNvPicPr>
            <a:picLocks noChangeAspect="1"/>
          </p:cNvPicPr>
          <p:nvPr/>
        </p:nvPicPr>
        <p:blipFill>
          <a:blip r:embed="rId4"/>
          <a:stretch>
            <a:fillRect/>
          </a:stretch>
        </p:blipFill>
        <p:spPr>
          <a:xfrm rot="1479820">
            <a:off x="7570061" y="1041297"/>
            <a:ext cx="4901412" cy="4901412"/>
          </a:xfrm>
          <a:prstGeom prst="rect">
            <a:avLst/>
          </a:prstGeom>
        </p:spPr>
      </p:pic>
      <p:pic>
        <p:nvPicPr>
          <p:cNvPr id="10" name="Picture 9">
            <a:extLst>
              <a:ext uri="{FF2B5EF4-FFF2-40B4-BE49-F238E27FC236}">
                <a16:creationId xmlns:a16="http://schemas.microsoft.com/office/drawing/2014/main" id="{2433D1FC-B7E0-4273-B1C1-6181EDAC5FE3}"/>
              </a:ext>
            </a:extLst>
          </p:cNvPr>
          <p:cNvPicPr>
            <a:picLocks noChangeAspect="1"/>
          </p:cNvPicPr>
          <p:nvPr/>
        </p:nvPicPr>
        <p:blipFill>
          <a:blip r:embed="rId5"/>
          <a:stretch>
            <a:fillRect/>
          </a:stretch>
        </p:blipFill>
        <p:spPr>
          <a:xfrm>
            <a:off x="3606979" y="1863970"/>
            <a:ext cx="4819833" cy="2739330"/>
          </a:xfrm>
          <a:prstGeom prst="rect">
            <a:avLst/>
          </a:prstGeom>
        </p:spPr>
      </p:pic>
      <p:pic>
        <p:nvPicPr>
          <p:cNvPr id="9" name="Picture 8">
            <a:extLst>
              <a:ext uri="{FF2B5EF4-FFF2-40B4-BE49-F238E27FC236}">
                <a16:creationId xmlns:a16="http://schemas.microsoft.com/office/drawing/2014/main" id="{3494652C-3EFB-4A84-B017-60A66C2BA2BC}"/>
              </a:ext>
            </a:extLst>
          </p:cNvPr>
          <p:cNvPicPr>
            <a:picLocks noChangeAspect="1"/>
          </p:cNvPicPr>
          <p:nvPr/>
        </p:nvPicPr>
        <p:blipFill>
          <a:blip r:embed="rId6"/>
          <a:stretch>
            <a:fillRect/>
          </a:stretch>
        </p:blipFill>
        <p:spPr>
          <a:xfrm>
            <a:off x="0" y="1493664"/>
            <a:ext cx="4237892" cy="3015423"/>
          </a:xfrm>
          <a:prstGeom prst="rect">
            <a:avLst/>
          </a:prstGeom>
        </p:spPr>
      </p:pic>
      <p:pic>
        <p:nvPicPr>
          <p:cNvPr id="5" name="Picture 4">
            <a:extLst>
              <a:ext uri="{FF2B5EF4-FFF2-40B4-BE49-F238E27FC236}">
                <a16:creationId xmlns:a16="http://schemas.microsoft.com/office/drawing/2014/main" id="{D4EB878B-7D94-4160-BFE3-1D9DB58057CB}"/>
              </a:ext>
            </a:extLst>
          </p:cNvPr>
          <p:cNvPicPr>
            <a:picLocks noChangeAspect="1"/>
          </p:cNvPicPr>
          <p:nvPr/>
        </p:nvPicPr>
        <p:blipFill>
          <a:blip r:embed="rId7"/>
          <a:stretch>
            <a:fillRect/>
          </a:stretch>
        </p:blipFill>
        <p:spPr>
          <a:xfrm>
            <a:off x="2162908" y="4404623"/>
            <a:ext cx="4416459" cy="1543545"/>
          </a:xfrm>
          <a:prstGeom prst="rect">
            <a:avLst/>
          </a:prstGeom>
        </p:spPr>
      </p:pic>
    </p:spTree>
    <p:extLst>
      <p:ext uri="{BB962C8B-B14F-4D97-AF65-F5344CB8AC3E}">
        <p14:creationId xmlns:p14="http://schemas.microsoft.com/office/powerpoint/2010/main" val="316437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0CF4-2FDA-49A8-9FDD-1E5C1C98B628}"/>
              </a:ext>
            </a:extLst>
          </p:cNvPr>
          <p:cNvSpPr>
            <a:spLocks noGrp="1"/>
          </p:cNvSpPr>
          <p:nvPr>
            <p:ph type="title"/>
          </p:nvPr>
        </p:nvSpPr>
        <p:spPr/>
        <p:txBody>
          <a:bodyPr/>
          <a:lstStyle/>
          <a:p>
            <a:r>
              <a:rPr lang="en-US" dirty="0"/>
              <a:t>A useful place to start….</a:t>
            </a:r>
          </a:p>
        </p:txBody>
      </p:sp>
      <p:sp>
        <p:nvSpPr>
          <p:cNvPr id="3" name="Text Placeholder 2">
            <a:extLst>
              <a:ext uri="{FF2B5EF4-FFF2-40B4-BE49-F238E27FC236}">
                <a16:creationId xmlns:a16="http://schemas.microsoft.com/office/drawing/2014/main" id="{8B97375F-27DD-42B6-883C-B20FB186C6B1}"/>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517AF116-09A6-48D2-85EB-F0B839B30C1B}"/>
              </a:ext>
            </a:extLst>
          </p:cNvPr>
          <p:cNvPicPr>
            <a:picLocks noChangeAspect="1"/>
          </p:cNvPicPr>
          <p:nvPr/>
        </p:nvPicPr>
        <p:blipFill>
          <a:blip r:embed="rId3"/>
          <a:stretch>
            <a:fillRect/>
          </a:stretch>
        </p:blipFill>
        <p:spPr>
          <a:xfrm>
            <a:off x="6322814" y="1282409"/>
            <a:ext cx="5667375" cy="4552950"/>
          </a:xfrm>
          <a:prstGeom prst="rect">
            <a:avLst/>
          </a:prstGeom>
        </p:spPr>
      </p:pic>
      <p:pic>
        <p:nvPicPr>
          <p:cNvPr id="6" name="Picture 5">
            <a:extLst>
              <a:ext uri="{FF2B5EF4-FFF2-40B4-BE49-F238E27FC236}">
                <a16:creationId xmlns:a16="http://schemas.microsoft.com/office/drawing/2014/main" id="{8211EF9A-6A4E-4898-B5C7-3A21B25F9442}"/>
              </a:ext>
            </a:extLst>
          </p:cNvPr>
          <p:cNvPicPr>
            <a:picLocks noChangeAspect="1"/>
          </p:cNvPicPr>
          <p:nvPr/>
        </p:nvPicPr>
        <p:blipFill>
          <a:blip r:embed="rId4"/>
          <a:stretch>
            <a:fillRect/>
          </a:stretch>
        </p:blipFill>
        <p:spPr>
          <a:xfrm>
            <a:off x="319711" y="1282409"/>
            <a:ext cx="5776289" cy="4552950"/>
          </a:xfrm>
          <a:prstGeom prst="rect">
            <a:avLst/>
          </a:prstGeom>
        </p:spPr>
      </p:pic>
      <p:sp>
        <p:nvSpPr>
          <p:cNvPr id="7" name="TextBox 6">
            <a:extLst>
              <a:ext uri="{FF2B5EF4-FFF2-40B4-BE49-F238E27FC236}">
                <a16:creationId xmlns:a16="http://schemas.microsoft.com/office/drawing/2014/main" id="{F460C0C0-2106-47DA-8EB6-C9C7F183F11B}"/>
              </a:ext>
            </a:extLst>
          </p:cNvPr>
          <p:cNvSpPr txBox="1"/>
          <p:nvPr/>
        </p:nvSpPr>
        <p:spPr>
          <a:xfrm>
            <a:off x="1993595" y="6294729"/>
            <a:ext cx="8204810" cy="523220"/>
          </a:xfrm>
          <a:prstGeom prst="rect">
            <a:avLst/>
          </a:prstGeom>
          <a:noFill/>
        </p:spPr>
        <p:txBody>
          <a:bodyPr wrap="none" rtlCol="0">
            <a:spAutoFit/>
          </a:bodyPr>
          <a:lstStyle/>
          <a:p>
            <a:r>
              <a:rPr lang="en-US" sz="2800" dirty="0"/>
              <a:t>Even a poor plan, executed with conviction, will work.</a:t>
            </a:r>
          </a:p>
        </p:txBody>
      </p:sp>
    </p:spTree>
    <p:extLst>
      <p:ext uri="{BB962C8B-B14F-4D97-AF65-F5344CB8AC3E}">
        <p14:creationId xmlns:p14="http://schemas.microsoft.com/office/powerpoint/2010/main" val="395818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68AF-4854-4F3E-8A5F-E179BE3FA878}"/>
              </a:ext>
            </a:extLst>
          </p:cNvPr>
          <p:cNvSpPr>
            <a:spLocks noGrp="1"/>
          </p:cNvSpPr>
          <p:nvPr>
            <p:ph type="title"/>
          </p:nvPr>
        </p:nvSpPr>
        <p:spPr>
          <a:xfrm rot="16200000">
            <a:off x="-2645855" y="2676773"/>
            <a:ext cx="6280734" cy="894368"/>
          </a:xfrm>
        </p:spPr>
        <p:txBody>
          <a:bodyPr/>
          <a:lstStyle/>
          <a:p>
            <a:pPr algn="ctr"/>
            <a:r>
              <a:rPr lang="en-US" dirty="0"/>
              <a:t>The Environment Map</a:t>
            </a:r>
          </a:p>
        </p:txBody>
      </p:sp>
      <p:pic>
        <p:nvPicPr>
          <p:cNvPr id="4" name="Picture 3">
            <a:extLst>
              <a:ext uri="{FF2B5EF4-FFF2-40B4-BE49-F238E27FC236}">
                <a16:creationId xmlns:a16="http://schemas.microsoft.com/office/drawing/2014/main" id="{71063972-60F2-455C-82FC-A74897B99482}"/>
              </a:ext>
            </a:extLst>
          </p:cNvPr>
          <p:cNvPicPr>
            <a:picLocks noChangeAspect="1"/>
          </p:cNvPicPr>
          <p:nvPr/>
        </p:nvPicPr>
        <p:blipFill>
          <a:blip r:embed="rId3"/>
          <a:stretch>
            <a:fillRect/>
          </a:stretch>
        </p:blipFill>
        <p:spPr>
          <a:xfrm>
            <a:off x="1348431" y="-16410"/>
            <a:ext cx="10041074" cy="6976767"/>
          </a:xfrm>
          <a:prstGeom prst="rect">
            <a:avLst/>
          </a:prstGeom>
        </p:spPr>
      </p:pic>
      <p:pic>
        <p:nvPicPr>
          <p:cNvPr id="5" name="Picture 4">
            <a:extLst>
              <a:ext uri="{FF2B5EF4-FFF2-40B4-BE49-F238E27FC236}">
                <a16:creationId xmlns:a16="http://schemas.microsoft.com/office/drawing/2014/main" id="{E9AE6119-1DAC-4F43-9755-BC77DB140B3E}"/>
              </a:ext>
            </a:extLst>
          </p:cNvPr>
          <p:cNvPicPr>
            <a:picLocks noChangeAspect="1"/>
          </p:cNvPicPr>
          <p:nvPr/>
        </p:nvPicPr>
        <p:blipFill>
          <a:blip r:embed="rId4"/>
          <a:stretch>
            <a:fillRect/>
          </a:stretch>
        </p:blipFill>
        <p:spPr>
          <a:xfrm>
            <a:off x="6205478" y="3249857"/>
            <a:ext cx="354259" cy="358285"/>
          </a:xfrm>
          <a:prstGeom prst="rect">
            <a:avLst/>
          </a:prstGeom>
        </p:spPr>
      </p:pic>
      <p:pic>
        <p:nvPicPr>
          <p:cNvPr id="6" name="Picture 5">
            <a:extLst>
              <a:ext uri="{FF2B5EF4-FFF2-40B4-BE49-F238E27FC236}">
                <a16:creationId xmlns:a16="http://schemas.microsoft.com/office/drawing/2014/main" id="{9DE003FE-DF12-41B6-B201-A147D3484C51}"/>
              </a:ext>
            </a:extLst>
          </p:cNvPr>
          <p:cNvPicPr>
            <a:picLocks noChangeAspect="1"/>
          </p:cNvPicPr>
          <p:nvPr/>
        </p:nvPicPr>
        <p:blipFill>
          <a:blip r:embed="rId5"/>
          <a:stretch>
            <a:fillRect/>
          </a:stretch>
        </p:blipFill>
        <p:spPr>
          <a:xfrm>
            <a:off x="7875294" y="3231967"/>
            <a:ext cx="354259" cy="394063"/>
          </a:xfrm>
          <a:prstGeom prst="rect">
            <a:avLst/>
          </a:prstGeom>
        </p:spPr>
      </p:pic>
    </p:spTree>
    <p:extLst>
      <p:ext uri="{BB962C8B-B14F-4D97-AF65-F5344CB8AC3E}">
        <p14:creationId xmlns:p14="http://schemas.microsoft.com/office/powerpoint/2010/main" val="301907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CD9E-DF74-4890-A42D-546B25AB872E}"/>
              </a:ext>
            </a:extLst>
          </p:cNvPr>
          <p:cNvSpPr>
            <a:spLocks noGrp="1"/>
          </p:cNvSpPr>
          <p:nvPr>
            <p:ph type="title"/>
          </p:nvPr>
        </p:nvSpPr>
        <p:spPr>
          <a:xfrm rot="16200000">
            <a:off x="-2580014" y="2849417"/>
            <a:ext cx="5976855" cy="845413"/>
          </a:xfrm>
        </p:spPr>
        <p:txBody>
          <a:bodyPr/>
          <a:lstStyle/>
          <a:p>
            <a:pPr algn="ctr"/>
            <a:r>
              <a:rPr lang="en-US" dirty="0"/>
              <a:t>Business Model Canvas</a:t>
            </a:r>
          </a:p>
        </p:txBody>
      </p:sp>
      <p:grpSp>
        <p:nvGrpSpPr>
          <p:cNvPr id="3" name="Group 2">
            <a:extLst>
              <a:ext uri="{FF2B5EF4-FFF2-40B4-BE49-F238E27FC236}">
                <a16:creationId xmlns:a16="http://schemas.microsoft.com/office/drawing/2014/main" id="{43D927EA-B7DC-43C4-86CB-228DC53B7DB2}"/>
              </a:ext>
            </a:extLst>
          </p:cNvPr>
          <p:cNvGrpSpPr/>
          <p:nvPr/>
        </p:nvGrpSpPr>
        <p:grpSpPr>
          <a:xfrm>
            <a:off x="1012168" y="-542779"/>
            <a:ext cx="10375392" cy="6858000"/>
            <a:chOff x="1012168" y="-542779"/>
            <a:chExt cx="10375392" cy="6858000"/>
          </a:xfrm>
        </p:grpSpPr>
        <p:pic>
          <p:nvPicPr>
            <p:cNvPr id="4" name="Picture 3">
              <a:extLst>
                <a:ext uri="{FF2B5EF4-FFF2-40B4-BE49-F238E27FC236}">
                  <a16:creationId xmlns:a16="http://schemas.microsoft.com/office/drawing/2014/main" id="{49ED06BD-94C5-4738-8722-804BCFAF16A5}"/>
                </a:ext>
              </a:extLst>
            </p:cNvPr>
            <p:cNvPicPr>
              <a:picLocks noChangeAspect="1"/>
            </p:cNvPicPr>
            <p:nvPr/>
          </p:nvPicPr>
          <p:blipFill>
            <a:blip r:embed="rId3"/>
            <a:stretch>
              <a:fillRect/>
            </a:stretch>
          </p:blipFill>
          <p:spPr>
            <a:xfrm>
              <a:off x="1012168" y="-542779"/>
              <a:ext cx="10375392" cy="6858000"/>
            </a:xfrm>
            <a:prstGeom prst="rect">
              <a:avLst/>
            </a:prstGeom>
          </p:spPr>
        </p:pic>
        <p:pic>
          <p:nvPicPr>
            <p:cNvPr id="5" name="Picture 4">
              <a:extLst>
                <a:ext uri="{FF2B5EF4-FFF2-40B4-BE49-F238E27FC236}">
                  <a16:creationId xmlns:a16="http://schemas.microsoft.com/office/drawing/2014/main" id="{B77065B2-45BB-4685-8A34-9C57E6C3D796}"/>
                </a:ext>
              </a:extLst>
            </p:cNvPr>
            <p:cNvPicPr>
              <a:picLocks noChangeAspect="1"/>
            </p:cNvPicPr>
            <p:nvPr/>
          </p:nvPicPr>
          <p:blipFill>
            <a:blip r:embed="rId4"/>
            <a:stretch>
              <a:fillRect/>
            </a:stretch>
          </p:blipFill>
          <p:spPr>
            <a:xfrm>
              <a:off x="4993183" y="1979269"/>
              <a:ext cx="1671061" cy="1690051"/>
            </a:xfrm>
            <a:prstGeom prst="rect">
              <a:avLst/>
            </a:prstGeom>
          </p:spPr>
        </p:pic>
        <p:pic>
          <p:nvPicPr>
            <p:cNvPr id="6" name="Picture 5">
              <a:extLst>
                <a:ext uri="{FF2B5EF4-FFF2-40B4-BE49-F238E27FC236}">
                  <a16:creationId xmlns:a16="http://schemas.microsoft.com/office/drawing/2014/main" id="{91664324-7698-481B-BE45-A906A6F9F980}"/>
                </a:ext>
              </a:extLst>
            </p:cNvPr>
            <p:cNvPicPr>
              <a:picLocks noChangeAspect="1"/>
            </p:cNvPicPr>
            <p:nvPr/>
          </p:nvPicPr>
          <p:blipFill>
            <a:blip r:embed="rId5"/>
            <a:stretch>
              <a:fillRect/>
            </a:stretch>
          </p:blipFill>
          <p:spPr>
            <a:xfrm>
              <a:off x="8593089" y="1979270"/>
              <a:ext cx="1630680" cy="1813902"/>
            </a:xfrm>
            <a:prstGeom prst="rect">
              <a:avLst/>
            </a:prstGeom>
          </p:spPr>
        </p:pic>
        <p:sp>
          <p:nvSpPr>
            <p:cNvPr id="8" name="Rectangle 7">
              <a:extLst>
                <a:ext uri="{FF2B5EF4-FFF2-40B4-BE49-F238E27FC236}">
                  <a16:creationId xmlns:a16="http://schemas.microsoft.com/office/drawing/2014/main" id="{2F562651-C449-4A5D-8550-D595CC070E9B}"/>
                </a:ext>
              </a:extLst>
            </p:cNvPr>
            <p:cNvSpPr/>
            <p:nvPr/>
          </p:nvSpPr>
          <p:spPr>
            <a:xfrm>
              <a:off x="1199684" y="610782"/>
              <a:ext cx="3682998" cy="3678027"/>
            </a:xfrm>
            <a:custGeom>
              <a:avLst/>
              <a:gdLst>
                <a:gd name="connsiteX0" fmla="*/ 0 w 3682998"/>
                <a:gd name="connsiteY0" fmla="*/ 0 h 3678027"/>
                <a:gd name="connsiteX1" fmla="*/ 599803 w 3682998"/>
                <a:gd name="connsiteY1" fmla="*/ 0 h 3678027"/>
                <a:gd name="connsiteX2" fmla="*/ 1199605 w 3682998"/>
                <a:gd name="connsiteY2" fmla="*/ 0 h 3678027"/>
                <a:gd name="connsiteX3" fmla="*/ 1725748 w 3682998"/>
                <a:gd name="connsiteY3" fmla="*/ 0 h 3678027"/>
                <a:gd name="connsiteX4" fmla="*/ 2288720 w 3682998"/>
                <a:gd name="connsiteY4" fmla="*/ 0 h 3678027"/>
                <a:gd name="connsiteX5" fmla="*/ 2778033 w 3682998"/>
                <a:gd name="connsiteY5" fmla="*/ 0 h 3678027"/>
                <a:gd name="connsiteX6" fmla="*/ 3682998 w 3682998"/>
                <a:gd name="connsiteY6" fmla="*/ 0 h 3678027"/>
                <a:gd name="connsiteX7" fmla="*/ 3682998 w 3682998"/>
                <a:gd name="connsiteY7" fmla="*/ 598993 h 3678027"/>
                <a:gd name="connsiteX8" fmla="*/ 3682998 w 3682998"/>
                <a:gd name="connsiteY8" fmla="*/ 1050865 h 3678027"/>
                <a:gd name="connsiteX9" fmla="*/ 3682998 w 3682998"/>
                <a:gd name="connsiteY9" fmla="*/ 1465956 h 3678027"/>
                <a:gd name="connsiteX10" fmla="*/ 3682998 w 3682998"/>
                <a:gd name="connsiteY10" fmla="*/ 1917828 h 3678027"/>
                <a:gd name="connsiteX11" fmla="*/ 3682998 w 3682998"/>
                <a:gd name="connsiteY11" fmla="*/ 2406481 h 3678027"/>
                <a:gd name="connsiteX12" fmla="*/ 3682998 w 3682998"/>
                <a:gd name="connsiteY12" fmla="*/ 2931913 h 3678027"/>
                <a:gd name="connsiteX13" fmla="*/ 3682998 w 3682998"/>
                <a:gd name="connsiteY13" fmla="*/ 3678027 h 3678027"/>
                <a:gd name="connsiteX14" fmla="*/ 3083195 w 3682998"/>
                <a:gd name="connsiteY14" fmla="*/ 3678027 h 3678027"/>
                <a:gd name="connsiteX15" fmla="*/ 2557053 w 3682998"/>
                <a:gd name="connsiteY15" fmla="*/ 3678027 h 3678027"/>
                <a:gd name="connsiteX16" fmla="*/ 2030910 w 3682998"/>
                <a:gd name="connsiteY16" fmla="*/ 3678027 h 3678027"/>
                <a:gd name="connsiteX17" fmla="*/ 1504768 w 3682998"/>
                <a:gd name="connsiteY17" fmla="*/ 3678027 h 3678027"/>
                <a:gd name="connsiteX18" fmla="*/ 978625 w 3682998"/>
                <a:gd name="connsiteY18" fmla="*/ 3678027 h 3678027"/>
                <a:gd name="connsiteX19" fmla="*/ 489313 w 3682998"/>
                <a:gd name="connsiteY19" fmla="*/ 3678027 h 3678027"/>
                <a:gd name="connsiteX20" fmla="*/ 0 w 3682998"/>
                <a:gd name="connsiteY20" fmla="*/ 3678027 h 3678027"/>
                <a:gd name="connsiteX21" fmla="*/ 0 w 3682998"/>
                <a:gd name="connsiteY21" fmla="*/ 3152595 h 3678027"/>
                <a:gd name="connsiteX22" fmla="*/ 0 w 3682998"/>
                <a:gd name="connsiteY22" fmla="*/ 2590382 h 3678027"/>
                <a:gd name="connsiteX23" fmla="*/ 0 w 3682998"/>
                <a:gd name="connsiteY23" fmla="*/ 2028169 h 3678027"/>
                <a:gd name="connsiteX24" fmla="*/ 0 w 3682998"/>
                <a:gd name="connsiteY24" fmla="*/ 1429176 h 3678027"/>
                <a:gd name="connsiteX25" fmla="*/ 0 w 3682998"/>
                <a:gd name="connsiteY25" fmla="*/ 903744 h 3678027"/>
                <a:gd name="connsiteX26" fmla="*/ 0 w 3682998"/>
                <a:gd name="connsiteY26" fmla="*/ 0 h 367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82998" h="3678027" fill="none" extrusionOk="0">
                  <a:moveTo>
                    <a:pt x="0" y="0"/>
                  </a:moveTo>
                  <a:cubicBezTo>
                    <a:pt x="173178" y="-49373"/>
                    <a:pt x="464049" y="24398"/>
                    <a:pt x="599803" y="0"/>
                  </a:cubicBezTo>
                  <a:cubicBezTo>
                    <a:pt x="735557" y="-24398"/>
                    <a:pt x="938576" y="18976"/>
                    <a:pt x="1199605" y="0"/>
                  </a:cubicBezTo>
                  <a:cubicBezTo>
                    <a:pt x="1460634" y="-18976"/>
                    <a:pt x="1508010" y="46150"/>
                    <a:pt x="1725748" y="0"/>
                  </a:cubicBezTo>
                  <a:cubicBezTo>
                    <a:pt x="1943486" y="-46150"/>
                    <a:pt x="2172460" y="28148"/>
                    <a:pt x="2288720" y="0"/>
                  </a:cubicBezTo>
                  <a:cubicBezTo>
                    <a:pt x="2404980" y="-28148"/>
                    <a:pt x="2557427" y="25969"/>
                    <a:pt x="2778033" y="0"/>
                  </a:cubicBezTo>
                  <a:cubicBezTo>
                    <a:pt x="2998639" y="-25969"/>
                    <a:pt x="3305963" y="16311"/>
                    <a:pt x="3682998" y="0"/>
                  </a:cubicBezTo>
                  <a:cubicBezTo>
                    <a:pt x="3749518" y="212335"/>
                    <a:pt x="3653633" y="340781"/>
                    <a:pt x="3682998" y="598993"/>
                  </a:cubicBezTo>
                  <a:cubicBezTo>
                    <a:pt x="3712363" y="857205"/>
                    <a:pt x="3644927" y="891384"/>
                    <a:pt x="3682998" y="1050865"/>
                  </a:cubicBezTo>
                  <a:cubicBezTo>
                    <a:pt x="3721069" y="1210346"/>
                    <a:pt x="3664825" y="1381087"/>
                    <a:pt x="3682998" y="1465956"/>
                  </a:cubicBezTo>
                  <a:cubicBezTo>
                    <a:pt x="3701171" y="1550825"/>
                    <a:pt x="3649658" y="1719866"/>
                    <a:pt x="3682998" y="1917828"/>
                  </a:cubicBezTo>
                  <a:cubicBezTo>
                    <a:pt x="3716338" y="2115790"/>
                    <a:pt x="3672740" y="2283777"/>
                    <a:pt x="3682998" y="2406481"/>
                  </a:cubicBezTo>
                  <a:cubicBezTo>
                    <a:pt x="3693256" y="2529185"/>
                    <a:pt x="3651110" y="2785102"/>
                    <a:pt x="3682998" y="2931913"/>
                  </a:cubicBezTo>
                  <a:cubicBezTo>
                    <a:pt x="3714886" y="3078724"/>
                    <a:pt x="3648515" y="3511483"/>
                    <a:pt x="3682998" y="3678027"/>
                  </a:cubicBezTo>
                  <a:cubicBezTo>
                    <a:pt x="3468735" y="3746077"/>
                    <a:pt x="3217679" y="3664260"/>
                    <a:pt x="3083195" y="3678027"/>
                  </a:cubicBezTo>
                  <a:cubicBezTo>
                    <a:pt x="2948711" y="3691794"/>
                    <a:pt x="2810801" y="3638717"/>
                    <a:pt x="2557053" y="3678027"/>
                  </a:cubicBezTo>
                  <a:cubicBezTo>
                    <a:pt x="2303305" y="3717337"/>
                    <a:pt x="2159671" y="3665365"/>
                    <a:pt x="2030910" y="3678027"/>
                  </a:cubicBezTo>
                  <a:cubicBezTo>
                    <a:pt x="1902149" y="3690689"/>
                    <a:pt x="1633661" y="3635500"/>
                    <a:pt x="1504768" y="3678027"/>
                  </a:cubicBezTo>
                  <a:cubicBezTo>
                    <a:pt x="1375875" y="3720554"/>
                    <a:pt x="1193358" y="3640676"/>
                    <a:pt x="978625" y="3678027"/>
                  </a:cubicBezTo>
                  <a:cubicBezTo>
                    <a:pt x="763892" y="3715378"/>
                    <a:pt x="634501" y="3643755"/>
                    <a:pt x="489313" y="3678027"/>
                  </a:cubicBezTo>
                  <a:cubicBezTo>
                    <a:pt x="344125" y="3712299"/>
                    <a:pt x="174506" y="3669819"/>
                    <a:pt x="0" y="3678027"/>
                  </a:cubicBezTo>
                  <a:cubicBezTo>
                    <a:pt x="-42669" y="3487347"/>
                    <a:pt x="57946" y="3312204"/>
                    <a:pt x="0" y="3152595"/>
                  </a:cubicBezTo>
                  <a:cubicBezTo>
                    <a:pt x="-57946" y="2992986"/>
                    <a:pt x="56193" y="2816605"/>
                    <a:pt x="0" y="2590382"/>
                  </a:cubicBezTo>
                  <a:cubicBezTo>
                    <a:pt x="-56193" y="2364159"/>
                    <a:pt x="7423" y="2229958"/>
                    <a:pt x="0" y="2028169"/>
                  </a:cubicBezTo>
                  <a:cubicBezTo>
                    <a:pt x="-7423" y="1826380"/>
                    <a:pt x="54459" y="1558624"/>
                    <a:pt x="0" y="1429176"/>
                  </a:cubicBezTo>
                  <a:cubicBezTo>
                    <a:pt x="-54459" y="1299728"/>
                    <a:pt x="61711" y="1014801"/>
                    <a:pt x="0" y="903744"/>
                  </a:cubicBezTo>
                  <a:cubicBezTo>
                    <a:pt x="-61711" y="792687"/>
                    <a:pt x="6938" y="214687"/>
                    <a:pt x="0" y="0"/>
                  </a:cubicBezTo>
                  <a:close/>
                </a:path>
                <a:path w="3682998" h="3678027" stroke="0" extrusionOk="0">
                  <a:moveTo>
                    <a:pt x="0" y="0"/>
                  </a:moveTo>
                  <a:cubicBezTo>
                    <a:pt x="236653" y="-49997"/>
                    <a:pt x="323691" y="39367"/>
                    <a:pt x="489313" y="0"/>
                  </a:cubicBezTo>
                  <a:cubicBezTo>
                    <a:pt x="654935" y="-39367"/>
                    <a:pt x="723657" y="9152"/>
                    <a:pt x="904965" y="0"/>
                  </a:cubicBezTo>
                  <a:cubicBezTo>
                    <a:pt x="1086273" y="-9152"/>
                    <a:pt x="1334465" y="51449"/>
                    <a:pt x="1504768" y="0"/>
                  </a:cubicBezTo>
                  <a:cubicBezTo>
                    <a:pt x="1675071" y="-51449"/>
                    <a:pt x="1781237" y="3239"/>
                    <a:pt x="1994080" y="0"/>
                  </a:cubicBezTo>
                  <a:cubicBezTo>
                    <a:pt x="2206923" y="-3239"/>
                    <a:pt x="2364137" y="58640"/>
                    <a:pt x="2483393" y="0"/>
                  </a:cubicBezTo>
                  <a:cubicBezTo>
                    <a:pt x="2602649" y="-58640"/>
                    <a:pt x="2877884" y="65581"/>
                    <a:pt x="3083195" y="0"/>
                  </a:cubicBezTo>
                  <a:cubicBezTo>
                    <a:pt x="3288506" y="-65581"/>
                    <a:pt x="3558539" y="41502"/>
                    <a:pt x="3682998" y="0"/>
                  </a:cubicBezTo>
                  <a:cubicBezTo>
                    <a:pt x="3710051" y="284317"/>
                    <a:pt x="3669839" y="385582"/>
                    <a:pt x="3682998" y="598993"/>
                  </a:cubicBezTo>
                  <a:cubicBezTo>
                    <a:pt x="3696157" y="812404"/>
                    <a:pt x="3657131" y="952822"/>
                    <a:pt x="3682998" y="1050865"/>
                  </a:cubicBezTo>
                  <a:cubicBezTo>
                    <a:pt x="3708865" y="1148908"/>
                    <a:pt x="3665269" y="1298159"/>
                    <a:pt x="3682998" y="1502737"/>
                  </a:cubicBezTo>
                  <a:cubicBezTo>
                    <a:pt x="3700727" y="1707315"/>
                    <a:pt x="3678600" y="1841668"/>
                    <a:pt x="3682998" y="2028169"/>
                  </a:cubicBezTo>
                  <a:cubicBezTo>
                    <a:pt x="3687396" y="2214670"/>
                    <a:pt x="3640961" y="2312519"/>
                    <a:pt x="3682998" y="2590382"/>
                  </a:cubicBezTo>
                  <a:cubicBezTo>
                    <a:pt x="3725035" y="2868245"/>
                    <a:pt x="3639741" y="2857176"/>
                    <a:pt x="3682998" y="3005473"/>
                  </a:cubicBezTo>
                  <a:cubicBezTo>
                    <a:pt x="3726255" y="3153770"/>
                    <a:pt x="3634590" y="3519160"/>
                    <a:pt x="3682998" y="3678027"/>
                  </a:cubicBezTo>
                  <a:cubicBezTo>
                    <a:pt x="3554293" y="3709641"/>
                    <a:pt x="3403486" y="3638953"/>
                    <a:pt x="3156855" y="3678027"/>
                  </a:cubicBezTo>
                  <a:cubicBezTo>
                    <a:pt x="2910224" y="3717101"/>
                    <a:pt x="2798603" y="3673496"/>
                    <a:pt x="2630713" y="3678027"/>
                  </a:cubicBezTo>
                  <a:cubicBezTo>
                    <a:pt x="2462823" y="3682558"/>
                    <a:pt x="2283567" y="3670153"/>
                    <a:pt x="2030910" y="3678027"/>
                  </a:cubicBezTo>
                  <a:cubicBezTo>
                    <a:pt x="1778253" y="3685901"/>
                    <a:pt x="1705168" y="3665016"/>
                    <a:pt x="1504768" y="3678027"/>
                  </a:cubicBezTo>
                  <a:cubicBezTo>
                    <a:pt x="1304368" y="3691038"/>
                    <a:pt x="1294071" y="3677655"/>
                    <a:pt x="1089115" y="3678027"/>
                  </a:cubicBezTo>
                  <a:cubicBezTo>
                    <a:pt x="884159" y="3678399"/>
                    <a:pt x="762044" y="3662246"/>
                    <a:pt x="636633" y="3678027"/>
                  </a:cubicBezTo>
                  <a:cubicBezTo>
                    <a:pt x="511222" y="3693808"/>
                    <a:pt x="219353" y="3636485"/>
                    <a:pt x="0" y="3678027"/>
                  </a:cubicBezTo>
                  <a:cubicBezTo>
                    <a:pt x="-50633" y="3494185"/>
                    <a:pt x="12193" y="3404966"/>
                    <a:pt x="0" y="3152595"/>
                  </a:cubicBezTo>
                  <a:cubicBezTo>
                    <a:pt x="-12193" y="2900224"/>
                    <a:pt x="9216" y="2836204"/>
                    <a:pt x="0" y="2627162"/>
                  </a:cubicBezTo>
                  <a:cubicBezTo>
                    <a:pt x="-9216" y="2418120"/>
                    <a:pt x="6304" y="2328414"/>
                    <a:pt x="0" y="2138510"/>
                  </a:cubicBezTo>
                  <a:cubicBezTo>
                    <a:pt x="-6304" y="1948606"/>
                    <a:pt x="38596" y="1901690"/>
                    <a:pt x="0" y="1723418"/>
                  </a:cubicBezTo>
                  <a:cubicBezTo>
                    <a:pt x="-38596" y="1545146"/>
                    <a:pt x="32076" y="1464090"/>
                    <a:pt x="0" y="1308327"/>
                  </a:cubicBezTo>
                  <a:cubicBezTo>
                    <a:pt x="-32076" y="1152564"/>
                    <a:pt x="14688" y="1022413"/>
                    <a:pt x="0" y="746114"/>
                  </a:cubicBezTo>
                  <a:cubicBezTo>
                    <a:pt x="-14688" y="469815"/>
                    <a:pt x="2244" y="250756"/>
                    <a:pt x="0" y="0"/>
                  </a:cubicBezTo>
                  <a:close/>
                </a:path>
              </a:pathLst>
            </a:custGeom>
            <a:solidFill>
              <a:schemeClr val="bg1">
                <a:alpha val="0"/>
              </a:schemeClr>
            </a:solidFill>
            <a:ln w="53975">
              <a:solidFill>
                <a:srgbClr val="00206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7030A0"/>
                  </a:solidFill>
                </a:rPr>
                <a:t>HOW</a:t>
              </a:r>
            </a:p>
            <a:p>
              <a:pPr algn="ctr"/>
              <a:endParaRPr lang="en-US" sz="4800" dirty="0">
                <a:solidFill>
                  <a:srgbClr val="7030A0"/>
                </a:solidFill>
              </a:endParaRPr>
            </a:p>
            <a:p>
              <a:pPr algn="ctr"/>
              <a:endParaRPr lang="en-US" sz="4800" dirty="0">
                <a:solidFill>
                  <a:srgbClr val="7030A0"/>
                </a:solidFill>
              </a:endParaRPr>
            </a:p>
          </p:txBody>
        </p:sp>
        <p:sp>
          <p:nvSpPr>
            <p:cNvPr id="9" name="Rectangle 8">
              <a:extLst>
                <a:ext uri="{FF2B5EF4-FFF2-40B4-BE49-F238E27FC236}">
                  <a16:creationId xmlns:a16="http://schemas.microsoft.com/office/drawing/2014/main" id="{DDA15E67-9C1E-43C6-B8CD-6D2AFB2133B6}"/>
                </a:ext>
              </a:extLst>
            </p:cNvPr>
            <p:cNvSpPr/>
            <p:nvPr/>
          </p:nvSpPr>
          <p:spPr>
            <a:xfrm>
              <a:off x="6802155" y="636896"/>
              <a:ext cx="3682998" cy="3651914"/>
            </a:xfrm>
            <a:custGeom>
              <a:avLst/>
              <a:gdLst>
                <a:gd name="connsiteX0" fmla="*/ 0 w 3682998"/>
                <a:gd name="connsiteY0" fmla="*/ 0 h 3651914"/>
                <a:gd name="connsiteX1" fmla="*/ 599803 w 3682998"/>
                <a:gd name="connsiteY1" fmla="*/ 0 h 3651914"/>
                <a:gd name="connsiteX2" fmla="*/ 1199605 w 3682998"/>
                <a:gd name="connsiteY2" fmla="*/ 0 h 3651914"/>
                <a:gd name="connsiteX3" fmla="*/ 1725748 w 3682998"/>
                <a:gd name="connsiteY3" fmla="*/ 0 h 3651914"/>
                <a:gd name="connsiteX4" fmla="*/ 2288720 w 3682998"/>
                <a:gd name="connsiteY4" fmla="*/ 0 h 3651914"/>
                <a:gd name="connsiteX5" fmla="*/ 2778033 w 3682998"/>
                <a:gd name="connsiteY5" fmla="*/ 0 h 3651914"/>
                <a:gd name="connsiteX6" fmla="*/ 3682998 w 3682998"/>
                <a:gd name="connsiteY6" fmla="*/ 0 h 3651914"/>
                <a:gd name="connsiteX7" fmla="*/ 3682998 w 3682998"/>
                <a:gd name="connsiteY7" fmla="*/ 594740 h 3651914"/>
                <a:gd name="connsiteX8" fmla="*/ 3682998 w 3682998"/>
                <a:gd name="connsiteY8" fmla="*/ 1043404 h 3651914"/>
                <a:gd name="connsiteX9" fmla="*/ 3682998 w 3682998"/>
                <a:gd name="connsiteY9" fmla="*/ 1455549 h 3651914"/>
                <a:gd name="connsiteX10" fmla="*/ 3682998 w 3682998"/>
                <a:gd name="connsiteY10" fmla="*/ 1904212 h 3651914"/>
                <a:gd name="connsiteX11" fmla="*/ 3682998 w 3682998"/>
                <a:gd name="connsiteY11" fmla="*/ 2389395 h 3651914"/>
                <a:gd name="connsiteX12" fmla="*/ 3682998 w 3682998"/>
                <a:gd name="connsiteY12" fmla="*/ 2911097 h 3651914"/>
                <a:gd name="connsiteX13" fmla="*/ 3682998 w 3682998"/>
                <a:gd name="connsiteY13" fmla="*/ 3651914 h 3651914"/>
                <a:gd name="connsiteX14" fmla="*/ 3083195 w 3682998"/>
                <a:gd name="connsiteY14" fmla="*/ 3651914 h 3651914"/>
                <a:gd name="connsiteX15" fmla="*/ 2557053 w 3682998"/>
                <a:gd name="connsiteY15" fmla="*/ 3651914 h 3651914"/>
                <a:gd name="connsiteX16" fmla="*/ 2030910 w 3682998"/>
                <a:gd name="connsiteY16" fmla="*/ 3651914 h 3651914"/>
                <a:gd name="connsiteX17" fmla="*/ 1504768 w 3682998"/>
                <a:gd name="connsiteY17" fmla="*/ 3651914 h 3651914"/>
                <a:gd name="connsiteX18" fmla="*/ 978625 w 3682998"/>
                <a:gd name="connsiteY18" fmla="*/ 3651914 h 3651914"/>
                <a:gd name="connsiteX19" fmla="*/ 489313 w 3682998"/>
                <a:gd name="connsiteY19" fmla="*/ 3651914 h 3651914"/>
                <a:gd name="connsiteX20" fmla="*/ 0 w 3682998"/>
                <a:gd name="connsiteY20" fmla="*/ 3651914 h 3651914"/>
                <a:gd name="connsiteX21" fmla="*/ 0 w 3682998"/>
                <a:gd name="connsiteY21" fmla="*/ 3130212 h 3651914"/>
                <a:gd name="connsiteX22" fmla="*/ 0 w 3682998"/>
                <a:gd name="connsiteY22" fmla="*/ 2571991 h 3651914"/>
                <a:gd name="connsiteX23" fmla="*/ 0 w 3682998"/>
                <a:gd name="connsiteY23" fmla="*/ 2013770 h 3651914"/>
                <a:gd name="connsiteX24" fmla="*/ 0 w 3682998"/>
                <a:gd name="connsiteY24" fmla="*/ 1419029 h 3651914"/>
                <a:gd name="connsiteX25" fmla="*/ 0 w 3682998"/>
                <a:gd name="connsiteY25" fmla="*/ 897327 h 3651914"/>
                <a:gd name="connsiteX26" fmla="*/ 0 w 3682998"/>
                <a:gd name="connsiteY26" fmla="*/ 0 h 36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82998" h="3651914" fill="none" extrusionOk="0">
                  <a:moveTo>
                    <a:pt x="0" y="0"/>
                  </a:moveTo>
                  <a:cubicBezTo>
                    <a:pt x="173178" y="-49373"/>
                    <a:pt x="464049" y="24398"/>
                    <a:pt x="599803" y="0"/>
                  </a:cubicBezTo>
                  <a:cubicBezTo>
                    <a:pt x="735557" y="-24398"/>
                    <a:pt x="938576" y="18976"/>
                    <a:pt x="1199605" y="0"/>
                  </a:cubicBezTo>
                  <a:cubicBezTo>
                    <a:pt x="1460634" y="-18976"/>
                    <a:pt x="1508010" y="46150"/>
                    <a:pt x="1725748" y="0"/>
                  </a:cubicBezTo>
                  <a:cubicBezTo>
                    <a:pt x="1943486" y="-46150"/>
                    <a:pt x="2172460" y="28148"/>
                    <a:pt x="2288720" y="0"/>
                  </a:cubicBezTo>
                  <a:cubicBezTo>
                    <a:pt x="2404980" y="-28148"/>
                    <a:pt x="2557427" y="25969"/>
                    <a:pt x="2778033" y="0"/>
                  </a:cubicBezTo>
                  <a:cubicBezTo>
                    <a:pt x="2998639" y="-25969"/>
                    <a:pt x="3305963" y="16311"/>
                    <a:pt x="3682998" y="0"/>
                  </a:cubicBezTo>
                  <a:cubicBezTo>
                    <a:pt x="3703400" y="181966"/>
                    <a:pt x="3662199" y="333029"/>
                    <a:pt x="3682998" y="594740"/>
                  </a:cubicBezTo>
                  <a:cubicBezTo>
                    <a:pt x="3703797" y="856451"/>
                    <a:pt x="3676251" y="853579"/>
                    <a:pt x="3682998" y="1043404"/>
                  </a:cubicBezTo>
                  <a:cubicBezTo>
                    <a:pt x="3689745" y="1233229"/>
                    <a:pt x="3672591" y="1299086"/>
                    <a:pt x="3682998" y="1455549"/>
                  </a:cubicBezTo>
                  <a:cubicBezTo>
                    <a:pt x="3693405" y="1612013"/>
                    <a:pt x="3675594" y="1684322"/>
                    <a:pt x="3682998" y="1904212"/>
                  </a:cubicBezTo>
                  <a:cubicBezTo>
                    <a:pt x="3690402" y="2124102"/>
                    <a:pt x="3656246" y="2149735"/>
                    <a:pt x="3682998" y="2389395"/>
                  </a:cubicBezTo>
                  <a:cubicBezTo>
                    <a:pt x="3709750" y="2629055"/>
                    <a:pt x="3662489" y="2780618"/>
                    <a:pt x="3682998" y="2911097"/>
                  </a:cubicBezTo>
                  <a:cubicBezTo>
                    <a:pt x="3703507" y="3041576"/>
                    <a:pt x="3666389" y="3325321"/>
                    <a:pt x="3682998" y="3651914"/>
                  </a:cubicBezTo>
                  <a:cubicBezTo>
                    <a:pt x="3468735" y="3719964"/>
                    <a:pt x="3217679" y="3638147"/>
                    <a:pt x="3083195" y="3651914"/>
                  </a:cubicBezTo>
                  <a:cubicBezTo>
                    <a:pt x="2948711" y="3665681"/>
                    <a:pt x="2810801" y="3612604"/>
                    <a:pt x="2557053" y="3651914"/>
                  </a:cubicBezTo>
                  <a:cubicBezTo>
                    <a:pt x="2303305" y="3691224"/>
                    <a:pt x="2159671" y="3639252"/>
                    <a:pt x="2030910" y="3651914"/>
                  </a:cubicBezTo>
                  <a:cubicBezTo>
                    <a:pt x="1902149" y="3664576"/>
                    <a:pt x="1633661" y="3609387"/>
                    <a:pt x="1504768" y="3651914"/>
                  </a:cubicBezTo>
                  <a:cubicBezTo>
                    <a:pt x="1375875" y="3694441"/>
                    <a:pt x="1193358" y="3614563"/>
                    <a:pt x="978625" y="3651914"/>
                  </a:cubicBezTo>
                  <a:cubicBezTo>
                    <a:pt x="763892" y="3689265"/>
                    <a:pt x="634501" y="3617642"/>
                    <a:pt x="489313" y="3651914"/>
                  </a:cubicBezTo>
                  <a:cubicBezTo>
                    <a:pt x="344125" y="3686186"/>
                    <a:pt x="174506" y="3643706"/>
                    <a:pt x="0" y="3651914"/>
                  </a:cubicBezTo>
                  <a:cubicBezTo>
                    <a:pt x="-48076" y="3521917"/>
                    <a:pt x="8581" y="3380319"/>
                    <a:pt x="0" y="3130212"/>
                  </a:cubicBezTo>
                  <a:cubicBezTo>
                    <a:pt x="-8581" y="2880105"/>
                    <a:pt x="5155" y="2717333"/>
                    <a:pt x="0" y="2571991"/>
                  </a:cubicBezTo>
                  <a:cubicBezTo>
                    <a:pt x="-5155" y="2426649"/>
                    <a:pt x="1883" y="2238245"/>
                    <a:pt x="0" y="2013770"/>
                  </a:cubicBezTo>
                  <a:cubicBezTo>
                    <a:pt x="-1883" y="1789295"/>
                    <a:pt x="53395" y="1686246"/>
                    <a:pt x="0" y="1419029"/>
                  </a:cubicBezTo>
                  <a:cubicBezTo>
                    <a:pt x="-53395" y="1151812"/>
                    <a:pt x="60524" y="1080585"/>
                    <a:pt x="0" y="897327"/>
                  </a:cubicBezTo>
                  <a:cubicBezTo>
                    <a:pt x="-60524" y="714069"/>
                    <a:pt x="20577" y="350300"/>
                    <a:pt x="0" y="0"/>
                  </a:cubicBezTo>
                  <a:close/>
                </a:path>
                <a:path w="3682998" h="3651914" stroke="0" extrusionOk="0">
                  <a:moveTo>
                    <a:pt x="0" y="0"/>
                  </a:moveTo>
                  <a:cubicBezTo>
                    <a:pt x="236653" y="-49997"/>
                    <a:pt x="323691" y="39367"/>
                    <a:pt x="489313" y="0"/>
                  </a:cubicBezTo>
                  <a:cubicBezTo>
                    <a:pt x="654935" y="-39367"/>
                    <a:pt x="723657" y="9152"/>
                    <a:pt x="904965" y="0"/>
                  </a:cubicBezTo>
                  <a:cubicBezTo>
                    <a:pt x="1086273" y="-9152"/>
                    <a:pt x="1334465" y="51449"/>
                    <a:pt x="1504768" y="0"/>
                  </a:cubicBezTo>
                  <a:cubicBezTo>
                    <a:pt x="1675071" y="-51449"/>
                    <a:pt x="1781237" y="3239"/>
                    <a:pt x="1994080" y="0"/>
                  </a:cubicBezTo>
                  <a:cubicBezTo>
                    <a:pt x="2206923" y="-3239"/>
                    <a:pt x="2364137" y="58640"/>
                    <a:pt x="2483393" y="0"/>
                  </a:cubicBezTo>
                  <a:cubicBezTo>
                    <a:pt x="2602649" y="-58640"/>
                    <a:pt x="2877884" y="65581"/>
                    <a:pt x="3083195" y="0"/>
                  </a:cubicBezTo>
                  <a:cubicBezTo>
                    <a:pt x="3288506" y="-65581"/>
                    <a:pt x="3558539" y="41502"/>
                    <a:pt x="3682998" y="0"/>
                  </a:cubicBezTo>
                  <a:cubicBezTo>
                    <a:pt x="3730649" y="245162"/>
                    <a:pt x="3678543" y="427301"/>
                    <a:pt x="3682998" y="594740"/>
                  </a:cubicBezTo>
                  <a:cubicBezTo>
                    <a:pt x="3687453" y="762179"/>
                    <a:pt x="3682519" y="942602"/>
                    <a:pt x="3682998" y="1043404"/>
                  </a:cubicBezTo>
                  <a:cubicBezTo>
                    <a:pt x="3683477" y="1144206"/>
                    <a:pt x="3629450" y="1394184"/>
                    <a:pt x="3682998" y="1492068"/>
                  </a:cubicBezTo>
                  <a:cubicBezTo>
                    <a:pt x="3736546" y="1589952"/>
                    <a:pt x="3641617" y="1862447"/>
                    <a:pt x="3682998" y="2013770"/>
                  </a:cubicBezTo>
                  <a:cubicBezTo>
                    <a:pt x="3724379" y="2165093"/>
                    <a:pt x="3658546" y="2393331"/>
                    <a:pt x="3682998" y="2571991"/>
                  </a:cubicBezTo>
                  <a:cubicBezTo>
                    <a:pt x="3707450" y="2750651"/>
                    <a:pt x="3662954" y="2786962"/>
                    <a:pt x="3682998" y="2984135"/>
                  </a:cubicBezTo>
                  <a:cubicBezTo>
                    <a:pt x="3703042" y="3181308"/>
                    <a:pt x="3637903" y="3330143"/>
                    <a:pt x="3682998" y="3651914"/>
                  </a:cubicBezTo>
                  <a:cubicBezTo>
                    <a:pt x="3554293" y="3683528"/>
                    <a:pt x="3403486" y="3612840"/>
                    <a:pt x="3156855" y="3651914"/>
                  </a:cubicBezTo>
                  <a:cubicBezTo>
                    <a:pt x="2910224" y="3690988"/>
                    <a:pt x="2798603" y="3647383"/>
                    <a:pt x="2630713" y="3651914"/>
                  </a:cubicBezTo>
                  <a:cubicBezTo>
                    <a:pt x="2462823" y="3656445"/>
                    <a:pt x="2283567" y="3644040"/>
                    <a:pt x="2030910" y="3651914"/>
                  </a:cubicBezTo>
                  <a:cubicBezTo>
                    <a:pt x="1778253" y="3659788"/>
                    <a:pt x="1705168" y="3638903"/>
                    <a:pt x="1504768" y="3651914"/>
                  </a:cubicBezTo>
                  <a:cubicBezTo>
                    <a:pt x="1304368" y="3664925"/>
                    <a:pt x="1294071" y="3651542"/>
                    <a:pt x="1089115" y="3651914"/>
                  </a:cubicBezTo>
                  <a:cubicBezTo>
                    <a:pt x="884159" y="3652286"/>
                    <a:pt x="762044" y="3636133"/>
                    <a:pt x="636633" y="3651914"/>
                  </a:cubicBezTo>
                  <a:cubicBezTo>
                    <a:pt x="511222" y="3667695"/>
                    <a:pt x="219353" y="3610372"/>
                    <a:pt x="0" y="3651914"/>
                  </a:cubicBezTo>
                  <a:cubicBezTo>
                    <a:pt x="-49615" y="3518660"/>
                    <a:pt x="14694" y="3308588"/>
                    <a:pt x="0" y="3130212"/>
                  </a:cubicBezTo>
                  <a:cubicBezTo>
                    <a:pt x="-14694" y="2951836"/>
                    <a:pt x="54905" y="2821334"/>
                    <a:pt x="0" y="2608510"/>
                  </a:cubicBezTo>
                  <a:cubicBezTo>
                    <a:pt x="-54905" y="2395686"/>
                    <a:pt x="12549" y="2233420"/>
                    <a:pt x="0" y="2123327"/>
                  </a:cubicBezTo>
                  <a:cubicBezTo>
                    <a:pt x="-12549" y="2013234"/>
                    <a:pt x="10233" y="1851300"/>
                    <a:pt x="0" y="1711183"/>
                  </a:cubicBezTo>
                  <a:cubicBezTo>
                    <a:pt x="-10233" y="1571066"/>
                    <a:pt x="3837" y="1447142"/>
                    <a:pt x="0" y="1299038"/>
                  </a:cubicBezTo>
                  <a:cubicBezTo>
                    <a:pt x="-3837" y="1150934"/>
                    <a:pt x="33435" y="878369"/>
                    <a:pt x="0" y="740817"/>
                  </a:cubicBezTo>
                  <a:cubicBezTo>
                    <a:pt x="-33435" y="603265"/>
                    <a:pt x="31240" y="322087"/>
                    <a:pt x="0" y="0"/>
                  </a:cubicBezTo>
                  <a:close/>
                </a:path>
              </a:pathLst>
            </a:custGeom>
            <a:solidFill>
              <a:schemeClr val="bg1">
                <a:alpha val="0"/>
              </a:schemeClr>
            </a:solidFill>
            <a:ln w="53975">
              <a:solidFill>
                <a:srgbClr val="FFC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C000"/>
                  </a:solidFill>
                </a:rPr>
                <a:t>WHO</a:t>
              </a:r>
            </a:p>
            <a:p>
              <a:pPr algn="ctr"/>
              <a:endParaRPr lang="en-US" sz="6000" dirty="0">
                <a:solidFill>
                  <a:srgbClr val="FFC000"/>
                </a:solidFill>
              </a:endParaRPr>
            </a:p>
            <a:p>
              <a:pPr algn="ctr"/>
              <a:endParaRPr lang="en-US" sz="6000" dirty="0">
                <a:solidFill>
                  <a:srgbClr val="FFC000"/>
                </a:solidFill>
              </a:endParaRPr>
            </a:p>
          </p:txBody>
        </p:sp>
        <p:sp>
          <p:nvSpPr>
            <p:cNvPr id="10" name="Rectangle 9">
              <a:extLst>
                <a:ext uri="{FF2B5EF4-FFF2-40B4-BE49-F238E27FC236}">
                  <a16:creationId xmlns:a16="http://schemas.microsoft.com/office/drawing/2014/main" id="{0E5EC731-4A7E-4CA0-B0C4-AE097BBE3F2B}"/>
                </a:ext>
              </a:extLst>
            </p:cNvPr>
            <p:cNvSpPr/>
            <p:nvPr/>
          </p:nvSpPr>
          <p:spPr>
            <a:xfrm>
              <a:off x="1310185" y="4394923"/>
              <a:ext cx="9055095" cy="1473075"/>
            </a:xfrm>
            <a:custGeom>
              <a:avLst/>
              <a:gdLst>
                <a:gd name="connsiteX0" fmla="*/ 0 w 9055095"/>
                <a:gd name="connsiteY0" fmla="*/ 0 h 1473075"/>
                <a:gd name="connsiteX1" fmla="*/ 294291 w 9055095"/>
                <a:gd name="connsiteY1" fmla="*/ 0 h 1473075"/>
                <a:gd name="connsiteX2" fmla="*/ 1041336 w 9055095"/>
                <a:gd name="connsiteY2" fmla="*/ 0 h 1473075"/>
                <a:gd name="connsiteX3" fmla="*/ 1607279 w 9055095"/>
                <a:gd name="connsiteY3" fmla="*/ 0 h 1473075"/>
                <a:gd name="connsiteX4" fmla="*/ 1901570 w 9055095"/>
                <a:gd name="connsiteY4" fmla="*/ 0 h 1473075"/>
                <a:gd name="connsiteX5" fmla="*/ 2467513 w 9055095"/>
                <a:gd name="connsiteY5" fmla="*/ 0 h 1473075"/>
                <a:gd name="connsiteX6" fmla="*/ 3214559 w 9055095"/>
                <a:gd name="connsiteY6" fmla="*/ 0 h 1473075"/>
                <a:gd name="connsiteX7" fmla="*/ 3689951 w 9055095"/>
                <a:gd name="connsiteY7" fmla="*/ 0 h 1473075"/>
                <a:gd name="connsiteX8" fmla="*/ 4165344 w 9055095"/>
                <a:gd name="connsiteY8" fmla="*/ 0 h 1473075"/>
                <a:gd name="connsiteX9" fmla="*/ 4731287 w 9055095"/>
                <a:gd name="connsiteY9" fmla="*/ 0 h 1473075"/>
                <a:gd name="connsiteX10" fmla="*/ 5387782 w 9055095"/>
                <a:gd name="connsiteY10" fmla="*/ 0 h 1473075"/>
                <a:gd name="connsiteX11" fmla="*/ 6044276 w 9055095"/>
                <a:gd name="connsiteY11" fmla="*/ 0 h 1473075"/>
                <a:gd name="connsiteX12" fmla="*/ 6700770 w 9055095"/>
                <a:gd name="connsiteY12" fmla="*/ 0 h 1473075"/>
                <a:gd name="connsiteX13" fmla="*/ 7447816 w 9055095"/>
                <a:gd name="connsiteY13" fmla="*/ 0 h 1473075"/>
                <a:gd name="connsiteX14" fmla="*/ 8013759 w 9055095"/>
                <a:gd name="connsiteY14" fmla="*/ 0 h 1473075"/>
                <a:gd name="connsiteX15" fmla="*/ 9055095 w 9055095"/>
                <a:gd name="connsiteY15" fmla="*/ 0 h 1473075"/>
                <a:gd name="connsiteX16" fmla="*/ 9055095 w 9055095"/>
                <a:gd name="connsiteY16" fmla="*/ 491025 h 1473075"/>
                <a:gd name="connsiteX17" fmla="*/ 9055095 w 9055095"/>
                <a:gd name="connsiteY17" fmla="*/ 1011512 h 1473075"/>
                <a:gd name="connsiteX18" fmla="*/ 9055095 w 9055095"/>
                <a:gd name="connsiteY18" fmla="*/ 1473075 h 1473075"/>
                <a:gd name="connsiteX19" fmla="*/ 8308050 w 9055095"/>
                <a:gd name="connsiteY19" fmla="*/ 1473075 h 1473075"/>
                <a:gd name="connsiteX20" fmla="*/ 7832657 w 9055095"/>
                <a:gd name="connsiteY20" fmla="*/ 1473075 h 1473075"/>
                <a:gd name="connsiteX21" fmla="*/ 7357265 w 9055095"/>
                <a:gd name="connsiteY21" fmla="*/ 1473075 h 1473075"/>
                <a:gd name="connsiteX22" fmla="*/ 6881872 w 9055095"/>
                <a:gd name="connsiteY22" fmla="*/ 1473075 h 1473075"/>
                <a:gd name="connsiteX23" fmla="*/ 6225378 w 9055095"/>
                <a:gd name="connsiteY23" fmla="*/ 1473075 h 1473075"/>
                <a:gd name="connsiteX24" fmla="*/ 5659434 w 9055095"/>
                <a:gd name="connsiteY24" fmla="*/ 1473075 h 1473075"/>
                <a:gd name="connsiteX25" fmla="*/ 5365144 w 9055095"/>
                <a:gd name="connsiteY25" fmla="*/ 1473075 h 1473075"/>
                <a:gd name="connsiteX26" fmla="*/ 4889751 w 9055095"/>
                <a:gd name="connsiteY26" fmla="*/ 1473075 h 1473075"/>
                <a:gd name="connsiteX27" fmla="*/ 4233257 w 9055095"/>
                <a:gd name="connsiteY27" fmla="*/ 1473075 h 1473075"/>
                <a:gd name="connsiteX28" fmla="*/ 3848415 w 9055095"/>
                <a:gd name="connsiteY28" fmla="*/ 1473075 h 1473075"/>
                <a:gd name="connsiteX29" fmla="*/ 3101370 w 9055095"/>
                <a:gd name="connsiteY29" fmla="*/ 1473075 h 1473075"/>
                <a:gd name="connsiteX30" fmla="*/ 2354325 w 9055095"/>
                <a:gd name="connsiteY30" fmla="*/ 1473075 h 1473075"/>
                <a:gd name="connsiteX31" fmla="*/ 1788381 w 9055095"/>
                <a:gd name="connsiteY31" fmla="*/ 1473075 h 1473075"/>
                <a:gd name="connsiteX32" fmla="*/ 1041336 w 9055095"/>
                <a:gd name="connsiteY32" fmla="*/ 1473075 h 1473075"/>
                <a:gd name="connsiteX33" fmla="*/ 0 w 9055095"/>
                <a:gd name="connsiteY33" fmla="*/ 1473075 h 1473075"/>
                <a:gd name="connsiteX34" fmla="*/ 0 w 9055095"/>
                <a:gd name="connsiteY34" fmla="*/ 967319 h 1473075"/>
                <a:gd name="connsiteX35" fmla="*/ 0 w 9055095"/>
                <a:gd name="connsiteY35" fmla="*/ 505756 h 1473075"/>
                <a:gd name="connsiteX36" fmla="*/ 0 w 9055095"/>
                <a:gd name="connsiteY36" fmla="*/ 0 h 147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055095" h="1473075" fill="none" extrusionOk="0">
                  <a:moveTo>
                    <a:pt x="0" y="0"/>
                  </a:moveTo>
                  <a:cubicBezTo>
                    <a:pt x="64770" y="-29239"/>
                    <a:pt x="186842" y="17381"/>
                    <a:pt x="294291" y="0"/>
                  </a:cubicBezTo>
                  <a:cubicBezTo>
                    <a:pt x="401740" y="-17381"/>
                    <a:pt x="725125" y="29983"/>
                    <a:pt x="1041336" y="0"/>
                  </a:cubicBezTo>
                  <a:cubicBezTo>
                    <a:pt x="1357548" y="-29983"/>
                    <a:pt x="1489451" y="39045"/>
                    <a:pt x="1607279" y="0"/>
                  </a:cubicBezTo>
                  <a:cubicBezTo>
                    <a:pt x="1725107" y="-39045"/>
                    <a:pt x="1825464" y="1376"/>
                    <a:pt x="1901570" y="0"/>
                  </a:cubicBezTo>
                  <a:cubicBezTo>
                    <a:pt x="1977676" y="-1376"/>
                    <a:pt x="2345583" y="50361"/>
                    <a:pt x="2467513" y="0"/>
                  </a:cubicBezTo>
                  <a:cubicBezTo>
                    <a:pt x="2589443" y="-50361"/>
                    <a:pt x="3046367" y="10648"/>
                    <a:pt x="3214559" y="0"/>
                  </a:cubicBezTo>
                  <a:cubicBezTo>
                    <a:pt x="3382751" y="-10648"/>
                    <a:pt x="3481683" y="52767"/>
                    <a:pt x="3689951" y="0"/>
                  </a:cubicBezTo>
                  <a:cubicBezTo>
                    <a:pt x="3898219" y="-52767"/>
                    <a:pt x="4037424" y="18990"/>
                    <a:pt x="4165344" y="0"/>
                  </a:cubicBezTo>
                  <a:cubicBezTo>
                    <a:pt x="4293264" y="-18990"/>
                    <a:pt x="4542952" y="14191"/>
                    <a:pt x="4731287" y="0"/>
                  </a:cubicBezTo>
                  <a:cubicBezTo>
                    <a:pt x="4919622" y="-14191"/>
                    <a:pt x="5226628" y="60555"/>
                    <a:pt x="5387782" y="0"/>
                  </a:cubicBezTo>
                  <a:cubicBezTo>
                    <a:pt x="5548936" y="-60555"/>
                    <a:pt x="5791824" y="62835"/>
                    <a:pt x="6044276" y="0"/>
                  </a:cubicBezTo>
                  <a:cubicBezTo>
                    <a:pt x="6296728" y="-62835"/>
                    <a:pt x="6503940" y="11722"/>
                    <a:pt x="6700770" y="0"/>
                  </a:cubicBezTo>
                  <a:cubicBezTo>
                    <a:pt x="6897600" y="-11722"/>
                    <a:pt x="7162132" y="39807"/>
                    <a:pt x="7447816" y="0"/>
                  </a:cubicBezTo>
                  <a:cubicBezTo>
                    <a:pt x="7733500" y="-39807"/>
                    <a:pt x="7831583" y="6247"/>
                    <a:pt x="8013759" y="0"/>
                  </a:cubicBezTo>
                  <a:cubicBezTo>
                    <a:pt x="8195935" y="-6247"/>
                    <a:pt x="8575339" y="39623"/>
                    <a:pt x="9055095" y="0"/>
                  </a:cubicBezTo>
                  <a:cubicBezTo>
                    <a:pt x="9080555" y="169907"/>
                    <a:pt x="9036618" y="361194"/>
                    <a:pt x="9055095" y="491025"/>
                  </a:cubicBezTo>
                  <a:cubicBezTo>
                    <a:pt x="9073572" y="620857"/>
                    <a:pt x="9036191" y="855517"/>
                    <a:pt x="9055095" y="1011512"/>
                  </a:cubicBezTo>
                  <a:cubicBezTo>
                    <a:pt x="9073999" y="1167507"/>
                    <a:pt x="9054055" y="1288599"/>
                    <a:pt x="9055095" y="1473075"/>
                  </a:cubicBezTo>
                  <a:cubicBezTo>
                    <a:pt x="8685679" y="1532471"/>
                    <a:pt x="8594268" y="1426899"/>
                    <a:pt x="8308050" y="1473075"/>
                  </a:cubicBezTo>
                  <a:cubicBezTo>
                    <a:pt x="8021832" y="1519251"/>
                    <a:pt x="7985876" y="1460534"/>
                    <a:pt x="7832657" y="1473075"/>
                  </a:cubicBezTo>
                  <a:cubicBezTo>
                    <a:pt x="7679438" y="1485616"/>
                    <a:pt x="7457130" y="1423073"/>
                    <a:pt x="7357265" y="1473075"/>
                  </a:cubicBezTo>
                  <a:cubicBezTo>
                    <a:pt x="7257400" y="1523077"/>
                    <a:pt x="7106200" y="1419657"/>
                    <a:pt x="6881872" y="1473075"/>
                  </a:cubicBezTo>
                  <a:cubicBezTo>
                    <a:pt x="6657544" y="1526493"/>
                    <a:pt x="6536605" y="1410495"/>
                    <a:pt x="6225378" y="1473075"/>
                  </a:cubicBezTo>
                  <a:cubicBezTo>
                    <a:pt x="5914151" y="1535655"/>
                    <a:pt x="5811644" y="1424938"/>
                    <a:pt x="5659434" y="1473075"/>
                  </a:cubicBezTo>
                  <a:cubicBezTo>
                    <a:pt x="5507224" y="1521212"/>
                    <a:pt x="5499650" y="1447348"/>
                    <a:pt x="5365144" y="1473075"/>
                  </a:cubicBezTo>
                  <a:cubicBezTo>
                    <a:pt x="5230638" y="1498802"/>
                    <a:pt x="5124388" y="1452140"/>
                    <a:pt x="4889751" y="1473075"/>
                  </a:cubicBezTo>
                  <a:cubicBezTo>
                    <a:pt x="4655114" y="1494010"/>
                    <a:pt x="4439064" y="1397398"/>
                    <a:pt x="4233257" y="1473075"/>
                  </a:cubicBezTo>
                  <a:cubicBezTo>
                    <a:pt x="4027450" y="1548752"/>
                    <a:pt x="3931314" y="1438929"/>
                    <a:pt x="3848415" y="1473075"/>
                  </a:cubicBezTo>
                  <a:cubicBezTo>
                    <a:pt x="3765516" y="1507221"/>
                    <a:pt x="3389443" y="1383868"/>
                    <a:pt x="3101370" y="1473075"/>
                  </a:cubicBezTo>
                  <a:cubicBezTo>
                    <a:pt x="2813297" y="1562282"/>
                    <a:pt x="2687394" y="1383989"/>
                    <a:pt x="2354325" y="1473075"/>
                  </a:cubicBezTo>
                  <a:cubicBezTo>
                    <a:pt x="2021256" y="1562161"/>
                    <a:pt x="2048419" y="1444519"/>
                    <a:pt x="1788381" y="1473075"/>
                  </a:cubicBezTo>
                  <a:cubicBezTo>
                    <a:pt x="1528343" y="1501631"/>
                    <a:pt x="1303993" y="1385515"/>
                    <a:pt x="1041336" y="1473075"/>
                  </a:cubicBezTo>
                  <a:cubicBezTo>
                    <a:pt x="778680" y="1560635"/>
                    <a:pt x="345144" y="1357149"/>
                    <a:pt x="0" y="1473075"/>
                  </a:cubicBezTo>
                  <a:cubicBezTo>
                    <a:pt x="-5870" y="1331293"/>
                    <a:pt x="38687" y="1159300"/>
                    <a:pt x="0" y="967319"/>
                  </a:cubicBezTo>
                  <a:cubicBezTo>
                    <a:pt x="-38687" y="775338"/>
                    <a:pt x="37100" y="712358"/>
                    <a:pt x="0" y="505756"/>
                  </a:cubicBezTo>
                  <a:cubicBezTo>
                    <a:pt x="-37100" y="299154"/>
                    <a:pt x="45590" y="177075"/>
                    <a:pt x="0" y="0"/>
                  </a:cubicBezTo>
                  <a:close/>
                </a:path>
                <a:path w="9055095" h="1473075" stroke="0" extrusionOk="0">
                  <a:moveTo>
                    <a:pt x="0" y="0"/>
                  </a:moveTo>
                  <a:cubicBezTo>
                    <a:pt x="216211" y="-18278"/>
                    <a:pt x="290454" y="38481"/>
                    <a:pt x="475392" y="0"/>
                  </a:cubicBezTo>
                  <a:cubicBezTo>
                    <a:pt x="660330" y="-38481"/>
                    <a:pt x="682052" y="282"/>
                    <a:pt x="769683" y="0"/>
                  </a:cubicBezTo>
                  <a:cubicBezTo>
                    <a:pt x="857314" y="-282"/>
                    <a:pt x="1156571" y="89123"/>
                    <a:pt x="1516728" y="0"/>
                  </a:cubicBezTo>
                  <a:cubicBezTo>
                    <a:pt x="1876886" y="-89123"/>
                    <a:pt x="1835578" y="21994"/>
                    <a:pt x="1992121" y="0"/>
                  </a:cubicBezTo>
                  <a:cubicBezTo>
                    <a:pt x="2148664" y="-21994"/>
                    <a:pt x="2315542" y="39703"/>
                    <a:pt x="2467513" y="0"/>
                  </a:cubicBezTo>
                  <a:cubicBezTo>
                    <a:pt x="2619484" y="-39703"/>
                    <a:pt x="3057298" y="1444"/>
                    <a:pt x="3214559" y="0"/>
                  </a:cubicBezTo>
                  <a:cubicBezTo>
                    <a:pt x="3371820" y="-1444"/>
                    <a:pt x="3434666" y="40871"/>
                    <a:pt x="3599400" y="0"/>
                  </a:cubicBezTo>
                  <a:cubicBezTo>
                    <a:pt x="3764134" y="-40871"/>
                    <a:pt x="4192731" y="75340"/>
                    <a:pt x="4346446" y="0"/>
                  </a:cubicBezTo>
                  <a:cubicBezTo>
                    <a:pt x="4500161" y="-75340"/>
                    <a:pt x="4937513" y="14859"/>
                    <a:pt x="5093491" y="0"/>
                  </a:cubicBezTo>
                  <a:cubicBezTo>
                    <a:pt x="5249469" y="-14859"/>
                    <a:pt x="5525047" y="19515"/>
                    <a:pt x="5659434" y="0"/>
                  </a:cubicBezTo>
                  <a:cubicBezTo>
                    <a:pt x="5793821" y="-19515"/>
                    <a:pt x="6045152" y="27672"/>
                    <a:pt x="6406480" y="0"/>
                  </a:cubicBezTo>
                  <a:cubicBezTo>
                    <a:pt x="6767808" y="-27672"/>
                    <a:pt x="6690363" y="56199"/>
                    <a:pt x="6881872" y="0"/>
                  </a:cubicBezTo>
                  <a:cubicBezTo>
                    <a:pt x="7073381" y="-56199"/>
                    <a:pt x="7205755" y="4646"/>
                    <a:pt x="7357265" y="0"/>
                  </a:cubicBezTo>
                  <a:cubicBezTo>
                    <a:pt x="7508775" y="-4646"/>
                    <a:pt x="7710849" y="39001"/>
                    <a:pt x="8013759" y="0"/>
                  </a:cubicBezTo>
                  <a:cubicBezTo>
                    <a:pt x="8316669" y="-39001"/>
                    <a:pt x="8344702" y="49472"/>
                    <a:pt x="8489152" y="0"/>
                  </a:cubicBezTo>
                  <a:cubicBezTo>
                    <a:pt x="8633602" y="-49472"/>
                    <a:pt x="8808871" y="64104"/>
                    <a:pt x="9055095" y="0"/>
                  </a:cubicBezTo>
                  <a:cubicBezTo>
                    <a:pt x="9089596" y="199456"/>
                    <a:pt x="9022773" y="381784"/>
                    <a:pt x="9055095" y="520487"/>
                  </a:cubicBezTo>
                  <a:cubicBezTo>
                    <a:pt x="9087417" y="659190"/>
                    <a:pt x="9007951" y="782787"/>
                    <a:pt x="9055095" y="1026242"/>
                  </a:cubicBezTo>
                  <a:cubicBezTo>
                    <a:pt x="9102239" y="1269697"/>
                    <a:pt x="9032540" y="1254699"/>
                    <a:pt x="9055095" y="1473075"/>
                  </a:cubicBezTo>
                  <a:cubicBezTo>
                    <a:pt x="8994002" y="1486582"/>
                    <a:pt x="8829950" y="1439255"/>
                    <a:pt x="8760804" y="1473075"/>
                  </a:cubicBezTo>
                  <a:cubicBezTo>
                    <a:pt x="8691658" y="1506895"/>
                    <a:pt x="8300794" y="1432046"/>
                    <a:pt x="8013759" y="1473075"/>
                  </a:cubicBezTo>
                  <a:cubicBezTo>
                    <a:pt x="7726724" y="1514104"/>
                    <a:pt x="7642185" y="1436737"/>
                    <a:pt x="7447816" y="1473075"/>
                  </a:cubicBezTo>
                  <a:cubicBezTo>
                    <a:pt x="7253447" y="1509413"/>
                    <a:pt x="7142659" y="1458792"/>
                    <a:pt x="7062974" y="1473075"/>
                  </a:cubicBezTo>
                  <a:cubicBezTo>
                    <a:pt x="6983289" y="1487358"/>
                    <a:pt x="6679546" y="1414347"/>
                    <a:pt x="6497031" y="1473075"/>
                  </a:cubicBezTo>
                  <a:cubicBezTo>
                    <a:pt x="6314516" y="1531803"/>
                    <a:pt x="6303539" y="1453996"/>
                    <a:pt x="6202740" y="1473075"/>
                  </a:cubicBezTo>
                  <a:cubicBezTo>
                    <a:pt x="6101941" y="1492154"/>
                    <a:pt x="6007910" y="1453740"/>
                    <a:pt x="5908449" y="1473075"/>
                  </a:cubicBezTo>
                  <a:cubicBezTo>
                    <a:pt x="5808988" y="1492410"/>
                    <a:pt x="5568389" y="1459510"/>
                    <a:pt x="5342506" y="1473075"/>
                  </a:cubicBezTo>
                  <a:cubicBezTo>
                    <a:pt x="5116623" y="1486640"/>
                    <a:pt x="5068185" y="1442319"/>
                    <a:pt x="4957665" y="1473075"/>
                  </a:cubicBezTo>
                  <a:cubicBezTo>
                    <a:pt x="4847145" y="1503831"/>
                    <a:pt x="4565684" y="1436645"/>
                    <a:pt x="4301170" y="1473075"/>
                  </a:cubicBezTo>
                  <a:cubicBezTo>
                    <a:pt x="4036657" y="1509505"/>
                    <a:pt x="4007943" y="1446682"/>
                    <a:pt x="3916329" y="1473075"/>
                  </a:cubicBezTo>
                  <a:cubicBezTo>
                    <a:pt x="3824715" y="1499468"/>
                    <a:pt x="3546501" y="1395953"/>
                    <a:pt x="3259834" y="1473075"/>
                  </a:cubicBezTo>
                  <a:cubicBezTo>
                    <a:pt x="2973167" y="1550197"/>
                    <a:pt x="3033900" y="1465879"/>
                    <a:pt x="2965544" y="1473075"/>
                  </a:cubicBezTo>
                  <a:cubicBezTo>
                    <a:pt x="2897188" y="1480271"/>
                    <a:pt x="2634168" y="1470317"/>
                    <a:pt x="2309049" y="1473075"/>
                  </a:cubicBezTo>
                  <a:cubicBezTo>
                    <a:pt x="1983931" y="1475833"/>
                    <a:pt x="2035734" y="1443190"/>
                    <a:pt x="1924208" y="1473075"/>
                  </a:cubicBezTo>
                  <a:cubicBezTo>
                    <a:pt x="1812682" y="1502960"/>
                    <a:pt x="1743431" y="1445342"/>
                    <a:pt x="1629917" y="1473075"/>
                  </a:cubicBezTo>
                  <a:cubicBezTo>
                    <a:pt x="1516403" y="1500808"/>
                    <a:pt x="1351349" y="1442183"/>
                    <a:pt x="1245076" y="1473075"/>
                  </a:cubicBezTo>
                  <a:cubicBezTo>
                    <a:pt x="1138803" y="1503967"/>
                    <a:pt x="895042" y="1420961"/>
                    <a:pt x="588581" y="1473075"/>
                  </a:cubicBezTo>
                  <a:cubicBezTo>
                    <a:pt x="282121" y="1525189"/>
                    <a:pt x="152434" y="1420916"/>
                    <a:pt x="0" y="1473075"/>
                  </a:cubicBezTo>
                  <a:cubicBezTo>
                    <a:pt x="-47139" y="1335028"/>
                    <a:pt x="29153" y="1247871"/>
                    <a:pt x="0" y="1026242"/>
                  </a:cubicBezTo>
                  <a:cubicBezTo>
                    <a:pt x="-29153" y="804613"/>
                    <a:pt x="46518" y="782589"/>
                    <a:pt x="0" y="579410"/>
                  </a:cubicBezTo>
                  <a:cubicBezTo>
                    <a:pt x="-46518" y="376231"/>
                    <a:pt x="44760" y="227782"/>
                    <a:pt x="0" y="0"/>
                  </a:cubicBezTo>
                  <a:close/>
                </a:path>
              </a:pathLst>
            </a:custGeom>
            <a:solidFill>
              <a:schemeClr val="bg1">
                <a:alpha val="0"/>
              </a:schemeClr>
            </a:solidFill>
            <a:ln w="53975">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B050"/>
                  </a:solidFill>
                </a:rPr>
                <a:t>$ $ $ $</a:t>
              </a:r>
            </a:p>
          </p:txBody>
        </p:sp>
        <p:sp>
          <p:nvSpPr>
            <p:cNvPr id="11" name="Rectangle 10">
              <a:extLst>
                <a:ext uri="{FF2B5EF4-FFF2-40B4-BE49-F238E27FC236}">
                  <a16:creationId xmlns:a16="http://schemas.microsoft.com/office/drawing/2014/main" id="{A6D918BC-A5F4-4FF1-BEB4-EE9B1C64D3D6}"/>
                </a:ext>
              </a:extLst>
            </p:cNvPr>
            <p:cNvSpPr/>
            <p:nvPr/>
          </p:nvSpPr>
          <p:spPr>
            <a:xfrm>
              <a:off x="4993183" y="453788"/>
              <a:ext cx="1671062" cy="3835021"/>
            </a:xfrm>
            <a:custGeom>
              <a:avLst/>
              <a:gdLst>
                <a:gd name="connsiteX0" fmla="*/ 0 w 1671062"/>
                <a:gd name="connsiteY0" fmla="*/ 0 h 3835021"/>
                <a:gd name="connsiteX1" fmla="*/ 540310 w 1671062"/>
                <a:gd name="connsiteY1" fmla="*/ 0 h 3835021"/>
                <a:gd name="connsiteX2" fmla="*/ 1063909 w 1671062"/>
                <a:gd name="connsiteY2" fmla="*/ 0 h 3835021"/>
                <a:gd name="connsiteX3" fmla="*/ 1671062 w 1671062"/>
                <a:gd name="connsiteY3" fmla="*/ 0 h 3835021"/>
                <a:gd name="connsiteX4" fmla="*/ 1671062 w 1671062"/>
                <a:gd name="connsiteY4" fmla="*/ 547860 h 3835021"/>
                <a:gd name="connsiteX5" fmla="*/ 1671062 w 1671062"/>
                <a:gd name="connsiteY5" fmla="*/ 1095720 h 3835021"/>
                <a:gd name="connsiteX6" fmla="*/ 1671062 w 1671062"/>
                <a:gd name="connsiteY6" fmla="*/ 1566880 h 3835021"/>
                <a:gd name="connsiteX7" fmla="*/ 1671062 w 1671062"/>
                <a:gd name="connsiteY7" fmla="*/ 2153090 h 3835021"/>
                <a:gd name="connsiteX8" fmla="*/ 1671062 w 1671062"/>
                <a:gd name="connsiteY8" fmla="*/ 2624250 h 3835021"/>
                <a:gd name="connsiteX9" fmla="*/ 1671062 w 1671062"/>
                <a:gd name="connsiteY9" fmla="*/ 3210460 h 3835021"/>
                <a:gd name="connsiteX10" fmla="*/ 1671062 w 1671062"/>
                <a:gd name="connsiteY10" fmla="*/ 3835021 h 3835021"/>
                <a:gd name="connsiteX11" fmla="*/ 1097331 w 1671062"/>
                <a:gd name="connsiteY11" fmla="*/ 3835021 h 3835021"/>
                <a:gd name="connsiteX12" fmla="*/ 523599 w 1671062"/>
                <a:gd name="connsiteY12" fmla="*/ 3835021 h 3835021"/>
                <a:gd name="connsiteX13" fmla="*/ 0 w 1671062"/>
                <a:gd name="connsiteY13" fmla="*/ 3835021 h 3835021"/>
                <a:gd name="connsiteX14" fmla="*/ 0 w 1671062"/>
                <a:gd name="connsiteY14" fmla="*/ 3325511 h 3835021"/>
                <a:gd name="connsiteX15" fmla="*/ 0 w 1671062"/>
                <a:gd name="connsiteY15" fmla="*/ 2739301 h 3835021"/>
                <a:gd name="connsiteX16" fmla="*/ 0 w 1671062"/>
                <a:gd name="connsiteY16" fmla="*/ 2268141 h 3835021"/>
                <a:gd name="connsiteX17" fmla="*/ 0 w 1671062"/>
                <a:gd name="connsiteY17" fmla="*/ 1720281 h 3835021"/>
                <a:gd name="connsiteX18" fmla="*/ 0 w 1671062"/>
                <a:gd name="connsiteY18" fmla="*/ 1134070 h 3835021"/>
                <a:gd name="connsiteX19" fmla="*/ 0 w 1671062"/>
                <a:gd name="connsiteY19" fmla="*/ 701261 h 3835021"/>
                <a:gd name="connsiteX20" fmla="*/ 0 w 1671062"/>
                <a:gd name="connsiteY20" fmla="*/ 0 h 383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1062" h="3835021" fill="none" extrusionOk="0">
                  <a:moveTo>
                    <a:pt x="0" y="0"/>
                  </a:moveTo>
                  <a:cubicBezTo>
                    <a:pt x="153243" y="-39513"/>
                    <a:pt x="374064" y="21629"/>
                    <a:pt x="540310" y="0"/>
                  </a:cubicBezTo>
                  <a:cubicBezTo>
                    <a:pt x="706556" y="-21629"/>
                    <a:pt x="811809" y="15305"/>
                    <a:pt x="1063909" y="0"/>
                  </a:cubicBezTo>
                  <a:cubicBezTo>
                    <a:pt x="1316009" y="-15305"/>
                    <a:pt x="1421194" y="44485"/>
                    <a:pt x="1671062" y="0"/>
                  </a:cubicBezTo>
                  <a:cubicBezTo>
                    <a:pt x="1687365" y="161014"/>
                    <a:pt x="1639009" y="301199"/>
                    <a:pt x="1671062" y="547860"/>
                  </a:cubicBezTo>
                  <a:cubicBezTo>
                    <a:pt x="1703115" y="794521"/>
                    <a:pt x="1669757" y="842975"/>
                    <a:pt x="1671062" y="1095720"/>
                  </a:cubicBezTo>
                  <a:cubicBezTo>
                    <a:pt x="1672367" y="1348465"/>
                    <a:pt x="1646339" y="1386500"/>
                    <a:pt x="1671062" y="1566880"/>
                  </a:cubicBezTo>
                  <a:cubicBezTo>
                    <a:pt x="1695785" y="1747260"/>
                    <a:pt x="1612033" y="1878269"/>
                    <a:pt x="1671062" y="2153090"/>
                  </a:cubicBezTo>
                  <a:cubicBezTo>
                    <a:pt x="1730091" y="2427911"/>
                    <a:pt x="1658924" y="2414197"/>
                    <a:pt x="1671062" y="2624250"/>
                  </a:cubicBezTo>
                  <a:cubicBezTo>
                    <a:pt x="1683200" y="2834303"/>
                    <a:pt x="1660506" y="2998466"/>
                    <a:pt x="1671062" y="3210460"/>
                  </a:cubicBezTo>
                  <a:cubicBezTo>
                    <a:pt x="1681618" y="3422454"/>
                    <a:pt x="1596489" y="3576739"/>
                    <a:pt x="1671062" y="3835021"/>
                  </a:cubicBezTo>
                  <a:cubicBezTo>
                    <a:pt x="1448412" y="3850734"/>
                    <a:pt x="1273115" y="3814295"/>
                    <a:pt x="1097331" y="3835021"/>
                  </a:cubicBezTo>
                  <a:cubicBezTo>
                    <a:pt x="921547" y="3855747"/>
                    <a:pt x="739460" y="3795213"/>
                    <a:pt x="523599" y="3835021"/>
                  </a:cubicBezTo>
                  <a:cubicBezTo>
                    <a:pt x="307738" y="3874829"/>
                    <a:pt x="157384" y="3833144"/>
                    <a:pt x="0" y="3835021"/>
                  </a:cubicBezTo>
                  <a:cubicBezTo>
                    <a:pt x="-15087" y="3691141"/>
                    <a:pt x="54672" y="3455761"/>
                    <a:pt x="0" y="3325511"/>
                  </a:cubicBezTo>
                  <a:cubicBezTo>
                    <a:pt x="-54672" y="3195261"/>
                    <a:pt x="50039" y="2946027"/>
                    <a:pt x="0" y="2739301"/>
                  </a:cubicBezTo>
                  <a:cubicBezTo>
                    <a:pt x="-50039" y="2532575"/>
                    <a:pt x="31334" y="2440934"/>
                    <a:pt x="0" y="2268141"/>
                  </a:cubicBezTo>
                  <a:cubicBezTo>
                    <a:pt x="-31334" y="2095348"/>
                    <a:pt x="34012" y="1969604"/>
                    <a:pt x="0" y="1720281"/>
                  </a:cubicBezTo>
                  <a:cubicBezTo>
                    <a:pt x="-34012" y="1470958"/>
                    <a:pt x="26137" y="1363626"/>
                    <a:pt x="0" y="1134070"/>
                  </a:cubicBezTo>
                  <a:cubicBezTo>
                    <a:pt x="-26137" y="904514"/>
                    <a:pt x="15484" y="903601"/>
                    <a:pt x="0" y="701261"/>
                  </a:cubicBezTo>
                  <a:cubicBezTo>
                    <a:pt x="-15484" y="498921"/>
                    <a:pt x="36726" y="224203"/>
                    <a:pt x="0" y="0"/>
                  </a:cubicBezTo>
                  <a:close/>
                </a:path>
                <a:path w="1671062" h="3835021" stroke="0" extrusionOk="0">
                  <a:moveTo>
                    <a:pt x="0" y="0"/>
                  </a:moveTo>
                  <a:cubicBezTo>
                    <a:pt x="219189" y="-2508"/>
                    <a:pt x="431765" y="54634"/>
                    <a:pt x="540310" y="0"/>
                  </a:cubicBezTo>
                  <a:cubicBezTo>
                    <a:pt x="648855" y="-54634"/>
                    <a:pt x="936348" y="9585"/>
                    <a:pt x="1047199" y="0"/>
                  </a:cubicBezTo>
                  <a:cubicBezTo>
                    <a:pt x="1158050" y="-9585"/>
                    <a:pt x="1480868" y="47702"/>
                    <a:pt x="1671062" y="0"/>
                  </a:cubicBezTo>
                  <a:cubicBezTo>
                    <a:pt x="1680959" y="180135"/>
                    <a:pt x="1657288" y="364477"/>
                    <a:pt x="1671062" y="509510"/>
                  </a:cubicBezTo>
                  <a:cubicBezTo>
                    <a:pt x="1684836" y="654543"/>
                    <a:pt x="1653448" y="780015"/>
                    <a:pt x="1671062" y="980670"/>
                  </a:cubicBezTo>
                  <a:cubicBezTo>
                    <a:pt x="1688676" y="1181325"/>
                    <a:pt x="1629162" y="1342610"/>
                    <a:pt x="1671062" y="1451829"/>
                  </a:cubicBezTo>
                  <a:cubicBezTo>
                    <a:pt x="1712962" y="1561048"/>
                    <a:pt x="1621505" y="1847458"/>
                    <a:pt x="1671062" y="1999690"/>
                  </a:cubicBezTo>
                  <a:cubicBezTo>
                    <a:pt x="1720619" y="2151922"/>
                    <a:pt x="1646949" y="2404188"/>
                    <a:pt x="1671062" y="2547550"/>
                  </a:cubicBezTo>
                  <a:cubicBezTo>
                    <a:pt x="1695175" y="2690912"/>
                    <a:pt x="1662874" y="2865606"/>
                    <a:pt x="1671062" y="3018709"/>
                  </a:cubicBezTo>
                  <a:cubicBezTo>
                    <a:pt x="1679250" y="3171812"/>
                    <a:pt x="1649378" y="3655015"/>
                    <a:pt x="1671062" y="3835021"/>
                  </a:cubicBezTo>
                  <a:cubicBezTo>
                    <a:pt x="1410781" y="3875882"/>
                    <a:pt x="1364520" y="3790686"/>
                    <a:pt x="1114041" y="3835021"/>
                  </a:cubicBezTo>
                  <a:cubicBezTo>
                    <a:pt x="863562" y="3879356"/>
                    <a:pt x="820018" y="3788309"/>
                    <a:pt x="573731" y="3835021"/>
                  </a:cubicBezTo>
                  <a:cubicBezTo>
                    <a:pt x="327444" y="3881733"/>
                    <a:pt x="239550" y="3785358"/>
                    <a:pt x="0" y="3835021"/>
                  </a:cubicBezTo>
                  <a:cubicBezTo>
                    <a:pt x="-8347" y="3648715"/>
                    <a:pt x="49501" y="3477172"/>
                    <a:pt x="0" y="3210460"/>
                  </a:cubicBezTo>
                  <a:cubicBezTo>
                    <a:pt x="-49501" y="2943748"/>
                    <a:pt x="60275" y="2879120"/>
                    <a:pt x="0" y="2585900"/>
                  </a:cubicBezTo>
                  <a:cubicBezTo>
                    <a:pt x="-60275" y="2292680"/>
                    <a:pt x="43295" y="2202772"/>
                    <a:pt x="0" y="2038040"/>
                  </a:cubicBezTo>
                  <a:cubicBezTo>
                    <a:pt x="-43295" y="1873308"/>
                    <a:pt x="21584" y="1730602"/>
                    <a:pt x="0" y="1528530"/>
                  </a:cubicBezTo>
                  <a:cubicBezTo>
                    <a:pt x="-21584" y="1326458"/>
                    <a:pt x="44633" y="1307905"/>
                    <a:pt x="0" y="1095720"/>
                  </a:cubicBezTo>
                  <a:cubicBezTo>
                    <a:pt x="-44633" y="883535"/>
                    <a:pt x="19206" y="746824"/>
                    <a:pt x="0" y="624561"/>
                  </a:cubicBezTo>
                  <a:cubicBezTo>
                    <a:pt x="-19206" y="502298"/>
                    <a:pt x="7417" y="302485"/>
                    <a:pt x="0" y="0"/>
                  </a:cubicBezTo>
                  <a:close/>
                </a:path>
              </a:pathLst>
            </a:custGeom>
            <a:solidFill>
              <a:schemeClr val="bg1">
                <a:alpha val="0"/>
              </a:schemeClr>
            </a:solidFill>
            <a:ln w="5397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70C0"/>
                  </a:solidFill>
                </a:rPr>
                <a:t>WHAT</a:t>
              </a:r>
            </a:p>
            <a:p>
              <a:pPr algn="ctr"/>
              <a:endParaRPr lang="en-US" sz="3600" dirty="0">
                <a:solidFill>
                  <a:srgbClr val="0070C0"/>
                </a:solidFill>
              </a:endParaRPr>
            </a:p>
            <a:p>
              <a:pPr algn="ctr"/>
              <a:endParaRPr lang="en-US" sz="3600" dirty="0">
                <a:solidFill>
                  <a:srgbClr val="0070C0"/>
                </a:solidFill>
              </a:endParaRPr>
            </a:p>
            <a:p>
              <a:pPr algn="ctr"/>
              <a:endParaRPr lang="en-US" dirty="0">
                <a:solidFill>
                  <a:srgbClr val="0070C0"/>
                </a:solidFill>
              </a:endParaRPr>
            </a:p>
          </p:txBody>
        </p:sp>
      </p:grpSp>
    </p:spTree>
    <p:extLst>
      <p:ext uri="{BB962C8B-B14F-4D97-AF65-F5344CB8AC3E}">
        <p14:creationId xmlns:p14="http://schemas.microsoft.com/office/powerpoint/2010/main" val="19804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BAC293-6891-431A-A810-3223463F998D}"/>
              </a:ext>
            </a:extLst>
          </p:cNvPr>
          <p:cNvPicPr>
            <a:picLocks noChangeAspect="1"/>
          </p:cNvPicPr>
          <p:nvPr/>
        </p:nvPicPr>
        <p:blipFill>
          <a:blip r:embed="rId3"/>
          <a:stretch>
            <a:fillRect/>
          </a:stretch>
        </p:blipFill>
        <p:spPr>
          <a:xfrm>
            <a:off x="834664" y="-95001"/>
            <a:ext cx="10522672" cy="6504400"/>
          </a:xfrm>
          <a:prstGeom prst="rect">
            <a:avLst/>
          </a:prstGeom>
        </p:spPr>
      </p:pic>
      <p:sp>
        <p:nvSpPr>
          <p:cNvPr id="5" name="TextBox 4">
            <a:extLst>
              <a:ext uri="{FF2B5EF4-FFF2-40B4-BE49-F238E27FC236}">
                <a16:creationId xmlns:a16="http://schemas.microsoft.com/office/drawing/2014/main" id="{D885D577-FE82-4892-A722-3958478DB13B}"/>
              </a:ext>
            </a:extLst>
          </p:cNvPr>
          <p:cNvSpPr txBox="1"/>
          <p:nvPr/>
        </p:nvSpPr>
        <p:spPr>
          <a:xfrm>
            <a:off x="1354014" y="5763068"/>
            <a:ext cx="9671539" cy="954107"/>
          </a:xfrm>
          <a:prstGeom prst="rect">
            <a:avLst/>
          </a:prstGeom>
          <a:solidFill>
            <a:schemeClr val="bg1"/>
          </a:solidFill>
        </p:spPr>
        <p:txBody>
          <a:bodyPr wrap="square" rtlCol="0">
            <a:spAutoFit/>
          </a:bodyPr>
          <a:lstStyle/>
          <a:p>
            <a:pPr algn="ctr"/>
            <a:r>
              <a:rPr lang="en-US" sz="2800" b="1" dirty="0"/>
              <a:t>Your products and services relieve the pains, and provide the gains, so that the Customer can get their job done.</a:t>
            </a:r>
          </a:p>
        </p:txBody>
      </p:sp>
    </p:spTree>
    <p:extLst>
      <p:ext uri="{BB962C8B-B14F-4D97-AF65-F5344CB8AC3E}">
        <p14:creationId xmlns:p14="http://schemas.microsoft.com/office/powerpoint/2010/main" val="1084552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37726</TotalTime>
  <Words>3338</Words>
  <Application>Microsoft Office PowerPoint</Application>
  <PresentationFormat>Widescreen</PresentationFormat>
  <Paragraphs>369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Quest for Actionable Intelligence</vt:lpstr>
      <vt:lpstr>Agenda</vt:lpstr>
      <vt:lpstr>Why Listen To Us</vt:lpstr>
      <vt:lpstr>  Quest for  Actionable Intelligence</vt:lpstr>
      <vt:lpstr>Define Value Proposition</vt:lpstr>
      <vt:lpstr>A useful place to start….</vt:lpstr>
      <vt:lpstr>The Environment Map</vt:lpstr>
      <vt:lpstr>Business Model Canvas</vt:lpstr>
      <vt:lpstr>PowerPoint Presentation</vt:lpstr>
      <vt:lpstr> Actionable Intelligence</vt:lpstr>
      <vt:lpstr>Value Proposition for Capacity Manager</vt:lpstr>
      <vt:lpstr>Quest for Actionable Intelligence (IT Capacity Optimization)</vt:lpstr>
      <vt:lpstr> Thank you for your Attention.  Q &amp; A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Davies</dc:creator>
  <cp:lastModifiedBy>Ben Davies</cp:lastModifiedBy>
  <cp:revision>121</cp:revision>
  <cp:lastPrinted>2019-12-22T01:57:09Z</cp:lastPrinted>
  <dcterms:created xsi:type="dcterms:W3CDTF">2019-12-06T15:43:33Z</dcterms:created>
  <dcterms:modified xsi:type="dcterms:W3CDTF">2020-01-29T06:30:40Z</dcterms:modified>
</cp:coreProperties>
</file>