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9" r:id="rId1"/>
  </p:sldMasterIdLst>
  <p:notesMasterIdLst>
    <p:notesMasterId r:id="rId35"/>
  </p:notesMasterIdLst>
  <p:handoutMasterIdLst>
    <p:handoutMasterId r:id="rId36"/>
  </p:handoutMasterIdLst>
  <p:sldIdLst>
    <p:sldId id="496" r:id="rId2"/>
    <p:sldId id="801" r:id="rId3"/>
    <p:sldId id="528" r:id="rId4"/>
    <p:sldId id="695" r:id="rId5"/>
    <p:sldId id="775" r:id="rId6"/>
    <p:sldId id="808" r:id="rId7"/>
    <p:sldId id="776" r:id="rId8"/>
    <p:sldId id="781" r:id="rId9"/>
    <p:sldId id="774" r:id="rId10"/>
    <p:sldId id="750" r:id="rId11"/>
    <p:sldId id="809" r:id="rId12"/>
    <p:sldId id="810" r:id="rId13"/>
    <p:sldId id="782" r:id="rId14"/>
    <p:sldId id="811" r:id="rId15"/>
    <p:sldId id="784" r:id="rId16"/>
    <p:sldId id="812" r:id="rId17"/>
    <p:sldId id="787" r:id="rId18"/>
    <p:sldId id="788" r:id="rId19"/>
    <p:sldId id="807" r:id="rId20"/>
    <p:sldId id="789" r:id="rId21"/>
    <p:sldId id="790" r:id="rId22"/>
    <p:sldId id="779" r:id="rId23"/>
    <p:sldId id="806" r:id="rId24"/>
    <p:sldId id="792" r:id="rId25"/>
    <p:sldId id="804" r:id="rId26"/>
    <p:sldId id="805" r:id="rId27"/>
    <p:sldId id="800" r:id="rId28"/>
    <p:sldId id="793" r:id="rId29"/>
    <p:sldId id="794" r:id="rId30"/>
    <p:sldId id="795" r:id="rId31"/>
    <p:sldId id="796" r:id="rId32"/>
    <p:sldId id="798" r:id="rId33"/>
    <p:sldId id="799" r:id="rId34"/>
  </p:sldIdLst>
  <p:sldSz cx="12192000" cy="6858000"/>
  <p:notesSz cx="6889750" cy="1002188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Look-alike proposal" id="{5C747024-B5EB-1D45-9837-AC7186E1A021}">
          <p14:sldIdLst>
            <p14:sldId id="496"/>
            <p14:sldId id="801"/>
            <p14:sldId id="528"/>
            <p14:sldId id="695"/>
            <p14:sldId id="775"/>
            <p14:sldId id="808"/>
            <p14:sldId id="776"/>
            <p14:sldId id="781"/>
            <p14:sldId id="774"/>
            <p14:sldId id="750"/>
            <p14:sldId id="809"/>
            <p14:sldId id="810"/>
            <p14:sldId id="782"/>
            <p14:sldId id="811"/>
            <p14:sldId id="784"/>
            <p14:sldId id="812"/>
            <p14:sldId id="787"/>
            <p14:sldId id="788"/>
            <p14:sldId id="807"/>
            <p14:sldId id="789"/>
            <p14:sldId id="790"/>
            <p14:sldId id="779"/>
            <p14:sldId id="806"/>
            <p14:sldId id="792"/>
            <p14:sldId id="804"/>
            <p14:sldId id="805"/>
            <p14:sldId id="800"/>
            <p14:sldId id="793"/>
            <p14:sldId id="794"/>
            <p14:sldId id="795"/>
            <p14:sldId id="796"/>
            <p14:sldId id="798"/>
            <p14:sldId id="799"/>
          </p14:sldIdLst>
        </p14:section>
      </p14:sectionLst>
    </p:ext>
    <p:ext uri="{EFAFB233-063F-42B5-8137-9DF3F51BA10A}">
      <p15:sldGuideLst xmlns:p15="http://schemas.microsoft.com/office/powerpoint/2012/main">
        <p15:guide id="1" orient="horz" pos="4156" userDrawn="1">
          <p15:clr>
            <a:srgbClr val="A4A3A4"/>
          </p15:clr>
        </p15:guide>
        <p15:guide id="2" pos="3568" userDrawn="1">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ia Berlusconi" initials="M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a:srgbClr val="F38543"/>
    <a:srgbClr val="77B54F"/>
    <a:srgbClr val="2FB1D3"/>
    <a:srgbClr val="000000"/>
    <a:srgbClr val="001D3A"/>
    <a:srgbClr val="003366"/>
    <a:srgbClr val="FCFCB6"/>
    <a:srgbClr val="FFF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2DE63D5-997A-4646-A377-4702673A728D}">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79" autoAdjust="0"/>
    <p:restoredTop sz="69676" autoAdjust="0"/>
  </p:normalViewPr>
  <p:slideViewPr>
    <p:cSldViewPr snapToObjects="1" showGuides="1">
      <p:cViewPr varScale="1">
        <p:scale>
          <a:sx n="77" d="100"/>
          <a:sy n="77" d="100"/>
        </p:scale>
        <p:origin x="1032" y="84"/>
      </p:cViewPr>
      <p:guideLst>
        <p:guide orient="horz" pos="4156"/>
        <p:guide pos="356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50" d="100"/>
          <a:sy n="50" d="100"/>
        </p:scale>
        <p:origin x="2904" y="48"/>
      </p:cViewPr>
      <p:guideLst>
        <p:guide orient="horz" pos="3158"/>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F9628-C521-4F05-9CCB-E12324595370}"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0EAA6A0D-E0B4-40C6-91EF-80E6F0454A56}">
      <dgm:prSet phldrT="[Text]"/>
      <dgm:spPr/>
      <dgm:t>
        <a:bodyPr/>
        <a:lstStyle/>
        <a:p>
          <a:r>
            <a:rPr lang="en-US" dirty="0">
              <a:latin typeface="Dosis Extrabold" panose="02010903020202060003" pitchFamily="2" charset="0"/>
            </a:rPr>
            <a:t>ELICIT MINIMUM REQUIRED CAPABILITIES</a:t>
          </a:r>
        </a:p>
      </dgm:t>
    </dgm:pt>
    <dgm:pt modelId="{9D01BB58-737B-4033-97BD-896A3165133F}" type="parTrans" cxnId="{702ECEF6-0A91-45FF-87D0-EFC290510178}">
      <dgm:prSet/>
      <dgm:spPr/>
      <dgm:t>
        <a:bodyPr/>
        <a:lstStyle/>
        <a:p>
          <a:endParaRPr lang="en-US"/>
        </a:p>
      </dgm:t>
    </dgm:pt>
    <dgm:pt modelId="{67662848-2DD8-4D6C-B42C-734ACC5AEAA7}" type="sibTrans" cxnId="{702ECEF6-0A91-45FF-87D0-EFC290510178}">
      <dgm:prSet/>
      <dgm:spPr/>
      <dgm:t>
        <a:bodyPr/>
        <a:lstStyle/>
        <a:p>
          <a:endParaRPr lang="en-US"/>
        </a:p>
      </dgm:t>
    </dgm:pt>
    <dgm:pt modelId="{195AF9BD-AAB9-4C7F-94B4-F90A40552740}">
      <dgm:prSet phldrT="[Text]"/>
      <dgm:spPr/>
      <dgm:t>
        <a:bodyPr/>
        <a:lstStyle/>
        <a:p>
          <a:r>
            <a:rPr lang="en-US" dirty="0">
              <a:latin typeface="Dosis Extrabold" panose="02010903020202060003" pitchFamily="2" charset="0"/>
            </a:rPr>
            <a:t>DEFINE SUCCESS</a:t>
          </a:r>
        </a:p>
      </dgm:t>
    </dgm:pt>
    <dgm:pt modelId="{1A50D112-D495-473D-9FE6-40647B506D14}" type="parTrans" cxnId="{DF9790E0-F563-4EA1-B4D0-20D731F5A4A1}">
      <dgm:prSet/>
      <dgm:spPr/>
      <dgm:t>
        <a:bodyPr/>
        <a:lstStyle/>
        <a:p>
          <a:endParaRPr lang="en-US"/>
        </a:p>
      </dgm:t>
    </dgm:pt>
    <dgm:pt modelId="{2D52EBF5-66C2-4C53-A9EF-6BF135704CC8}" type="sibTrans" cxnId="{DF9790E0-F563-4EA1-B4D0-20D731F5A4A1}">
      <dgm:prSet/>
      <dgm:spPr/>
      <dgm:t>
        <a:bodyPr/>
        <a:lstStyle/>
        <a:p>
          <a:endParaRPr lang="en-US"/>
        </a:p>
      </dgm:t>
    </dgm:pt>
    <dgm:pt modelId="{A6AE54A4-61C7-489F-BB42-7D6B38C42A95}">
      <dgm:prSet phldrT="[Text]"/>
      <dgm:spPr/>
      <dgm:t>
        <a:bodyPr/>
        <a:lstStyle/>
        <a:p>
          <a:r>
            <a:rPr lang="en-US" dirty="0">
              <a:latin typeface="Dosis Extrabold" panose="02010903020202060003" pitchFamily="2" charset="0"/>
            </a:rPr>
            <a:t>ASSESS THE AS-IS</a:t>
          </a:r>
        </a:p>
      </dgm:t>
    </dgm:pt>
    <dgm:pt modelId="{B8ACA6F1-6916-4D9A-AAC7-BB302EAF7BE8}" type="parTrans" cxnId="{D1251B7D-E2E0-4C41-A561-D72A4DFD8BAE}">
      <dgm:prSet/>
      <dgm:spPr/>
      <dgm:t>
        <a:bodyPr/>
        <a:lstStyle/>
        <a:p>
          <a:endParaRPr lang="en-US"/>
        </a:p>
      </dgm:t>
    </dgm:pt>
    <dgm:pt modelId="{A5FB1BED-8424-4056-B573-CE609E67770E}" type="sibTrans" cxnId="{D1251B7D-E2E0-4C41-A561-D72A4DFD8BAE}">
      <dgm:prSet/>
      <dgm:spPr/>
      <dgm:t>
        <a:bodyPr/>
        <a:lstStyle/>
        <a:p>
          <a:endParaRPr lang="en-US"/>
        </a:p>
      </dgm:t>
    </dgm:pt>
    <dgm:pt modelId="{5D8A7CEB-2371-4FA1-B082-049806D0A362}" type="pres">
      <dgm:prSet presAssocID="{058F9628-C521-4F05-9CCB-E12324595370}" presName="Name0" presStyleCnt="0">
        <dgm:presLayoutVars>
          <dgm:chMax val="11"/>
          <dgm:chPref val="11"/>
          <dgm:dir/>
          <dgm:resizeHandles/>
        </dgm:presLayoutVars>
      </dgm:prSet>
      <dgm:spPr/>
    </dgm:pt>
    <dgm:pt modelId="{C4906E6E-87CA-4EED-AF7A-7130C175731B}" type="pres">
      <dgm:prSet presAssocID="{A6AE54A4-61C7-489F-BB42-7D6B38C42A95}" presName="Accent3" presStyleCnt="0"/>
      <dgm:spPr/>
    </dgm:pt>
    <dgm:pt modelId="{1F4CE475-4970-4165-A006-3D05D25EBCD6}" type="pres">
      <dgm:prSet presAssocID="{A6AE54A4-61C7-489F-BB42-7D6B38C42A95}" presName="Accent" presStyleLbl="node1" presStyleIdx="0" presStyleCnt="3"/>
      <dgm:spPr/>
    </dgm:pt>
    <dgm:pt modelId="{F6841E69-BF94-4DF5-A9B4-25E6EB89BA1D}" type="pres">
      <dgm:prSet presAssocID="{A6AE54A4-61C7-489F-BB42-7D6B38C42A95}" presName="ParentBackground3" presStyleCnt="0"/>
      <dgm:spPr/>
    </dgm:pt>
    <dgm:pt modelId="{9CD780FA-0FB1-4DA9-9715-0AE40A8E3F32}" type="pres">
      <dgm:prSet presAssocID="{A6AE54A4-61C7-489F-BB42-7D6B38C42A95}" presName="ParentBackground" presStyleLbl="fgAcc1" presStyleIdx="0" presStyleCnt="3"/>
      <dgm:spPr/>
    </dgm:pt>
    <dgm:pt modelId="{34228314-1397-4147-8A4E-FD848542E014}" type="pres">
      <dgm:prSet presAssocID="{A6AE54A4-61C7-489F-BB42-7D6B38C42A95}" presName="Parent3" presStyleLbl="revTx" presStyleIdx="0" presStyleCnt="0">
        <dgm:presLayoutVars>
          <dgm:chMax val="1"/>
          <dgm:chPref val="1"/>
          <dgm:bulletEnabled val="1"/>
        </dgm:presLayoutVars>
      </dgm:prSet>
      <dgm:spPr/>
    </dgm:pt>
    <dgm:pt modelId="{737E6303-6974-44B3-99B0-EBD67ADFF907}" type="pres">
      <dgm:prSet presAssocID="{195AF9BD-AAB9-4C7F-94B4-F90A40552740}" presName="Accent2" presStyleCnt="0"/>
      <dgm:spPr/>
    </dgm:pt>
    <dgm:pt modelId="{C29298A9-26F7-4999-9278-EBFDEDD225B8}" type="pres">
      <dgm:prSet presAssocID="{195AF9BD-AAB9-4C7F-94B4-F90A40552740}" presName="Accent" presStyleLbl="node1" presStyleIdx="1" presStyleCnt="3"/>
      <dgm:spPr/>
    </dgm:pt>
    <dgm:pt modelId="{1331A0D6-1E65-4414-B544-8CF810128979}" type="pres">
      <dgm:prSet presAssocID="{195AF9BD-AAB9-4C7F-94B4-F90A40552740}" presName="ParentBackground2" presStyleCnt="0"/>
      <dgm:spPr/>
    </dgm:pt>
    <dgm:pt modelId="{DE191504-F8FD-4CB6-B5BC-013E2121994A}" type="pres">
      <dgm:prSet presAssocID="{195AF9BD-AAB9-4C7F-94B4-F90A40552740}" presName="ParentBackground" presStyleLbl="fgAcc1" presStyleIdx="1" presStyleCnt="3"/>
      <dgm:spPr/>
    </dgm:pt>
    <dgm:pt modelId="{B680F42B-0FCE-4656-B7B3-8216B4AE83A2}" type="pres">
      <dgm:prSet presAssocID="{195AF9BD-AAB9-4C7F-94B4-F90A40552740}" presName="Parent2" presStyleLbl="revTx" presStyleIdx="0" presStyleCnt="0">
        <dgm:presLayoutVars>
          <dgm:chMax val="1"/>
          <dgm:chPref val="1"/>
          <dgm:bulletEnabled val="1"/>
        </dgm:presLayoutVars>
      </dgm:prSet>
      <dgm:spPr/>
    </dgm:pt>
    <dgm:pt modelId="{DD4D7BF6-284F-4579-80A1-316872EC67CF}" type="pres">
      <dgm:prSet presAssocID="{0EAA6A0D-E0B4-40C6-91EF-80E6F0454A56}" presName="Accent1" presStyleCnt="0"/>
      <dgm:spPr/>
    </dgm:pt>
    <dgm:pt modelId="{7A46AFAE-AAD0-45F1-99A0-F9F9423F52D7}" type="pres">
      <dgm:prSet presAssocID="{0EAA6A0D-E0B4-40C6-91EF-80E6F0454A56}" presName="Accent" presStyleLbl="node1" presStyleIdx="2" presStyleCnt="3"/>
      <dgm:spPr/>
    </dgm:pt>
    <dgm:pt modelId="{468D3099-55D3-4D50-BD87-F39BD966BB4D}" type="pres">
      <dgm:prSet presAssocID="{0EAA6A0D-E0B4-40C6-91EF-80E6F0454A56}" presName="ParentBackground1" presStyleCnt="0"/>
      <dgm:spPr/>
    </dgm:pt>
    <dgm:pt modelId="{7FC0C78C-9FE3-4AE3-BC2D-8B8D0D7709EC}" type="pres">
      <dgm:prSet presAssocID="{0EAA6A0D-E0B4-40C6-91EF-80E6F0454A56}" presName="ParentBackground" presStyleLbl="fgAcc1" presStyleIdx="2" presStyleCnt="3"/>
      <dgm:spPr/>
    </dgm:pt>
    <dgm:pt modelId="{1C663A56-F22A-4D26-A2CE-9684170BD397}" type="pres">
      <dgm:prSet presAssocID="{0EAA6A0D-E0B4-40C6-91EF-80E6F0454A56}" presName="Parent1" presStyleLbl="revTx" presStyleIdx="0" presStyleCnt="0">
        <dgm:presLayoutVars>
          <dgm:chMax val="1"/>
          <dgm:chPref val="1"/>
          <dgm:bulletEnabled val="1"/>
        </dgm:presLayoutVars>
      </dgm:prSet>
      <dgm:spPr/>
    </dgm:pt>
  </dgm:ptLst>
  <dgm:cxnLst>
    <dgm:cxn modelId="{8B3BC42D-B114-43B1-B5B6-F0BB7FE53907}" type="presOf" srcId="{0EAA6A0D-E0B4-40C6-91EF-80E6F0454A56}" destId="{1C663A56-F22A-4D26-A2CE-9684170BD397}" srcOrd="1" destOrd="0" presId="urn:microsoft.com/office/officeart/2011/layout/CircleProcess"/>
    <dgm:cxn modelId="{2749C43A-85DE-44F3-88EA-9DFAD72544D7}" type="presOf" srcId="{058F9628-C521-4F05-9CCB-E12324595370}" destId="{5D8A7CEB-2371-4FA1-B082-049806D0A362}" srcOrd="0" destOrd="0" presId="urn:microsoft.com/office/officeart/2011/layout/CircleProcess"/>
    <dgm:cxn modelId="{84A82165-98BE-4E97-AA0E-B289D6648873}" type="presOf" srcId="{A6AE54A4-61C7-489F-BB42-7D6B38C42A95}" destId="{9CD780FA-0FB1-4DA9-9715-0AE40A8E3F32}" srcOrd="0" destOrd="0" presId="urn:microsoft.com/office/officeart/2011/layout/CircleProcess"/>
    <dgm:cxn modelId="{8563684D-932E-4D65-8DE8-CD5D2B140BFC}" type="presOf" srcId="{195AF9BD-AAB9-4C7F-94B4-F90A40552740}" destId="{B680F42B-0FCE-4656-B7B3-8216B4AE83A2}" srcOrd="1" destOrd="0" presId="urn:microsoft.com/office/officeart/2011/layout/CircleProcess"/>
    <dgm:cxn modelId="{56F85071-B14A-427B-A4A2-928A9C9C1AD4}" type="presOf" srcId="{195AF9BD-AAB9-4C7F-94B4-F90A40552740}" destId="{DE191504-F8FD-4CB6-B5BC-013E2121994A}" srcOrd="0" destOrd="0" presId="urn:microsoft.com/office/officeart/2011/layout/CircleProcess"/>
    <dgm:cxn modelId="{D1251B7D-E2E0-4C41-A561-D72A4DFD8BAE}" srcId="{058F9628-C521-4F05-9CCB-E12324595370}" destId="{A6AE54A4-61C7-489F-BB42-7D6B38C42A95}" srcOrd="2" destOrd="0" parTransId="{B8ACA6F1-6916-4D9A-AAC7-BB302EAF7BE8}" sibTransId="{A5FB1BED-8424-4056-B573-CE609E67770E}"/>
    <dgm:cxn modelId="{BAB667D9-EE9F-43B0-A5E3-52662B864396}" type="presOf" srcId="{A6AE54A4-61C7-489F-BB42-7D6B38C42A95}" destId="{34228314-1397-4147-8A4E-FD848542E014}" srcOrd="1" destOrd="0" presId="urn:microsoft.com/office/officeart/2011/layout/CircleProcess"/>
    <dgm:cxn modelId="{DF9790E0-F563-4EA1-B4D0-20D731F5A4A1}" srcId="{058F9628-C521-4F05-9CCB-E12324595370}" destId="{195AF9BD-AAB9-4C7F-94B4-F90A40552740}" srcOrd="1" destOrd="0" parTransId="{1A50D112-D495-473D-9FE6-40647B506D14}" sibTransId="{2D52EBF5-66C2-4C53-A9EF-6BF135704CC8}"/>
    <dgm:cxn modelId="{702ECEF6-0A91-45FF-87D0-EFC290510178}" srcId="{058F9628-C521-4F05-9CCB-E12324595370}" destId="{0EAA6A0D-E0B4-40C6-91EF-80E6F0454A56}" srcOrd="0" destOrd="0" parTransId="{9D01BB58-737B-4033-97BD-896A3165133F}" sibTransId="{67662848-2DD8-4D6C-B42C-734ACC5AEAA7}"/>
    <dgm:cxn modelId="{A785B1F9-E23E-4BE7-B621-9C726551089F}" type="presOf" srcId="{0EAA6A0D-E0B4-40C6-91EF-80E6F0454A56}" destId="{7FC0C78C-9FE3-4AE3-BC2D-8B8D0D7709EC}" srcOrd="0" destOrd="0" presId="urn:microsoft.com/office/officeart/2011/layout/CircleProcess"/>
    <dgm:cxn modelId="{FAF1BC53-B6C3-4312-9E35-70201F8A0E60}" type="presParOf" srcId="{5D8A7CEB-2371-4FA1-B082-049806D0A362}" destId="{C4906E6E-87CA-4EED-AF7A-7130C175731B}" srcOrd="0" destOrd="0" presId="urn:microsoft.com/office/officeart/2011/layout/CircleProcess"/>
    <dgm:cxn modelId="{61A17BBD-3506-4E9C-8883-E955F2AA29C0}" type="presParOf" srcId="{C4906E6E-87CA-4EED-AF7A-7130C175731B}" destId="{1F4CE475-4970-4165-A006-3D05D25EBCD6}" srcOrd="0" destOrd="0" presId="urn:microsoft.com/office/officeart/2011/layout/CircleProcess"/>
    <dgm:cxn modelId="{AF92BD17-486C-42C0-9CC5-7080A0F40054}" type="presParOf" srcId="{5D8A7CEB-2371-4FA1-B082-049806D0A362}" destId="{F6841E69-BF94-4DF5-A9B4-25E6EB89BA1D}" srcOrd="1" destOrd="0" presId="urn:microsoft.com/office/officeart/2011/layout/CircleProcess"/>
    <dgm:cxn modelId="{E7D34B32-B2A8-49A7-AEEA-96D1AB546148}" type="presParOf" srcId="{F6841E69-BF94-4DF5-A9B4-25E6EB89BA1D}" destId="{9CD780FA-0FB1-4DA9-9715-0AE40A8E3F32}" srcOrd="0" destOrd="0" presId="urn:microsoft.com/office/officeart/2011/layout/CircleProcess"/>
    <dgm:cxn modelId="{A30DD697-B6B3-4D5E-971D-E34B0A53AF9A}" type="presParOf" srcId="{5D8A7CEB-2371-4FA1-B082-049806D0A362}" destId="{34228314-1397-4147-8A4E-FD848542E014}" srcOrd="2" destOrd="0" presId="urn:microsoft.com/office/officeart/2011/layout/CircleProcess"/>
    <dgm:cxn modelId="{CB7BBD9D-3694-4919-BB11-EC4422C3F9E6}" type="presParOf" srcId="{5D8A7CEB-2371-4FA1-B082-049806D0A362}" destId="{737E6303-6974-44B3-99B0-EBD67ADFF907}" srcOrd="3" destOrd="0" presId="urn:microsoft.com/office/officeart/2011/layout/CircleProcess"/>
    <dgm:cxn modelId="{50AFA66A-7B59-4DD6-92AF-49EE62F8C0AA}" type="presParOf" srcId="{737E6303-6974-44B3-99B0-EBD67ADFF907}" destId="{C29298A9-26F7-4999-9278-EBFDEDD225B8}" srcOrd="0" destOrd="0" presId="urn:microsoft.com/office/officeart/2011/layout/CircleProcess"/>
    <dgm:cxn modelId="{B0582BA4-DF23-4F40-8890-3533E829A2CB}" type="presParOf" srcId="{5D8A7CEB-2371-4FA1-B082-049806D0A362}" destId="{1331A0D6-1E65-4414-B544-8CF810128979}" srcOrd="4" destOrd="0" presId="urn:microsoft.com/office/officeart/2011/layout/CircleProcess"/>
    <dgm:cxn modelId="{83B1C51D-E4F7-4A36-9941-8872F1496597}" type="presParOf" srcId="{1331A0D6-1E65-4414-B544-8CF810128979}" destId="{DE191504-F8FD-4CB6-B5BC-013E2121994A}" srcOrd="0" destOrd="0" presId="urn:microsoft.com/office/officeart/2011/layout/CircleProcess"/>
    <dgm:cxn modelId="{F193691D-6487-455C-A9FB-15602B80C9DE}" type="presParOf" srcId="{5D8A7CEB-2371-4FA1-B082-049806D0A362}" destId="{B680F42B-0FCE-4656-B7B3-8216B4AE83A2}" srcOrd="5" destOrd="0" presId="urn:microsoft.com/office/officeart/2011/layout/CircleProcess"/>
    <dgm:cxn modelId="{D0408C81-D499-4104-B00B-477811D7EBDF}" type="presParOf" srcId="{5D8A7CEB-2371-4FA1-B082-049806D0A362}" destId="{DD4D7BF6-284F-4579-80A1-316872EC67CF}" srcOrd="6" destOrd="0" presId="urn:microsoft.com/office/officeart/2011/layout/CircleProcess"/>
    <dgm:cxn modelId="{15107FC5-70AA-4AC5-938B-3C5C1D603FDE}" type="presParOf" srcId="{DD4D7BF6-284F-4579-80A1-316872EC67CF}" destId="{7A46AFAE-AAD0-45F1-99A0-F9F9423F52D7}" srcOrd="0" destOrd="0" presId="urn:microsoft.com/office/officeart/2011/layout/CircleProcess"/>
    <dgm:cxn modelId="{408A1F9C-CA68-442E-86B1-5F05470EC346}" type="presParOf" srcId="{5D8A7CEB-2371-4FA1-B082-049806D0A362}" destId="{468D3099-55D3-4D50-BD87-F39BD966BB4D}" srcOrd="7" destOrd="0" presId="urn:microsoft.com/office/officeart/2011/layout/CircleProcess"/>
    <dgm:cxn modelId="{C05EE7C2-9BA9-4860-B367-9F23889E7AB5}" type="presParOf" srcId="{468D3099-55D3-4D50-BD87-F39BD966BB4D}" destId="{7FC0C78C-9FE3-4AE3-BC2D-8B8D0D7709EC}" srcOrd="0" destOrd="0" presId="urn:microsoft.com/office/officeart/2011/layout/CircleProcess"/>
    <dgm:cxn modelId="{F0208ADC-946F-4A57-B9F2-55ECDF86AE4F}" type="presParOf" srcId="{5D8A7CEB-2371-4FA1-B082-049806D0A362}" destId="{1C663A56-F22A-4D26-A2CE-9684170BD39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8F9628-C521-4F05-9CCB-E12324595370}"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0EAA6A0D-E0B4-40C6-91EF-80E6F0454A56}">
      <dgm:prSet phldrT="[Text]"/>
      <dgm:spPr/>
      <dgm:t>
        <a:bodyPr/>
        <a:lstStyle/>
        <a:p>
          <a:r>
            <a:rPr lang="en-US" dirty="0">
              <a:latin typeface="Dosis Extrabold" panose="02010903020202060003" pitchFamily="2" charset="0"/>
            </a:rPr>
            <a:t>DATA SOURCE INVENTORY</a:t>
          </a:r>
        </a:p>
      </dgm:t>
    </dgm:pt>
    <dgm:pt modelId="{9D01BB58-737B-4033-97BD-896A3165133F}" type="parTrans" cxnId="{702ECEF6-0A91-45FF-87D0-EFC290510178}">
      <dgm:prSet/>
      <dgm:spPr/>
      <dgm:t>
        <a:bodyPr/>
        <a:lstStyle/>
        <a:p>
          <a:endParaRPr lang="en-US"/>
        </a:p>
      </dgm:t>
    </dgm:pt>
    <dgm:pt modelId="{67662848-2DD8-4D6C-B42C-734ACC5AEAA7}" type="sibTrans" cxnId="{702ECEF6-0A91-45FF-87D0-EFC290510178}">
      <dgm:prSet/>
      <dgm:spPr/>
      <dgm:t>
        <a:bodyPr/>
        <a:lstStyle/>
        <a:p>
          <a:endParaRPr lang="en-US"/>
        </a:p>
      </dgm:t>
    </dgm:pt>
    <dgm:pt modelId="{195AF9BD-AAB9-4C7F-94B4-F90A40552740}">
      <dgm:prSet phldrT="[Text]"/>
      <dgm:spPr/>
      <dgm:t>
        <a:bodyPr/>
        <a:lstStyle/>
        <a:p>
          <a:r>
            <a:rPr lang="en-US" dirty="0">
              <a:latin typeface="Dosis Extrabold" panose="02010903020202060003" pitchFamily="2" charset="0"/>
            </a:rPr>
            <a:t>DATA QUALITY EVALUATION</a:t>
          </a:r>
        </a:p>
      </dgm:t>
    </dgm:pt>
    <dgm:pt modelId="{1A50D112-D495-473D-9FE6-40647B506D14}" type="parTrans" cxnId="{DF9790E0-F563-4EA1-B4D0-20D731F5A4A1}">
      <dgm:prSet/>
      <dgm:spPr/>
      <dgm:t>
        <a:bodyPr/>
        <a:lstStyle/>
        <a:p>
          <a:endParaRPr lang="en-US"/>
        </a:p>
      </dgm:t>
    </dgm:pt>
    <dgm:pt modelId="{2D52EBF5-66C2-4C53-A9EF-6BF135704CC8}" type="sibTrans" cxnId="{DF9790E0-F563-4EA1-B4D0-20D731F5A4A1}">
      <dgm:prSet/>
      <dgm:spPr/>
      <dgm:t>
        <a:bodyPr/>
        <a:lstStyle/>
        <a:p>
          <a:endParaRPr lang="en-US"/>
        </a:p>
      </dgm:t>
    </dgm:pt>
    <dgm:pt modelId="{A6AE54A4-61C7-489F-BB42-7D6B38C42A95}">
      <dgm:prSet phldrT="[Text]"/>
      <dgm:spPr/>
      <dgm:t>
        <a:bodyPr/>
        <a:lstStyle/>
        <a:p>
          <a:r>
            <a:rPr lang="en-US" dirty="0">
              <a:latin typeface="Dosis Extrabold" panose="02010903020202060003" pitchFamily="2" charset="0"/>
            </a:rPr>
            <a:t>SKILLS, TOOLS, PROCESSES</a:t>
          </a:r>
        </a:p>
      </dgm:t>
    </dgm:pt>
    <dgm:pt modelId="{B8ACA6F1-6916-4D9A-AAC7-BB302EAF7BE8}" type="parTrans" cxnId="{D1251B7D-E2E0-4C41-A561-D72A4DFD8BAE}">
      <dgm:prSet/>
      <dgm:spPr/>
      <dgm:t>
        <a:bodyPr/>
        <a:lstStyle/>
        <a:p>
          <a:endParaRPr lang="en-US"/>
        </a:p>
      </dgm:t>
    </dgm:pt>
    <dgm:pt modelId="{A5FB1BED-8424-4056-B573-CE609E67770E}" type="sibTrans" cxnId="{D1251B7D-E2E0-4C41-A561-D72A4DFD8BAE}">
      <dgm:prSet/>
      <dgm:spPr/>
      <dgm:t>
        <a:bodyPr/>
        <a:lstStyle/>
        <a:p>
          <a:endParaRPr lang="en-US"/>
        </a:p>
      </dgm:t>
    </dgm:pt>
    <dgm:pt modelId="{5D8A7CEB-2371-4FA1-B082-049806D0A362}" type="pres">
      <dgm:prSet presAssocID="{058F9628-C521-4F05-9CCB-E12324595370}" presName="Name0" presStyleCnt="0">
        <dgm:presLayoutVars>
          <dgm:chMax val="11"/>
          <dgm:chPref val="11"/>
          <dgm:dir/>
          <dgm:resizeHandles/>
        </dgm:presLayoutVars>
      </dgm:prSet>
      <dgm:spPr/>
    </dgm:pt>
    <dgm:pt modelId="{C4906E6E-87CA-4EED-AF7A-7130C175731B}" type="pres">
      <dgm:prSet presAssocID="{A6AE54A4-61C7-489F-BB42-7D6B38C42A95}" presName="Accent3" presStyleCnt="0"/>
      <dgm:spPr/>
    </dgm:pt>
    <dgm:pt modelId="{1F4CE475-4970-4165-A006-3D05D25EBCD6}" type="pres">
      <dgm:prSet presAssocID="{A6AE54A4-61C7-489F-BB42-7D6B38C42A95}" presName="Accent" presStyleLbl="node1" presStyleIdx="0" presStyleCnt="3"/>
      <dgm:spPr/>
    </dgm:pt>
    <dgm:pt modelId="{F6841E69-BF94-4DF5-A9B4-25E6EB89BA1D}" type="pres">
      <dgm:prSet presAssocID="{A6AE54A4-61C7-489F-BB42-7D6B38C42A95}" presName="ParentBackground3" presStyleCnt="0"/>
      <dgm:spPr/>
    </dgm:pt>
    <dgm:pt modelId="{9CD780FA-0FB1-4DA9-9715-0AE40A8E3F32}" type="pres">
      <dgm:prSet presAssocID="{A6AE54A4-61C7-489F-BB42-7D6B38C42A95}" presName="ParentBackground" presStyleLbl="fgAcc1" presStyleIdx="0" presStyleCnt="3"/>
      <dgm:spPr/>
    </dgm:pt>
    <dgm:pt modelId="{34228314-1397-4147-8A4E-FD848542E014}" type="pres">
      <dgm:prSet presAssocID="{A6AE54A4-61C7-489F-BB42-7D6B38C42A95}" presName="Parent3" presStyleLbl="revTx" presStyleIdx="0" presStyleCnt="0">
        <dgm:presLayoutVars>
          <dgm:chMax val="1"/>
          <dgm:chPref val="1"/>
          <dgm:bulletEnabled val="1"/>
        </dgm:presLayoutVars>
      </dgm:prSet>
      <dgm:spPr/>
    </dgm:pt>
    <dgm:pt modelId="{737E6303-6974-44B3-99B0-EBD67ADFF907}" type="pres">
      <dgm:prSet presAssocID="{195AF9BD-AAB9-4C7F-94B4-F90A40552740}" presName="Accent2" presStyleCnt="0"/>
      <dgm:spPr/>
    </dgm:pt>
    <dgm:pt modelId="{C29298A9-26F7-4999-9278-EBFDEDD225B8}" type="pres">
      <dgm:prSet presAssocID="{195AF9BD-AAB9-4C7F-94B4-F90A40552740}" presName="Accent" presStyleLbl="node1" presStyleIdx="1" presStyleCnt="3"/>
      <dgm:spPr/>
    </dgm:pt>
    <dgm:pt modelId="{1331A0D6-1E65-4414-B544-8CF810128979}" type="pres">
      <dgm:prSet presAssocID="{195AF9BD-AAB9-4C7F-94B4-F90A40552740}" presName="ParentBackground2" presStyleCnt="0"/>
      <dgm:spPr/>
    </dgm:pt>
    <dgm:pt modelId="{DE191504-F8FD-4CB6-B5BC-013E2121994A}" type="pres">
      <dgm:prSet presAssocID="{195AF9BD-AAB9-4C7F-94B4-F90A40552740}" presName="ParentBackground" presStyleLbl="fgAcc1" presStyleIdx="1" presStyleCnt="3"/>
      <dgm:spPr/>
    </dgm:pt>
    <dgm:pt modelId="{B680F42B-0FCE-4656-B7B3-8216B4AE83A2}" type="pres">
      <dgm:prSet presAssocID="{195AF9BD-AAB9-4C7F-94B4-F90A40552740}" presName="Parent2" presStyleLbl="revTx" presStyleIdx="0" presStyleCnt="0">
        <dgm:presLayoutVars>
          <dgm:chMax val="1"/>
          <dgm:chPref val="1"/>
          <dgm:bulletEnabled val="1"/>
        </dgm:presLayoutVars>
      </dgm:prSet>
      <dgm:spPr/>
    </dgm:pt>
    <dgm:pt modelId="{DD4D7BF6-284F-4579-80A1-316872EC67CF}" type="pres">
      <dgm:prSet presAssocID="{0EAA6A0D-E0B4-40C6-91EF-80E6F0454A56}" presName="Accent1" presStyleCnt="0"/>
      <dgm:spPr/>
    </dgm:pt>
    <dgm:pt modelId="{7A46AFAE-AAD0-45F1-99A0-F9F9423F52D7}" type="pres">
      <dgm:prSet presAssocID="{0EAA6A0D-E0B4-40C6-91EF-80E6F0454A56}" presName="Accent" presStyleLbl="node1" presStyleIdx="2" presStyleCnt="3"/>
      <dgm:spPr/>
    </dgm:pt>
    <dgm:pt modelId="{468D3099-55D3-4D50-BD87-F39BD966BB4D}" type="pres">
      <dgm:prSet presAssocID="{0EAA6A0D-E0B4-40C6-91EF-80E6F0454A56}" presName="ParentBackground1" presStyleCnt="0"/>
      <dgm:spPr/>
    </dgm:pt>
    <dgm:pt modelId="{7FC0C78C-9FE3-4AE3-BC2D-8B8D0D7709EC}" type="pres">
      <dgm:prSet presAssocID="{0EAA6A0D-E0B4-40C6-91EF-80E6F0454A56}" presName="ParentBackground" presStyleLbl="fgAcc1" presStyleIdx="2" presStyleCnt="3"/>
      <dgm:spPr/>
    </dgm:pt>
    <dgm:pt modelId="{1C663A56-F22A-4D26-A2CE-9684170BD397}" type="pres">
      <dgm:prSet presAssocID="{0EAA6A0D-E0B4-40C6-91EF-80E6F0454A56}" presName="Parent1" presStyleLbl="revTx" presStyleIdx="0" presStyleCnt="0">
        <dgm:presLayoutVars>
          <dgm:chMax val="1"/>
          <dgm:chPref val="1"/>
          <dgm:bulletEnabled val="1"/>
        </dgm:presLayoutVars>
      </dgm:prSet>
      <dgm:spPr/>
    </dgm:pt>
  </dgm:ptLst>
  <dgm:cxnLst>
    <dgm:cxn modelId="{8B3BC42D-B114-43B1-B5B6-F0BB7FE53907}" type="presOf" srcId="{0EAA6A0D-E0B4-40C6-91EF-80E6F0454A56}" destId="{1C663A56-F22A-4D26-A2CE-9684170BD397}" srcOrd="1" destOrd="0" presId="urn:microsoft.com/office/officeart/2011/layout/CircleProcess"/>
    <dgm:cxn modelId="{2749C43A-85DE-44F3-88EA-9DFAD72544D7}" type="presOf" srcId="{058F9628-C521-4F05-9CCB-E12324595370}" destId="{5D8A7CEB-2371-4FA1-B082-049806D0A362}" srcOrd="0" destOrd="0" presId="urn:microsoft.com/office/officeart/2011/layout/CircleProcess"/>
    <dgm:cxn modelId="{84A82165-98BE-4E97-AA0E-B289D6648873}" type="presOf" srcId="{A6AE54A4-61C7-489F-BB42-7D6B38C42A95}" destId="{9CD780FA-0FB1-4DA9-9715-0AE40A8E3F32}" srcOrd="0" destOrd="0" presId="urn:microsoft.com/office/officeart/2011/layout/CircleProcess"/>
    <dgm:cxn modelId="{8563684D-932E-4D65-8DE8-CD5D2B140BFC}" type="presOf" srcId="{195AF9BD-AAB9-4C7F-94B4-F90A40552740}" destId="{B680F42B-0FCE-4656-B7B3-8216B4AE83A2}" srcOrd="1" destOrd="0" presId="urn:microsoft.com/office/officeart/2011/layout/CircleProcess"/>
    <dgm:cxn modelId="{56F85071-B14A-427B-A4A2-928A9C9C1AD4}" type="presOf" srcId="{195AF9BD-AAB9-4C7F-94B4-F90A40552740}" destId="{DE191504-F8FD-4CB6-B5BC-013E2121994A}" srcOrd="0" destOrd="0" presId="urn:microsoft.com/office/officeart/2011/layout/CircleProcess"/>
    <dgm:cxn modelId="{D1251B7D-E2E0-4C41-A561-D72A4DFD8BAE}" srcId="{058F9628-C521-4F05-9CCB-E12324595370}" destId="{A6AE54A4-61C7-489F-BB42-7D6B38C42A95}" srcOrd="2" destOrd="0" parTransId="{B8ACA6F1-6916-4D9A-AAC7-BB302EAF7BE8}" sibTransId="{A5FB1BED-8424-4056-B573-CE609E67770E}"/>
    <dgm:cxn modelId="{BAB667D9-EE9F-43B0-A5E3-52662B864396}" type="presOf" srcId="{A6AE54A4-61C7-489F-BB42-7D6B38C42A95}" destId="{34228314-1397-4147-8A4E-FD848542E014}" srcOrd="1" destOrd="0" presId="urn:microsoft.com/office/officeart/2011/layout/CircleProcess"/>
    <dgm:cxn modelId="{DF9790E0-F563-4EA1-B4D0-20D731F5A4A1}" srcId="{058F9628-C521-4F05-9CCB-E12324595370}" destId="{195AF9BD-AAB9-4C7F-94B4-F90A40552740}" srcOrd="1" destOrd="0" parTransId="{1A50D112-D495-473D-9FE6-40647B506D14}" sibTransId="{2D52EBF5-66C2-4C53-A9EF-6BF135704CC8}"/>
    <dgm:cxn modelId="{702ECEF6-0A91-45FF-87D0-EFC290510178}" srcId="{058F9628-C521-4F05-9CCB-E12324595370}" destId="{0EAA6A0D-E0B4-40C6-91EF-80E6F0454A56}" srcOrd="0" destOrd="0" parTransId="{9D01BB58-737B-4033-97BD-896A3165133F}" sibTransId="{67662848-2DD8-4D6C-B42C-734ACC5AEAA7}"/>
    <dgm:cxn modelId="{A785B1F9-E23E-4BE7-B621-9C726551089F}" type="presOf" srcId="{0EAA6A0D-E0B4-40C6-91EF-80E6F0454A56}" destId="{7FC0C78C-9FE3-4AE3-BC2D-8B8D0D7709EC}" srcOrd="0" destOrd="0" presId="urn:microsoft.com/office/officeart/2011/layout/CircleProcess"/>
    <dgm:cxn modelId="{FAF1BC53-B6C3-4312-9E35-70201F8A0E60}" type="presParOf" srcId="{5D8A7CEB-2371-4FA1-B082-049806D0A362}" destId="{C4906E6E-87CA-4EED-AF7A-7130C175731B}" srcOrd="0" destOrd="0" presId="urn:microsoft.com/office/officeart/2011/layout/CircleProcess"/>
    <dgm:cxn modelId="{61A17BBD-3506-4E9C-8883-E955F2AA29C0}" type="presParOf" srcId="{C4906E6E-87CA-4EED-AF7A-7130C175731B}" destId="{1F4CE475-4970-4165-A006-3D05D25EBCD6}" srcOrd="0" destOrd="0" presId="urn:microsoft.com/office/officeart/2011/layout/CircleProcess"/>
    <dgm:cxn modelId="{AF92BD17-486C-42C0-9CC5-7080A0F40054}" type="presParOf" srcId="{5D8A7CEB-2371-4FA1-B082-049806D0A362}" destId="{F6841E69-BF94-4DF5-A9B4-25E6EB89BA1D}" srcOrd="1" destOrd="0" presId="urn:microsoft.com/office/officeart/2011/layout/CircleProcess"/>
    <dgm:cxn modelId="{E7D34B32-B2A8-49A7-AEEA-96D1AB546148}" type="presParOf" srcId="{F6841E69-BF94-4DF5-A9B4-25E6EB89BA1D}" destId="{9CD780FA-0FB1-4DA9-9715-0AE40A8E3F32}" srcOrd="0" destOrd="0" presId="urn:microsoft.com/office/officeart/2011/layout/CircleProcess"/>
    <dgm:cxn modelId="{A30DD697-B6B3-4D5E-971D-E34B0A53AF9A}" type="presParOf" srcId="{5D8A7CEB-2371-4FA1-B082-049806D0A362}" destId="{34228314-1397-4147-8A4E-FD848542E014}" srcOrd="2" destOrd="0" presId="urn:microsoft.com/office/officeart/2011/layout/CircleProcess"/>
    <dgm:cxn modelId="{CB7BBD9D-3694-4919-BB11-EC4422C3F9E6}" type="presParOf" srcId="{5D8A7CEB-2371-4FA1-B082-049806D0A362}" destId="{737E6303-6974-44B3-99B0-EBD67ADFF907}" srcOrd="3" destOrd="0" presId="urn:microsoft.com/office/officeart/2011/layout/CircleProcess"/>
    <dgm:cxn modelId="{50AFA66A-7B59-4DD6-92AF-49EE62F8C0AA}" type="presParOf" srcId="{737E6303-6974-44B3-99B0-EBD67ADFF907}" destId="{C29298A9-26F7-4999-9278-EBFDEDD225B8}" srcOrd="0" destOrd="0" presId="urn:microsoft.com/office/officeart/2011/layout/CircleProcess"/>
    <dgm:cxn modelId="{B0582BA4-DF23-4F40-8890-3533E829A2CB}" type="presParOf" srcId="{5D8A7CEB-2371-4FA1-B082-049806D0A362}" destId="{1331A0D6-1E65-4414-B544-8CF810128979}" srcOrd="4" destOrd="0" presId="urn:microsoft.com/office/officeart/2011/layout/CircleProcess"/>
    <dgm:cxn modelId="{83B1C51D-E4F7-4A36-9941-8872F1496597}" type="presParOf" srcId="{1331A0D6-1E65-4414-B544-8CF810128979}" destId="{DE191504-F8FD-4CB6-B5BC-013E2121994A}" srcOrd="0" destOrd="0" presId="urn:microsoft.com/office/officeart/2011/layout/CircleProcess"/>
    <dgm:cxn modelId="{F193691D-6487-455C-A9FB-15602B80C9DE}" type="presParOf" srcId="{5D8A7CEB-2371-4FA1-B082-049806D0A362}" destId="{B680F42B-0FCE-4656-B7B3-8216B4AE83A2}" srcOrd="5" destOrd="0" presId="urn:microsoft.com/office/officeart/2011/layout/CircleProcess"/>
    <dgm:cxn modelId="{D0408C81-D499-4104-B00B-477811D7EBDF}" type="presParOf" srcId="{5D8A7CEB-2371-4FA1-B082-049806D0A362}" destId="{DD4D7BF6-284F-4579-80A1-316872EC67CF}" srcOrd="6" destOrd="0" presId="urn:microsoft.com/office/officeart/2011/layout/CircleProcess"/>
    <dgm:cxn modelId="{15107FC5-70AA-4AC5-938B-3C5C1D603FDE}" type="presParOf" srcId="{DD4D7BF6-284F-4579-80A1-316872EC67CF}" destId="{7A46AFAE-AAD0-45F1-99A0-F9F9423F52D7}" srcOrd="0" destOrd="0" presId="urn:microsoft.com/office/officeart/2011/layout/CircleProcess"/>
    <dgm:cxn modelId="{408A1F9C-CA68-442E-86B1-5F05470EC346}" type="presParOf" srcId="{5D8A7CEB-2371-4FA1-B082-049806D0A362}" destId="{468D3099-55D3-4D50-BD87-F39BD966BB4D}" srcOrd="7" destOrd="0" presId="urn:microsoft.com/office/officeart/2011/layout/CircleProcess"/>
    <dgm:cxn modelId="{C05EE7C2-9BA9-4860-B367-9F23889E7AB5}" type="presParOf" srcId="{468D3099-55D3-4D50-BD87-F39BD966BB4D}" destId="{7FC0C78C-9FE3-4AE3-BC2D-8B8D0D7709EC}" srcOrd="0" destOrd="0" presId="urn:microsoft.com/office/officeart/2011/layout/CircleProcess"/>
    <dgm:cxn modelId="{F0208ADC-946F-4A57-B9F2-55ECDF86AE4F}" type="presParOf" srcId="{5D8A7CEB-2371-4FA1-B082-049806D0A362}" destId="{1C663A56-F22A-4D26-A2CE-9684170BD39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F9628-C521-4F05-9CCB-E12324595370}"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8BE73B25-C107-41FB-B244-90699D6F19DB}">
      <dgm:prSet/>
      <dgm:spPr/>
      <dgm:t>
        <a:bodyPr/>
        <a:lstStyle/>
        <a:p>
          <a:r>
            <a:rPr lang="en-US" dirty="0">
              <a:latin typeface="Dosis Extrabold" panose="02010903020202060003" pitchFamily="2" charset="0"/>
            </a:rPr>
            <a:t>DESIGN AND IMPLEMENT INTEGRATION OF DATA SOURCES</a:t>
          </a:r>
        </a:p>
      </dgm:t>
    </dgm:pt>
    <dgm:pt modelId="{CC6D4C23-216B-4267-8E08-F41A8F531770}" type="parTrans" cxnId="{583FE4A5-4DFD-4343-A4A1-B9092599110E}">
      <dgm:prSet/>
      <dgm:spPr/>
      <dgm:t>
        <a:bodyPr/>
        <a:lstStyle/>
        <a:p>
          <a:endParaRPr lang="en-US"/>
        </a:p>
      </dgm:t>
    </dgm:pt>
    <dgm:pt modelId="{5B90FAA5-531C-426B-A60B-9B86F6C7135B}" type="sibTrans" cxnId="{583FE4A5-4DFD-4343-A4A1-B9092599110E}">
      <dgm:prSet/>
      <dgm:spPr/>
      <dgm:t>
        <a:bodyPr/>
        <a:lstStyle/>
        <a:p>
          <a:endParaRPr lang="en-US"/>
        </a:p>
      </dgm:t>
    </dgm:pt>
    <dgm:pt modelId="{19C919AC-D25E-40AE-8AB3-7F2E72A39C0E}">
      <dgm:prSet/>
      <dgm:spPr/>
      <dgm:t>
        <a:bodyPr/>
        <a:lstStyle/>
        <a:p>
          <a:r>
            <a:rPr lang="en-US" dirty="0">
              <a:latin typeface="Dosis Extrabold" panose="02010903020202060003" pitchFamily="2" charset="0"/>
            </a:rPr>
            <a:t>ENRICH SERVICE MODELS</a:t>
          </a:r>
        </a:p>
      </dgm:t>
    </dgm:pt>
    <dgm:pt modelId="{3FFCA32A-47FA-411E-8F99-BEBBE72FF878}" type="parTrans" cxnId="{CDB0DFF9-CA88-42B0-B638-86CF0A59ECD9}">
      <dgm:prSet/>
      <dgm:spPr/>
      <dgm:t>
        <a:bodyPr/>
        <a:lstStyle/>
        <a:p>
          <a:endParaRPr lang="en-US"/>
        </a:p>
      </dgm:t>
    </dgm:pt>
    <dgm:pt modelId="{6BBED665-35A4-4868-AE42-26E4F9F40F9E}" type="sibTrans" cxnId="{CDB0DFF9-CA88-42B0-B638-86CF0A59ECD9}">
      <dgm:prSet/>
      <dgm:spPr/>
      <dgm:t>
        <a:bodyPr/>
        <a:lstStyle/>
        <a:p>
          <a:endParaRPr lang="en-US"/>
        </a:p>
      </dgm:t>
    </dgm:pt>
    <dgm:pt modelId="{9AC8E3B4-32E9-4595-8AD8-BA4927F42BDD}">
      <dgm:prSet/>
      <dgm:spPr/>
      <dgm:t>
        <a:bodyPr/>
        <a:lstStyle/>
        <a:p>
          <a:r>
            <a:rPr lang="en-US" dirty="0">
              <a:latin typeface="Dosis Extrabold" panose="02010903020202060003" pitchFamily="2" charset="0"/>
            </a:rPr>
            <a:t>VALIDATE CORRECTNESS</a:t>
          </a:r>
        </a:p>
      </dgm:t>
    </dgm:pt>
    <dgm:pt modelId="{F8557852-2ECD-4443-8CB0-5486F8D7E624}" type="parTrans" cxnId="{3388EA76-EA98-4E73-BB3E-B094FD7D3129}">
      <dgm:prSet/>
      <dgm:spPr/>
      <dgm:t>
        <a:bodyPr/>
        <a:lstStyle/>
        <a:p>
          <a:endParaRPr lang="en-US"/>
        </a:p>
      </dgm:t>
    </dgm:pt>
    <dgm:pt modelId="{AF7D5AF1-BC61-4749-81FE-4215D00BC5DC}" type="sibTrans" cxnId="{3388EA76-EA98-4E73-BB3E-B094FD7D3129}">
      <dgm:prSet/>
      <dgm:spPr/>
      <dgm:t>
        <a:bodyPr/>
        <a:lstStyle/>
        <a:p>
          <a:endParaRPr lang="en-US"/>
        </a:p>
      </dgm:t>
    </dgm:pt>
    <dgm:pt modelId="{AA280279-DC89-4709-88A0-EDDAEE8F8F25}">
      <dgm:prSet/>
      <dgm:spPr/>
      <dgm:t>
        <a:bodyPr/>
        <a:lstStyle/>
        <a:p>
          <a:r>
            <a:rPr lang="en-US" dirty="0">
              <a:latin typeface="Dosis Extrabold" panose="02010903020202060003" pitchFamily="2" charset="0"/>
            </a:rPr>
            <a:t>IDENTIFY MOST APPROPRIATE CORRELATIONS</a:t>
          </a:r>
        </a:p>
      </dgm:t>
    </dgm:pt>
    <dgm:pt modelId="{44D551E1-49D2-4BB8-A0F5-2724C57786B1}" type="parTrans" cxnId="{4A519724-59CA-4D07-8CE6-0B941461844F}">
      <dgm:prSet/>
      <dgm:spPr/>
      <dgm:t>
        <a:bodyPr/>
        <a:lstStyle/>
        <a:p>
          <a:endParaRPr lang="en-US"/>
        </a:p>
      </dgm:t>
    </dgm:pt>
    <dgm:pt modelId="{312898AE-5A5E-45AA-B33B-FD2D9F646AF1}" type="sibTrans" cxnId="{4A519724-59CA-4D07-8CE6-0B941461844F}">
      <dgm:prSet/>
      <dgm:spPr/>
      <dgm:t>
        <a:bodyPr/>
        <a:lstStyle/>
        <a:p>
          <a:endParaRPr lang="en-US"/>
        </a:p>
      </dgm:t>
    </dgm:pt>
    <dgm:pt modelId="{72B5024D-DE58-415B-AECD-CEE0AA2BAD55}">
      <dgm:prSet/>
      <dgm:spPr/>
      <dgm:t>
        <a:bodyPr/>
        <a:lstStyle/>
        <a:p>
          <a:r>
            <a:rPr lang="en-US" dirty="0">
              <a:latin typeface="Dosis Extrabold" panose="02010903020202060003" pitchFamily="2" charset="0"/>
            </a:rPr>
            <a:t>RISOLVE AS-IS ISSUES</a:t>
          </a:r>
        </a:p>
      </dgm:t>
    </dgm:pt>
    <dgm:pt modelId="{9E86C6BF-6C25-4AF5-8300-55DAA8AA9D42}" type="parTrans" cxnId="{B1BA5109-3BBA-48FB-84C3-57D5420D4497}">
      <dgm:prSet/>
      <dgm:spPr/>
      <dgm:t>
        <a:bodyPr/>
        <a:lstStyle/>
        <a:p>
          <a:endParaRPr lang="en-US"/>
        </a:p>
      </dgm:t>
    </dgm:pt>
    <dgm:pt modelId="{2BB9129B-E73A-45D3-8B22-D9EAFE110155}" type="sibTrans" cxnId="{B1BA5109-3BBA-48FB-84C3-57D5420D4497}">
      <dgm:prSet/>
      <dgm:spPr/>
      <dgm:t>
        <a:bodyPr/>
        <a:lstStyle/>
        <a:p>
          <a:endParaRPr lang="en-US"/>
        </a:p>
      </dgm:t>
    </dgm:pt>
    <dgm:pt modelId="{5D8A7CEB-2371-4FA1-B082-049806D0A362}" type="pres">
      <dgm:prSet presAssocID="{058F9628-C521-4F05-9CCB-E12324595370}" presName="Name0" presStyleCnt="0">
        <dgm:presLayoutVars>
          <dgm:chMax val="11"/>
          <dgm:chPref val="11"/>
          <dgm:dir/>
          <dgm:resizeHandles/>
        </dgm:presLayoutVars>
      </dgm:prSet>
      <dgm:spPr/>
    </dgm:pt>
    <dgm:pt modelId="{4BC429BF-F2E1-4B50-BFC2-7E48D2D2BAB6}" type="pres">
      <dgm:prSet presAssocID="{AA280279-DC89-4709-88A0-EDDAEE8F8F25}" presName="Accent5" presStyleCnt="0"/>
      <dgm:spPr/>
    </dgm:pt>
    <dgm:pt modelId="{9E48598A-3965-4771-90F3-6A1D46085671}" type="pres">
      <dgm:prSet presAssocID="{AA280279-DC89-4709-88A0-EDDAEE8F8F25}" presName="Accent" presStyleLbl="node1" presStyleIdx="0" presStyleCnt="5"/>
      <dgm:spPr/>
    </dgm:pt>
    <dgm:pt modelId="{EB950E04-EA19-4553-971B-08AB97A5C044}" type="pres">
      <dgm:prSet presAssocID="{AA280279-DC89-4709-88A0-EDDAEE8F8F25}" presName="ParentBackground5" presStyleCnt="0"/>
      <dgm:spPr/>
    </dgm:pt>
    <dgm:pt modelId="{CBFEF5C7-8C9A-430D-A58E-BE3BF2B23E90}" type="pres">
      <dgm:prSet presAssocID="{AA280279-DC89-4709-88A0-EDDAEE8F8F25}" presName="ParentBackground" presStyleLbl="fgAcc1" presStyleIdx="0" presStyleCnt="5"/>
      <dgm:spPr/>
    </dgm:pt>
    <dgm:pt modelId="{6F13DF1B-1013-45E4-8DCB-1ADCECB30572}" type="pres">
      <dgm:prSet presAssocID="{AA280279-DC89-4709-88A0-EDDAEE8F8F25}" presName="Parent5" presStyleLbl="revTx" presStyleIdx="0" presStyleCnt="0">
        <dgm:presLayoutVars>
          <dgm:chMax val="1"/>
          <dgm:chPref val="1"/>
          <dgm:bulletEnabled val="1"/>
        </dgm:presLayoutVars>
      </dgm:prSet>
      <dgm:spPr/>
    </dgm:pt>
    <dgm:pt modelId="{32A1F119-876F-420A-BEE8-A80B60F5A71D}" type="pres">
      <dgm:prSet presAssocID="{9AC8E3B4-32E9-4595-8AD8-BA4927F42BDD}" presName="Accent4" presStyleCnt="0"/>
      <dgm:spPr/>
    </dgm:pt>
    <dgm:pt modelId="{B8DE5377-6B50-40C2-B57B-D521D0B626D2}" type="pres">
      <dgm:prSet presAssocID="{9AC8E3B4-32E9-4595-8AD8-BA4927F42BDD}" presName="Accent" presStyleLbl="node1" presStyleIdx="1" presStyleCnt="5"/>
      <dgm:spPr/>
    </dgm:pt>
    <dgm:pt modelId="{1B0B8397-F462-4C53-82AF-DB9589F7A801}" type="pres">
      <dgm:prSet presAssocID="{9AC8E3B4-32E9-4595-8AD8-BA4927F42BDD}" presName="ParentBackground4" presStyleCnt="0"/>
      <dgm:spPr/>
    </dgm:pt>
    <dgm:pt modelId="{36FE7503-8B5A-40EA-9E5C-0E8049A994B9}" type="pres">
      <dgm:prSet presAssocID="{9AC8E3B4-32E9-4595-8AD8-BA4927F42BDD}" presName="ParentBackground" presStyleLbl="fgAcc1" presStyleIdx="1" presStyleCnt="5"/>
      <dgm:spPr/>
    </dgm:pt>
    <dgm:pt modelId="{F2D750A3-2154-41F8-B708-638AF9548CEA}" type="pres">
      <dgm:prSet presAssocID="{9AC8E3B4-32E9-4595-8AD8-BA4927F42BDD}" presName="Parent4" presStyleLbl="revTx" presStyleIdx="0" presStyleCnt="0">
        <dgm:presLayoutVars>
          <dgm:chMax val="1"/>
          <dgm:chPref val="1"/>
          <dgm:bulletEnabled val="1"/>
        </dgm:presLayoutVars>
      </dgm:prSet>
      <dgm:spPr/>
    </dgm:pt>
    <dgm:pt modelId="{0134D6F5-1944-4ECD-AECF-76AE8A2CE9BE}" type="pres">
      <dgm:prSet presAssocID="{19C919AC-D25E-40AE-8AB3-7F2E72A39C0E}" presName="Accent3" presStyleCnt="0"/>
      <dgm:spPr/>
    </dgm:pt>
    <dgm:pt modelId="{17FBB0F6-D01D-41BA-BB57-8D3F43143FA0}" type="pres">
      <dgm:prSet presAssocID="{19C919AC-D25E-40AE-8AB3-7F2E72A39C0E}" presName="Accent" presStyleLbl="node1" presStyleIdx="2" presStyleCnt="5"/>
      <dgm:spPr/>
    </dgm:pt>
    <dgm:pt modelId="{CB9CF461-724F-44AC-ADD6-74C326CD29C2}" type="pres">
      <dgm:prSet presAssocID="{19C919AC-D25E-40AE-8AB3-7F2E72A39C0E}" presName="ParentBackground3" presStyleCnt="0"/>
      <dgm:spPr/>
    </dgm:pt>
    <dgm:pt modelId="{0E192649-1853-4999-9BF8-0825945B5F65}" type="pres">
      <dgm:prSet presAssocID="{19C919AC-D25E-40AE-8AB3-7F2E72A39C0E}" presName="ParentBackground" presStyleLbl="fgAcc1" presStyleIdx="2" presStyleCnt="5"/>
      <dgm:spPr/>
    </dgm:pt>
    <dgm:pt modelId="{49575F0E-3D2A-4D40-91A7-321095A7708A}" type="pres">
      <dgm:prSet presAssocID="{19C919AC-D25E-40AE-8AB3-7F2E72A39C0E}" presName="Parent3" presStyleLbl="revTx" presStyleIdx="0" presStyleCnt="0">
        <dgm:presLayoutVars>
          <dgm:chMax val="1"/>
          <dgm:chPref val="1"/>
          <dgm:bulletEnabled val="1"/>
        </dgm:presLayoutVars>
      </dgm:prSet>
      <dgm:spPr/>
    </dgm:pt>
    <dgm:pt modelId="{FB26D9A5-86E4-4811-A5E6-F235DD2E91BF}" type="pres">
      <dgm:prSet presAssocID="{8BE73B25-C107-41FB-B244-90699D6F19DB}" presName="Accent2" presStyleCnt="0"/>
      <dgm:spPr/>
    </dgm:pt>
    <dgm:pt modelId="{7CB27E8E-19DB-4D03-84B3-58BC1364897E}" type="pres">
      <dgm:prSet presAssocID="{8BE73B25-C107-41FB-B244-90699D6F19DB}" presName="Accent" presStyleLbl="node1" presStyleIdx="3" presStyleCnt="5"/>
      <dgm:spPr/>
    </dgm:pt>
    <dgm:pt modelId="{A432E173-388A-4C85-A13F-32268B68B967}" type="pres">
      <dgm:prSet presAssocID="{8BE73B25-C107-41FB-B244-90699D6F19DB}" presName="ParentBackground2" presStyleCnt="0"/>
      <dgm:spPr/>
    </dgm:pt>
    <dgm:pt modelId="{84FAE722-45CD-4A50-8713-A64E3ACA2C00}" type="pres">
      <dgm:prSet presAssocID="{8BE73B25-C107-41FB-B244-90699D6F19DB}" presName="ParentBackground" presStyleLbl="fgAcc1" presStyleIdx="3" presStyleCnt="5"/>
      <dgm:spPr/>
    </dgm:pt>
    <dgm:pt modelId="{6815EA58-B24C-499D-9317-FBA2E2A55BA8}" type="pres">
      <dgm:prSet presAssocID="{8BE73B25-C107-41FB-B244-90699D6F19DB}" presName="Parent2" presStyleLbl="revTx" presStyleIdx="0" presStyleCnt="0">
        <dgm:presLayoutVars>
          <dgm:chMax val="1"/>
          <dgm:chPref val="1"/>
          <dgm:bulletEnabled val="1"/>
        </dgm:presLayoutVars>
      </dgm:prSet>
      <dgm:spPr/>
    </dgm:pt>
    <dgm:pt modelId="{4DADFB57-1953-4156-8CEA-74C944109B9F}" type="pres">
      <dgm:prSet presAssocID="{72B5024D-DE58-415B-AECD-CEE0AA2BAD55}" presName="Accent1" presStyleCnt="0"/>
      <dgm:spPr/>
    </dgm:pt>
    <dgm:pt modelId="{470418B9-CECD-4592-930B-F28F3EE971BA}" type="pres">
      <dgm:prSet presAssocID="{72B5024D-DE58-415B-AECD-CEE0AA2BAD55}" presName="Accent" presStyleLbl="node1" presStyleIdx="4" presStyleCnt="5"/>
      <dgm:spPr/>
    </dgm:pt>
    <dgm:pt modelId="{FB690D47-D9BF-497B-84AD-A8050AB0D87E}" type="pres">
      <dgm:prSet presAssocID="{72B5024D-DE58-415B-AECD-CEE0AA2BAD55}" presName="ParentBackground1" presStyleCnt="0"/>
      <dgm:spPr/>
    </dgm:pt>
    <dgm:pt modelId="{FBEA319D-5853-46C7-8A40-29B83C07B77D}" type="pres">
      <dgm:prSet presAssocID="{72B5024D-DE58-415B-AECD-CEE0AA2BAD55}" presName="ParentBackground" presStyleLbl="fgAcc1" presStyleIdx="4" presStyleCnt="5"/>
      <dgm:spPr/>
    </dgm:pt>
    <dgm:pt modelId="{FB088E1B-4CC3-4515-95FF-A4E75B0FD241}" type="pres">
      <dgm:prSet presAssocID="{72B5024D-DE58-415B-AECD-CEE0AA2BAD55}" presName="Parent1" presStyleLbl="revTx" presStyleIdx="0" presStyleCnt="0">
        <dgm:presLayoutVars>
          <dgm:chMax val="1"/>
          <dgm:chPref val="1"/>
          <dgm:bulletEnabled val="1"/>
        </dgm:presLayoutVars>
      </dgm:prSet>
      <dgm:spPr/>
    </dgm:pt>
  </dgm:ptLst>
  <dgm:cxnLst>
    <dgm:cxn modelId="{F1B81A09-E913-4484-8BB7-9CB9130C8061}" type="presOf" srcId="{72B5024D-DE58-415B-AECD-CEE0AA2BAD55}" destId="{FBEA319D-5853-46C7-8A40-29B83C07B77D}" srcOrd="0" destOrd="0" presId="urn:microsoft.com/office/officeart/2011/layout/CircleProcess"/>
    <dgm:cxn modelId="{B1BA5109-3BBA-48FB-84C3-57D5420D4497}" srcId="{058F9628-C521-4F05-9CCB-E12324595370}" destId="{72B5024D-DE58-415B-AECD-CEE0AA2BAD55}" srcOrd="0" destOrd="0" parTransId="{9E86C6BF-6C25-4AF5-8300-55DAA8AA9D42}" sibTransId="{2BB9129B-E73A-45D3-8B22-D9EAFE110155}"/>
    <dgm:cxn modelId="{4A519724-59CA-4D07-8CE6-0B941461844F}" srcId="{058F9628-C521-4F05-9CCB-E12324595370}" destId="{AA280279-DC89-4709-88A0-EDDAEE8F8F25}" srcOrd="4" destOrd="0" parTransId="{44D551E1-49D2-4BB8-A0F5-2724C57786B1}" sibTransId="{312898AE-5A5E-45AA-B33B-FD2D9F646AF1}"/>
    <dgm:cxn modelId="{BFAD0332-92BD-4807-8F61-1403E4033463}" type="presOf" srcId="{8BE73B25-C107-41FB-B244-90699D6F19DB}" destId="{84FAE722-45CD-4A50-8713-A64E3ACA2C00}" srcOrd="0" destOrd="0" presId="urn:microsoft.com/office/officeart/2011/layout/CircleProcess"/>
    <dgm:cxn modelId="{2749C43A-85DE-44F3-88EA-9DFAD72544D7}" type="presOf" srcId="{058F9628-C521-4F05-9CCB-E12324595370}" destId="{5D8A7CEB-2371-4FA1-B082-049806D0A362}" srcOrd="0" destOrd="0" presId="urn:microsoft.com/office/officeart/2011/layout/CircleProcess"/>
    <dgm:cxn modelId="{4DA2DF4B-33BF-4613-A7D0-10CC3B8FD115}" type="presOf" srcId="{19C919AC-D25E-40AE-8AB3-7F2E72A39C0E}" destId="{49575F0E-3D2A-4D40-91A7-321095A7708A}" srcOrd="1" destOrd="0" presId="urn:microsoft.com/office/officeart/2011/layout/CircleProcess"/>
    <dgm:cxn modelId="{3388EA76-EA98-4E73-BB3E-B094FD7D3129}" srcId="{058F9628-C521-4F05-9CCB-E12324595370}" destId="{9AC8E3B4-32E9-4595-8AD8-BA4927F42BDD}" srcOrd="3" destOrd="0" parTransId="{F8557852-2ECD-4443-8CB0-5486F8D7E624}" sibTransId="{AF7D5AF1-BC61-4749-81FE-4215D00BC5DC}"/>
    <dgm:cxn modelId="{73B6C090-CA97-4FE7-9092-F6D1DB3F0CBF}" type="presOf" srcId="{AA280279-DC89-4709-88A0-EDDAEE8F8F25}" destId="{CBFEF5C7-8C9A-430D-A58E-BE3BF2B23E90}" srcOrd="0" destOrd="0" presId="urn:microsoft.com/office/officeart/2011/layout/CircleProcess"/>
    <dgm:cxn modelId="{9B738A96-1864-432F-9346-872234A3D979}" type="presOf" srcId="{19C919AC-D25E-40AE-8AB3-7F2E72A39C0E}" destId="{0E192649-1853-4999-9BF8-0825945B5F65}" srcOrd="0" destOrd="0" presId="urn:microsoft.com/office/officeart/2011/layout/CircleProcess"/>
    <dgm:cxn modelId="{A52733A2-DB82-483D-8F2C-5552EC016868}" type="presOf" srcId="{AA280279-DC89-4709-88A0-EDDAEE8F8F25}" destId="{6F13DF1B-1013-45E4-8DCB-1ADCECB30572}" srcOrd="1" destOrd="0" presId="urn:microsoft.com/office/officeart/2011/layout/CircleProcess"/>
    <dgm:cxn modelId="{583FE4A5-4DFD-4343-A4A1-B9092599110E}" srcId="{058F9628-C521-4F05-9CCB-E12324595370}" destId="{8BE73B25-C107-41FB-B244-90699D6F19DB}" srcOrd="1" destOrd="0" parTransId="{CC6D4C23-216B-4267-8E08-F41A8F531770}" sibTransId="{5B90FAA5-531C-426B-A60B-9B86F6C7135B}"/>
    <dgm:cxn modelId="{E122A1CB-3618-4C7D-B81C-AB0DA24D51C5}" type="presOf" srcId="{8BE73B25-C107-41FB-B244-90699D6F19DB}" destId="{6815EA58-B24C-499D-9317-FBA2E2A55BA8}" srcOrd="1" destOrd="0" presId="urn:microsoft.com/office/officeart/2011/layout/CircleProcess"/>
    <dgm:cxn modelId="{C33CB0D1-9D34-466C-A042-516C79DE1BED}" type="presOf" srcId="{9AC8E3B4-32E9-4595-8AD8-BA4927F42BDD}" destId="{36FE7503-8B5A-40EA-9E5C-0E8049A994B9}" srcOrd="0" destOrd="0" presId="urn:microsoft.com/office/officeart/2011/layout/CircleProcess"/>
    <dgm:cxn modelId="{2E27D7DA-56A2-445D-91F5-00DCA4A6086E}" type="presOf" srcId="{9AC8E3B4-32E9-4595-8AD8-BA4927F42BDD}" destId="{F2D750A3-2154-41F8-B708-638AF9548CEA}" srcOrd="1" destOrd="0" presId="urn:microsoft.com/office/officeart/2011/layout/CircleProcess"/>
    <dgm:cxn modelId="{DBE5FFF4-4571-4129-B9E8-3CB0201C40CB}" type="presOf" srcId="{72B5024D-DE58-415B-AECD-CEE0AA2BAD55}" destId="{FB088E1B-4CC3-4515-95FF-A4E75B0FD241}" srcOrd="1" destOrd="0" presId="urn:microsoft.com/office/officeart/2011/layout/CircleProcess"/>
    <dgm:cxn modelId="{CDB0DFF9-CA88-42B0-B638-86CF0A59ECD9}" srcId="{058F9628-C521-4F05-9CCB-E12324595370}" destId="{19C919AC-D25E-40AE-8AB3-7F2E72A39C0E}" srcOrd="2" destOrd="0" parTransId="{3FFCA32A-47FA-411E-8F99-BEBBE72FF878}" sibTransId="{6BBED665-35A4-4868-AE42-26E4F9F40F9E}"/>
    <dgm:cxn modelId="{8AB0A9D9-F1E8-4AE6-A2D5-19E1303231DD}" type="presParOf" srcId="{5D8A7CEB-2371-4FA1-B082-049806D0A362}" destId="{4BC429BF-F2E1-4B50-BFC2-7E48D2D2BAB6}" srcOrd="0" destOrd="0" presId="urn:microsoft.com/office/officeart/2011/layout/CircleProcess"/>
    <dgm:cxn modelId="{0348FA3A-0244-4228-816A-0B9519B69DAD}" type="presParOf" srcId="{4BC429BF-F2E1-4B50-BFC2-7E48D2D2BAB6}" destId="{9E48598A-3965-4771-90F3-6A1D46085671}" srcOrd="0" destOrd="0" presId="urn:microsoft.com/office/officeart/2011/layout/CircleProcess"/>
    <dgm:cxn modelId="{369AE1AB-12B2-44C9-B523-5B2E42E60415}" type="presParOf" srcId="{5D8A7CEB-2371-4FA1-B082-049806D0A362}" destId="{EB950E04-EA19-4553-971B-08AB97A5C044}" srcOrd="1" destOrd="0" presId="urn:microsoft.com/office/officeart/2011/layout/CircleProcess"/>
    <dgm:cxn modelId="{4F6C67AD-789F-4F60-8567-98DC1D178C7A}" type="presParOf" srcId="{EB950E04-EA19-4553-971B-08AB97A5C044}" destId="{CBFEF5C7-8C9A-430D-A58E-BE3BF2B23E90}" srcOrd="0" destOrd="0" presId="urn:microsoft.com/office/officeart/2011/layout/CircleProcess"/>
    <dgm:cxn modelId="{098C0F11-C3DD-4569-92DC-68310E7B3FA1}" type="presParOf" srcId="{5D8A7CEB-2371-4FA1-B082-049806D0A362}" destId="{6F13DF1B-1013-45E4-8DCB-1ADCECB30572}" srcOrd="2" destOrd="0" presId="urn:microsoft.com/office/officeart/2011/layout/CircleProcess"/>
    <dgm:cxn modelId="{0D15CE4B-92F1-482C-AE02-BAC07CA0C6CF}" type="presParOf" srcId="{5D8A7CEB-2371-4FA1-B082-049806D0A362}" destId="{32A1F119-876F-420A-BEE8-A80B60F5A71D}" srcOrd="3" destOrd="0" presId="urn:microsoft.com/office/officeart/2011/layout/CircleProcess"/>
    <dgm:cxn modelId="{C28815CB-BA22-498E-AACB-43E3C736F53C}" type="presParOf" srcId="{32A1F119-876F-420A-BEE8-A80B60F5A71D}" destId="{B8DE5377-6B50-40C2-B57B-D521D0B626D2}" srcOrd="0" destOrd="0" presId="urn:microsoft.com/office/officeart/2011/layout/CircleProcess"/>
    <dgm:cxn modelId="{58A06B89-7CE6-4E74-BC2B-D586BD6A2EF9}" type="presParOf" srcId="{5D8A7CEB-2371-4FA1-B082-049806D0A362}" destId="{1B0B8397-F462-4C53-82AF-DB9589F7A801}" srcOrd="4" destOrd="0" presId="urn:microsoft.com/office/officeart/2011/layout/CircleProcess"/>
    <dgm:cxn modelId="{EDD11F7A-CA01-4D4F-A7B6-659CD97071ED}" type="presParOf" srcId="{1B0B8397-F462-4C53-82AF-DB9589F7A801}" destId="{36FE7503-8B5A-40EA-9E5C-0E8049A994B9}" srcOrd="0" destOrd="0" presId="urn:microsoft.com/office/officeart/2011/layout/CircleProcess"/>
    <dgm:cxn modelId="{4C9ACCAB-B9F3-42F3-A950-2BA469E97412}" type="presParOf" srcId="{5D8A7CEB-2371-4FA1-B082-049806D0A362}" destId="{F2D750A3-2154-41F8-B708-638AF9548CEA}" srcOrd="5" destOrd="0" presId="urn:microsoft.com/office/officeart/2011/layout/CircleProcess"/>
    <dgm:cxn modelId="{235E8C77-071F-4D1B-B7E3-C607193CD1DA}" type="presParOf" srcId="{5D8A7CEB-2371-4FA1-B082-049806D0A362}" destId="{0134D6F5-1944-4ECD-AECF-76AE8A2CE9BE}" srcOrd="6" destOrd="0" presId="urn:microsoft.com/office/officeart/2011/layout/CircleProcess"/>
    <dgm:cxn modelId="{0905456F-9E0C-4B94-87A8-7CA6194DC9DD}" type="presParOf" srcId="{0134D6F5-1944-4ECD-AECF-76AE8A2CE9BE}" destId="{17FBB0F6-D01D-41BA-BB57-8D3F43143FA0}" srcOrd="0" destOrd="0" presId="urn:microsoft.com/office/officeart/2011/layout/CircleProcess"/>
    <dgm:cxn modelId="{1FD48695-833A-47DB-8C58-F7913FE088FF}" type="presParOf" srcId="{5D8A7CEB-2371-4FA1-B082-049806D0A362}" destId="{CB9CF461-724F-44AC-ADD6-74C326CD29C2}" srcOrd="7" destOrd="0" presId="urn:microsoft.com/office/officeart/2011/layout/CircleProcess"/>
    <dgm:cxn modelId="{21F8E059-99A1-466D-BD00-A37FBBA1394D}" type="presParOf" srcId="{CB9CF461-724F-44AC-ADD6-74C326CD29C2}" destId="{0E192649-1853-4999-9BF8-0825945B5F65}" srcOrd="0" destOrd="0" presId="urn:microsoft.com/office/officeart/2011/layout/CircleProcess"/>
    <dgm:cxn modelId="{2880EB96-6E5E-46E8-9C08-4433C2F47D8D}" type="presParOf" srcId="{5D8A7CEB-2371-4FA1-B082-049806D0A362}" destId="{49575F0E-3D2A-4D40-91A7-321095A7708A}" srcOrd="8" destOrd="0" presId="urn:microsoft.com/office/officeart/2011/layout/CircleProcess"/>
    <dgm:cxn modelId="{1B43AFA0-2BF8-48A5-8B41-A7E472E29397}" type="presParOf" srcId="{5D8A7CEB-2371-4FA1-B082-049806D0A362}" destId="{FB26D9A5-86E4-4811-A5E6-F235DD2E91BF}" srcOrd="9" destOrd="0" presId="urn:microsoft.com/office/officeart/2011/layout/CircleProcess"/>
    <dgm:cxn modelId="{30BC7631-1847-4A38-BBFD-17A3FC55C016}" type="presParOf" srcId="{FB26D9A5-86E4-4811-A5E6-F235DD2E91BF}" destId="{7CB27E8E-19DB-4D03-84B3-58BC1364897E}" srcOrd="0" destOrd="0" presId="urn:microsoft.com/office/officeart/2011/layout/CircleProcess"/>
    <dgm:cxn modelId="{290EFC53-63F8-44DD-B842-01EA01CC23C6}" type="presParOf" srcId="{5D8A7CEB-2371-4FA1-B082-049806D0A362}" destId="{A432E173-388A-4C85-A13F-32268B68B967}" srcOrd="10" destOrd="0" presId="urn:microsoft.com/office/officeart/2011/layout/CircleProcess"/>
    <dgm:cxn modelId="{EE0295A8-5035-42DB-A077-EAF9BED8AEC4}" type="presParOf" srcId="{A432E173-388A-4C85-A13F-32268B68B967}" destId="{84FAE722-45CD-4A50-8713-A64E3ACA2C00}" srcOrd="0" destOrd="0" presId="urn:microsoft.com/office/officeart/2011/layout/CircleProcess"/>
    <dgm:cxn modelId="{F65F224F-BDBE-4BD0-88CF-54193DAE025F}" type="presParOf" srcId="{5D8A7CEB-2371-4FA1-B082-049806D0A362}" destId="{6815EA58-B24C-499D-9317-FBA2E2A55BA8}" srcOrd="11" destOrd="0" presId="urn:microsoft.com/office/officeart/2011/layout/CircleProcess"/>
    <dgm:cxn modelId="{0B598079-BEFD-4568-8695-6D1731CC6313}" type="presParOf" srcId="{5D8A7CEB-2371-4FA1-B082-049806D0A362}" destId="{4DADFB57-1953-4156-8CEA-74C944109B9F}" srcOrd="12" destOrd="0" presId="urn:microsoft.com/office/officeart/2011/layout/CircleProcess"/>
    <dgm:cxn modelId="{E8B52410-A021-4E1D-9639-8CA58A9AB41F}" type="presParOf" srcId="{4DADFB57-1953-4156-8CEA-74C944109B9F}" destId="{470418B9-CECD-4592-930B-F28F3EE971BA}" srcOrd="0" destOrd="0" presId="urn:microsoft.com/office/officeart/2011/layout/CircleProcess"/>
    <dgm:cxn modelId="{09BCD6CC-91E4-4313-84B8-6E5D3630D399}" type="presParOf" srcId="{5D8A7CEB-2371-4FA1-B082-049806D0A362}" destId="{FB690D47-D9BF-497B-84AD-A8050AB0D87E}" srcOrd="13" destOrd="0" presId="urn:microsoft.com/office/officeart/2011/layout/CircleProcess"/>
    <dgm:cxn modelId="{7475BB83-3146-4B06-BD0F-D16F91193C72}" type="presParOf" srcId="{FB690D47-D9BF-497B-84AD-A8050AB0D87E}" destId="{FBEA319D-5853-46C7-8A40-29B83C07B77D}" srcOrd="0" destOrd="0" presId="urn:microsoft.com/office/officeart/2011/layout/CircleProcess"/>
    <dgm:cxn modelId="{0BB4DD59-5060-41DE-B377-C1C973A763C1}" type="presParOf" srcId="{5D8A7CEB-2371-4FA1-B082-049806D0A362}" destId="{FB088E1B-4CC3-4515-95FF-A4E75B0FD241}"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8F9628-C521-4F05-9CCB-E12324595370}"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0EAA6A0D-E0B4-40C6-91EF-80E6F0454A56}">
      <dgm:prSet phldrT="[Text]"/>
      <dgm:spPr/>
      <dgm:t>
        <a:bodyPr/>
        <a:lstStyle/>
        <a:p>
          <a:r>
            <a:rPr lang="en-US" dirty="0">
              <a:latin typeface="Dosis Extrabold" panose="02010903020202060003" pitchFamily="2" charset="0"/>
            </a:rPr>
            <a:t>SET A BASELINE THE NATIVE GROWTH RATES</a:t>
          </a:r>
        </a:p>
      </dgm:t>
    </dgm:pt>
    <dgm:pt modelId="{9D01BB58-737B-4033-97BD-896A3165133F}" type="parTrans" cxnId="{702ECEF6-0A91-45FF-87D0-EFC290510178}">
      <dgm:prSet/>
      <dgm:spPr/>
      <dgm:t>
        <a:bodyPr/>
        <a:lstStyle/>
        <a:p>
          <a:endParaRPr lang="en-US"/>
        </a:p>
      </dgm:t>
    </dgm:pt>
    <dgm:pt modelId="{67662848-2DD8-4D6C-B42C-734ACC5AEAA7}" type="sibTrans" cxnId="{702ECEF6-0A91-45FF-87D0-EFC290510178}">
      <dgm:prSet/>
      <dgm:spPr/>
      <dgm:t>
        <a:bodyPr/>
        <a:lstStyle/>
        <a:p>
          <a:endParaRPr lang="en-US"/>
        </a:p>
      </dgm:t>
    </dgm:pt>
    <dgm:pt modelId="{6EE29EB6-2C97-4132-9E2A-5A039019DAE6}">
      <dgm:prSet/>
      <dgm:spPr/>
      <dgm:t>
        <a:bodyPr/>
        <a:lstStyle/>
        <a:p>
          <a:r>
            <a:rPr lang="en-US" dirty="0">
              <a:latin typeface="Dosis Extrabold" panose="02010903020202060003" pitchFamily="2" charset="0"/>
            </a:rPr>
            <a:t>WHAT IF ANALYSIS</a:t>
          </a:r>
        </a:p>
      </dgm:t>
    </dgm:pt>
    <dgm:pt modelId="{8AA82D9E-05F6-4990-9073-EE26476CE161}" type="parTrans" cxnId="{193927A5-6EAF-4917-810B-196B61CFE1C7}">
      <dgm:prSet/>
      <dgm:spPr/>
      <dgm:t>
        <a:bodyPr/>
        <a:lstStyle/>
        <a:p>
          <a:endParaRPr lang="en-US"/>
        </a:p>
      </dgm:t>
    </dgm:pt>
    <dgm:pt modelId="{09BE3E16-18B0-480B-AC78-09A66B8ECE4E}" type="sibTrans" cxnId="{193927A5-6EAF-4917-810B-196B61CFE1C7}">
      <dgm:prSet/>
      <dgm:spPr/>
      <dgm:t>
        <a:bodyPr/>
        <a:lstStyle/>
        <a:p>
          <a:endParaRPr lang="en-US"/>
        </a:p>
      </dgm:t>
    </dgm:pt>
    <dgm:pt modelId="{863963E2-22FD-4243-ADDD-733936115644}">
      <dgm:prSet/>
      <dgm:spPr/>
      <dgm:t>
        <a:bodyPr/>
        <a:lstStyle/>
        <a:p>
          <a:r>
            <a:rPr lang="en-US">
              <a:latin typeface="Dosis Extrabold" panose="02010903020202060003" pitchFamily="2" charset="0"/>
            </a:rPr>
            <a:t>WORST SCENARIO ANALYSIS</a:t>
          </a:r>
          <a:endParaRPr lang="en-US" dirty="0">
            <a:latin typeface="Dosis Extrabold" panose="02010903020202060003" pitchFamily="2" charset="0"/>
          </a:endParaRPr>
        </a:p>
      </dgm:t>
    </dgm:pt>
    <dgm:pt modelId="{DFEE8159-6A88-4F8E-95DE-E2697F8BCF30}" type="parTrans" cxnId="{2023ABF8-CAEB-4051-A074-E9DEA653D75A}">
      <dgm:prSet/>
      <dgm:spPr/>
      <dgm:t>
        <a:bodyPr/>
        <a:lstStyle/>
        <a:p>
          <a:endParaRPr lang="en-US"/>
        </a:p>
      </dgm:t>
    </dgm:pt>
    <dgm:pt modelId="{35BAE2DF-3AAF-4EA4-B356-21D39C8D16BA}" type="sibTrans" cxnId="{2023ABF8-CAEB-4051-A074-E9DEA653D75A}">
      <dgm:prSet/>
      <dgm:spPr/>
      <dgm:t>
        <a:bodyPr/>
        <a:lstStyle/>
        <a:p>
          <a:endParaRPr lang="en-US"/>
        </a:p>
      </dgm:t>
    </dgm:pt>
    <dgm:pt modelId="{5D8A7CEB-2371-4FA1-B082-049806D0A362}" type="pres">
      <dgm:prSet presAssocID="{058F9628-C521-4F05-9CCB-E12324595370}" presName="Name0" presStyleCnt="0">
        <dgm:presLayoutVars>
          <dgm:chMax val="11"/>
          <dgm:chPref val="11"/>
          <dgm:dir/>
          <dgm:resizeHandles/>
        </dgm:presLayoutVars>
      </dgm:prSet>
      <dgm:spPr/>
    </dgm:pt>
    <dgm:pt modelId="{7057DB94-D7B0-47A6-AC16-BE78BB783611}" type="pres">
      <dgm:prSet presAssocID="{863963E2-22FD-4243-ADDD-733936115644}" presName="Accent3" presStyleCnt="0"/>
      <dgm:spPr/>
    </dgm:pt>
    <dgm:pt modelId="{56DC1546-4510-4351-AE8E-5A21FECBB0B1}" type="pres">
      <dgm:prSet presAssocID="{863963E2-22FD-4243-ADDD-733936115644}" presName="Accent" presStyleLbl="node1" presStyleIdx="0" presStyleCnt="3"/>
      <dgm:spPr/>
    </dgm:pt>
    <dgm:pt modelId="{71FD825F-28F2-4490-A623-F21AF44B3E0F}" type="pres">
      <dgm:prSet presAssocID="{863963E2-22FD-4243-ADDD-733936115644}" presName="ParentBackground3" presStyleCnt="0"/>
      <dgm:spPr/>
    </dgm:pt>
    <dgm:pt modelId="{900E14CA-1406-45ED-AFFD-5C9E9A242252}" type="pres">
      <dgm:prSet presAssocID="{863963E2-22FD-4243-ADDD-733936115644}" presName="ParentBackground" presStyleLbl="fgAcc1" presStyleIdx="0" presStyleCnt="3"/>
      <dgm:spPr/>
    </dgm:pt>
    <dgm:pt modelId="{6008FD43-3BF5-4BE7-97B8-2FCEF88929F1}" type="pres">
      <dgm:prSet presAssocID="{863963E2-22FD-4243-ADDD-733936115644}" presName="Parent3" presStyleLbl="revTx" presStyleIdx="0" presStyleCnt="0">
        <dgm:presLayoutVars>
          <dgm:chMax val="1"/>
          <dgm:chPref val="1"/>
          <dgm:bulletEnabled val="1"/>
        </dgm:presLayoutVars>
      </dgm:prSet>
      <dgm:spPr/>
    </dgm:pt>
    <dgm:pt modelId="{DBD223BB-F3A6-4FB0-8040-F55B89E1D77D}" type="pres">
      <dgm:prSet presAssocID="{6EE29EB6-2C97-4132-9E2A-5A039019DAE6}" presName="Accent2" presStyleCnt="0"/>
      <dgm:spPr/>
    </dgm:pt>
    <dgm:pt modelId="{42148C7C-8B0C-41FB-9F75-5D13C1CEC665}" type="pres">
      <dgm:prSet presAssocID="{6EE29EB6-2C97-4132-9E2A-5A039019DAE6}" presName="Accent" presStyleLbl="node1" presStyleIdx="1" presStyleCnt="3"/>
      <dgm:spPr/>
    </dgm:pt>
    <dgm:pt modelId="{CC877278-AE51-4F7C-B47F-1C14496707B9}" type="pres">
      <dgm:prSet presAssocID="{6EE29EB6-2C97-4132-9E2A-5A039019DAE6}" presName="ParentBackground2" presStyleCnt="0"/>
      <dgm:spPr/>
    </dgm:pt>
    <dgm:pt modelId="{D828E920-6937-4D7A-B709-593AF6116DB3}" type="pres">
      <dgm:prSet presAssocID="{6EE29EB6-2C97-4132-9E2A-5A039019DAE6}" presName="ParentBackground" presStyleLbl="fgAcc1" presStyleIdx="1" presStyleCnt="3"/>
      <dgm:spPr/>
    </dgm:pt>
    <dgm:pt modelId="{9EDC94B3-C28C-449A-9642-3AAB885D5AF3}" type="pres">
      <dgm:prSet presAssocID="{6EE29EB6-2C97-4132-9E2A-5A039019DAE6}" presName="Parent2" presStyleLbl="revTx" presStyleIdx="0" presStyleCnt="0">
        <dgm:presLayoutVars>
          <dgm:chMax val="1"/>
          <dgm:chPref val="1"/>
          <dgm:bulletEnabled val="1"/>
        </dgm:presLayoutVars>
      </dgm:prSet>
      <dgm:spPr/>
    </dgm:pt>
    <dgm:pt modelId="{DD4D7BF6-284F-4579-80A1-316872EC67CF}" type="pres">
      <dgm:prSet presAssocID="{0EAA6A0D-E0B4-40C6-91EF-80E6F0454A56}" presName="Accent1" presStyleCnt="0"/>
      <dgm:spPr/>
    </dgm:pt>
    <dgm:pt modelId="{7A46AFAE-AAD0-45F1-99A0-F9F9423F52D7}" type="pres">
      <dgm:prSet presAssocID="{0EAA6A0D-E0B4-40C6-91EF-80E6F0454A56}" presName="Accent" presStyleLbl="node1" presStyleIdx="2" presStyleCnt="3"/>
      <dgm:spPr/>
    </dgm:pt>
    <dgm:pt modelId="{468D3099-55D3-4D50-BD87-F39BD966BB4D}" type="pres">
      <dgm:prSet presAssocID="{0EAA6A0D-E0B4-40C6-91EF-80E6F0454A56}" presName="ParentBackground1" presStyleCnt="0"/>
      <dgm:spPr/>
    </dgm:pt>
    <dgm:pt modelId="{7FC0C78C-9FE3-4AE3-BC2D-8B8D0D7709EC}" type="pres">
      <dgm:prSet presAssocID="{0EAA6A0D-E0B4-40C6-91EF-80E6F0454A56}" presName="ParentBackground" presStyleLbl="fgAcc1" presStyleIdx="2" presStyleCnt="3"/>
      <dgm:spPr/>
    </dgm:pt>
    <dgm:pt modelId="{1C663A56-F22A-4D26-A2CE-9684170BD397}" type="pres">
      <dgm:prSet presAssocID="{0EAA6A0D-E0B4-40C6-91EF-80E6F0454A56}" presName="Parent1" presStyleLbl="revTx" presStyleIdx="0" presStyleCnt="0">
        <dgm:presLayoutVars>
          <dgm:chMax val="1"/>
          <dgm:chPref val="1"/>
          <dgm:bulletEnabled val="1"/>
        </dgm:presLayoutVars>
      </dgm:prSet>
      <dgm:spPr/>
    </dgm:pt>
  </dgm:ptLst>
  <dgm:cxnLst>
    <dgm:cxn modelId="{4DB2F700-0FB7-4E90-B690-A7A8C87C97A4}" type="presOf" srcId="{6EE29EB6-2C97-4132-9E2A-5A039019DAE6}" destId="{D828E920-6937-4D7A-B709-593AF6116DB3}" srcOrd="0" destOrd="0" presId="urn:microsoft.com/office/officeart/2011/layout/CircleProcess"/>
    <dgm:cxn modelId="{BB536C19-CB7E-4F86-A69A-0957EED51F93}" type="presOf" srcId="{6EE29EB6-2C97-4132-9E2A-5A039019DAE6}" destId="{9EDC94B3-C28C-449A-9642-3AAB885D5AF3}" srcOrd="1" destOrd="0" presId="urn:microsoft.com/office/officeart/2011/layout/CircleProcess"/>
    <dgm:cxn modelId="{8B3BC42D-B114-43B1-B5B6-F0BB7FE53907}" type="presOf" srcId="{0EAA6A0D-E0B4-40C6-91EF-80E6F0454A56}" destId="{1C663A56-F22A-4D26-A2CE-9684170BD397}" srcOrd="1" destOrd="0" presId="urn:microsoft.com/office/officeart/2011/layout/CircleProcess"/>
    <dgm:cxn modelId="{2749C43A-85DE-44F3-88EA-9DFAD72544D7}" type="presOf" srcId="{058F9628-C521-4F05-9CCB-E12324595370}" destId="{5D8A7CEB-2371-4FA1-B082-049806D0A362}" srcOrd="0" destOrd="0" presId="urn:microsoft.com/office/officeart/2011/layout/CircleProcess"/>
    <dgm:cxn modelId="{DC5C7D3C-50C2-4EE8-93DB-4EB94DC5747D}" type="presOf" srcId="{863963E2-22FD-4243-ADDD-733936115644}" destId="{900E14CA-1406-45ED-AFFD-5C9E9A242252}" srcOrd="0" destOrd="0" presId="urn:microsoft.com/office/officeart/2011/layout/CircleProcess"/>
    <dgm:cxn modelId="{06BC4083-72A7-4CE9-9369-A2BBFCDAD9AC}" type="presOf" srcId="{863963E2-22FD-4243-ADDD-733936115644}" destId="{6008FD43-3BF5-4BE7-97B8-2FCEF88929F1}" srcOrd="1" destOrd="0" presId="urn:microsoft.com/office/officeart/2011/layout/CircleProcess"/>
    <dgm:cxn modelId="{193927A5-6EAF-4917-810B-196B61CFE1C7}" srcId="{058F9628-C521-4F05-9CCB-E12324595370}" destId="{6EE29EB6-2C97-4132-9E2A-5A039019DAE6}" srcOrd="1" destOrd="0" parTransId="{8AA82D9E-05F6-4990-9073-EE26476CE161}" sibTransId="{09BE3E16-18B0-480B-AC78-09A66B8ECE4E}"/>
    <dgm:cxn modelId="{702ECEF6-0A91-45FF-87D0-EFC290510178}" srcId="{058F9628-C521-4F05-9CCB-E12324595370}" destId="{0EAA6A0D-E0B4-40C6-91EF-80E6F0454A56}" srcOrd="0" destOrd="0" parTransId="{9D01BB58-737B-4033-97BD-896A3165133F}" sibTransId="{67662848-2DD8-4D6C-B42C-734ACC5AEAA7}"/>
    <dgm:cxn modelId="{2023ABF8-CAEB-4051-A074-E9DEA653D75A}" srcId="{058F9628-C521-4F05-9CCB-E12324595370}" destId="{863963E2-22FD-4243-ADDD-733936115644}" srcOrd="2" destOrd="0" parTransId="{DFEE8159-6A88-4F8E-95DE-E2697F8BCF30}" sibTransId="{35BAE2DF-3AAF-4EA4-B356-21D39C8D16BA}"/>
    <dgm:cxn modelId="{A785B1F9-E23E-4BE7-B621-9C726551089F}" type="presOf" srcId="{0EAA6A0D-E0B4-40C6-91EF-80E6F0454A56}" destId="{7FC0C78C-9FE3-4AE3-BC2D-8B8D0D7709EC}" srcOrd="0" destOrd="0" presId="urn:microsoft.com/office/officeart/2011/layout/CircleProcess"/>
    <dgm:cxn modelId="{EE893A33-E587-4328-9800-3274CC8E8F1A}" type="presParOf" srcId="{5D8A7CEB-2371-4FA1-B082-049806D0A362}" destId="{7057DB94-D7B0-47A6-AC16-BE78BB783611}" srcOrd="0" destOrd="0" presId="urn:microsoft.com/office/officeart/2011/layout/CircleProcess"/>
    <dgm:cxn modelId="{062EF602-2C6B-460B-94F5-659C89C3451F}" type="presParOf" srcId="{7057DB94-D7B0-47A6-AC16-BE78BB783611}" destId="{56DC1546-4510-4351-AE8E-5A21FECBB0B1}" srcOrd="0" destOrd="0" presId="urn:microsoft.com/office/officeart/2011/layout/CircleProcess"/>
    <dgm:cxn modelId="{C930B4C7-DD76-47C3-9AEB-EF0F9C3674BE}" type="presParOf" srcId="{5D8A7CEB-2371-4FA1-B082-049806D0A362}" destId="{71FD825F-28F2-4490-A623-F21AF44B3E0F}" srcOrd="1" destOrd="0" presId="urn:microsoft.com/office/officeart/2011/layout/CircleProcess"/>
    <dgm:cxn modelId="{1F667ACA-90B3-4500-BFDC-76D16C2DE36F}" type="presParOf" srcId="{71FD825F-28F2-4490-A623-F21AF44B3E0F}" destId="{900E14CA-1406-45ED-AFFD-5C9E9A242252}" srcOrd="0" destOrd="0" presId="urn:microsoft.com/office/officeart/2011/layout/CircleProcess"/>
    <dgm:cxn modelId="{FC3DBCA5-5E34-4C3F-ADEB-A9DC21EC9805}" type="presParOf" srcId="{5D8A7CEB-2371-4FA1-B082-049806D0A362}" destId="{6008FD43-3BF5-4BE7-97B8-2FCEF88929F1}" srcOrd="2" destOrd="0" presId="urn:microsoft.com/office/officeart/2011/layout/CircleProcess"/>
    <dgm:cxn modelId="{3B49D2BC-7307-4200-8B4C-E8C48561DA2C}" type="presParOf" srcId="{5D8A7CEB-2371-4FA1-B082-049806D0A362}" destId="{DBD223BB-F3A6-4FB0-8040-F55B89E1D77D}" srcOrd="3" destOrd="0" presId="urn:microsoft.com/office/officeart/2011/layout/CircleProcess"/>
    <dgm:cxn modelId="{5A72FC17-D486-46EC-8CF3-029191B60BDA}" type="presParOf" srcId="{DBD223BB-F3A6-4FB0-8040-F55B89E1D77D}" destId="{42148C7C-8B0C-41FB-9F75-5D13C1CEC665}" srcOrd="0" destOrd="0" presId="urn:microsoft.com/office/officeart/2011/layout/CircleProcess"/>
    <dgm:cxn modelId="{ABDD4826-8CD1-4B8D-9D75-CFD619879F7C}" type="presParOf" srcId="{5D8A7CEB-2371-4FA1-B082-049806D0A362}" destId="{CC877278-AE51-4F7C-B47F-1C14496707B9}" srcOrd="4" destOrd="0" presId="urn:microsoft.com/office/officeart/2011/layout/CircleProcess"/>
    <dgm:cxn modelId="{82068C54-AB59-492E-A773-65C65307F1F4}" type="presParOf" srcId="{CC877278-AE51-4F7C-B47F-1C14496707B9}" destId="{D828E920-6937-4D7A-B709-593AF6116DB3}" srcOrd="0" destOrd="0" presId="urn:microsoft.com/office/officeart/2011/layout/CircleProcess"/>
    <dgm:cxn modelId="{ABA744F7-7318-4304-BCFE-F1391CA785C8}" type="presParOf" srcId="{5D8A7CEB-2371-4FA1-B082-049806D0A362}" destId="{9EDC94B3-C28C-449A-9642-3AAB885D5AF3}" srcOrd="5" destOrd="0" presId="urn:microsoft.com/office/officeart/2011/layout/CircleProcess"/>
    <dgm:cxn modelId="{D0408C81-D499-4104-B00B-477811D7EBDF}" type="presParOf" srcId="{5D8A7CEB-2371-4FA1-B082-049806D0A362}" destId="{DD4D7BF6-284F-4579-80A1-316872EC67CF}" srcOrd="6" destOrd="0" presId="urn:microsoft.com/office/officeart/2011/layout/CircleProcess"/>
    <dgm:cxn modelId="{15107FC5-70AA-4AC5-938B-3C5C1D603FDE}" type="presParOf" srcId="{DD4D7BF6-284F-4579-80A1-316872EC67CF}" destId="{7A46AFAE-AAD0-45F1-99A0-F9F9423F52D7}" srcOrd="0" destOrd="0" presId="urn:microsoft.com/office/officeart/2011/layout/CircleProcess"/>
    <dgm:cxn modelId="{408A1F9C-CA68-442E-86B1-5F05470EC346}" type="presParOf" srcId="{5D8A7CEB-2371-4FA1-B082-049806D0A362}" destId="{468D3099-55D3-4D50-BD87-F39BD966BB4D}" srcOrd="7" destOrd="0" presId="urn:microsoft.com/office/officeart/2011/layout/CircleProcess"/>
    <dgm:cxn modelId="{C05EE7C2-9BA9-4860-B367-9F23889E7AB5}" type="presParOf" srcId="{468D3099-55D3-4D50-BD87-F39BD966BB4D}" destId="{7FC0C78C-9FE3-4AE3-BC2D-8B8D0D7709EC}" srcOrd="0" destOrd="0" presId="urn:microsoft.com/office/officeart/2011/layout/CircleProcess"/>
    <dgm:cxn modelId="{F0208ADC-946F-4A57-B9F2-55ECDF86AE4F}" type="presParOf" srcId="{5D8A7CEB-2371-4FA1-B082-049806D0A362}" destId="{1C663A56-F22A-4D26-A2CE-9684170BD39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CE475-4970-4165-A006-3D05D25EBCD6}">
      <dsp:nvSpPr>
        <dsp:cNvPr id="0" name=""/>
        <dsp:cNvSpPr/>
      </dsp:nvSpPr>
      <dsp:spPr>
        <a:xfrm>
          <a:off x="5625185" y="1482419"/>
          <a:ext cx="2453805" cy="245425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780FA-0FB1-4DA9-9715-0AE40A8E3F32}">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Dosis Extrabold" panose="02010903020202060003" pitchFamily="2" charset="0"/>
            </a:rPr>
            <a:t>ASSESS THE AS-IS</a:t>
          </a:r>
        </a:p>
      </dsp:txBody>
      <dsp:txXfrm>
        <a:off x="6034153" y="1891534"/>
        <a:ext cx="1635870" cy="1636029"/>
      </dsp:txXfrm>
    </dsp:sp>
    <dsp:sp modelId="{C29298A9-26F7-4999-9278-EBFDEDD225B8}">
      <dsp:nvSpPr>
        <dsp:cNvPr id="0" name=""/>
        <dsp:cNvSpPr/>
      </dsp:nvSpPr>
      <dsp:spPr>
        <a:xfrm rot="2700000">
          <a:off x="3092062" y="1485386"/>
          <a:ext cx="2447894" cy="2447894"/>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191504-F8FD-4CB6-B5BC-013E2121994A}">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Dosis Extrabold" panose="02010903020202060003" pitchFamily="2" charset="0"/>
            </a:rPr>
            <a:t>DEFINE SUCCESS</a:t>
          </a:r>
        </a:p>
      </dsp:txBody>
      <dsp:txXfrm>
        <a:off x="3498075" y="1891534"/>
        <a:ext cx="1635870" cy="1636029"/>
      </dsp:txXfrm>
    </dsp:sp>
    <dsp:sp modelId="{7A46AFAE-AAD0-45F1-99A0-F9F9423F52D7}">
      <dsp:nvSpPr>
        <dsp:cNvPr id="0" name=""/>
        <dsp:cNvSpPr/>
      </dsp:nvSpPr>
      <dsp:spPr>
        <a:xfrm rot="2700000">
          <a:off x="555984" y="1485386"/>
          <a:ext cx="2447894" cy="2447894"/>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0C78C-9FE3-4AE3-BC2D-8B8D0D7709EC}">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Dosis Extrabold" panose="02010903020202060003" pitchFamily="2" charset="0"/>
            </a:rPr>
            <a:t>ELICIT MINIMUM REQUIRED CAPABILITIES</a:t>
          </a:r>
        </a:p>
      </dsp:txBody>
      <dsp:txXfrm>
        <a:off x="961997" y="1891534"/>
        <a:ext cx="1635870" cy="1636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CE475-4970-4165-A006-3D05D25EBCD6}">
      <dsp:nvSpPr>
        <dsp:cNvPr id="0" name=""/>
        <dsp:cNvSpPr/>
      </dsp:nvSpPr>
      <dsp:spPr>
        <a:xfrm>
          <a:off x="5625185" y="1482419"/>
          <a:ext cx="2453805" cy="245425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780FA-0FB1-4DA9-9715-0AE40A8E3F32}">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Dosis Extrabold" panose="02010903020202060003" pitchFamily="2" charset="0"/>
            </a:rPr>
            <a:t>SKILLS, TOOLS, PROCESSES</a:t>
          </a:r>
        </a:p>
      </dsp:txBody>
      <dsp:txXfrm>
        <a:off x="6034153" y="1891534"/>
        <a:ext cx="1635870" cy="1636029"/>
      </dsp:txXfrm>
    </dsp:sp>
    <dsp:sp modelId="{C29298A9-26F7-4999-9278-EBFDEDD225B8}">
      <dsp:nvSpPr>
        <dsp:cNvPr id="0" name=""/>
        <dsp:cNvSpPr/>
      </dsp:nvSpPr>
      <dsp:spPr>
        <a:xfrm rot="2700000">
          <a:off x="3092062" y="1485386"/>
          <a:ext cx="2447894" cy="2447894"/>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191504-F8FD-4CB6-B5BC-013E2121994A}">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Dosis Extrabold" panose="02010903020202060003" pitchFamily="2" charset="0"/>
            </a:rPr>
            <a:t>DATA QUALITY EVALUATION</a:t>
          </a:r>
        </a:p>
      </dsp:txBody>
      <dsp:txXfrm>
        <a:off x="3498075" y="1891534"/>
        <a:ext cx="1635870" cy="1636029"/>
      </dsp:txXfrm>
    </dsp:sp>
    <dsp:sp modelId="{7A46AFAE-AAD0-45F1-99A0-F9F9423F52D7}">
      <dsp:nvSpPr>
        <dsp:cNvPr id="0" name=""/>
        <dsp:cNvSpPr/>
      </dsp:nvSpPr>
      <dsp:spPr>
        <a:xfrm rot="2700000">
          <a:off x="555984" y="1485386"/>
          <a:ext cx="2447894" cy="2447894"/>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0C78C-9FE3-4AE3-BC2D-8B8D0D7709EC}">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Dosis Extrabold" panose="02010903020202060003" pitchFamily="2" charset="0"/>
            </a:rPr>
            <a:t>DATA SOURCE INVENTORY</a:t>
          </a:r>
        </a:p>
      </dsp:txBody>
      <dsp:txXfrm>
        <a:off x="961997" y="1891534"/>
        <a:ext cx="1635870" cy="1636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8598A-3965-4771-90F3-6A1D46085671}">
      <dsp:nvSpPr>
        <dsp:cNvPr id="0" name=""/>
        <dsp:cNvSpPr/>
      </dsp:nvSpPr>
      <dsp:spPr>
        <a:xfrm>
          <a:off x="9130645" y="1668378"/>
          <a:ext cx="2081935" cy="208227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FEF5C7-8C9A-430D-A58E-BE3BF2B23E90}">
      <dsp:nvSpPr>
        <dsp:cNvPr id="0" name=""/>
        <dsp:cNvSpPr/>
      </dsp:nvSpPr>
      <dsp:spPr>
        <a:xfrm>
          <a:off x="9199342" y="1737799"/>
          <a:ext cx="1943435" cy="194343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Dosis Extrabold" panose="02010903020202060003" pitchFamily="2" charset="0"/>
            </a:rPr>
            <a:t>IDENTIFY MOST APPROPRIATE CORRELATIONS</a:t>
          </a:r>
        </a:p>
      </dsp:txBody>
      <dsp:txXfrm>
        <a:off x="9477450" y="2015484"/>
        <a:ext cx="1388326" cy="1388062"/>
      </dsp:txXfrm>
    </dsp:sp>
    <dsp:sp modelId="{B8DE5377-6B50-40C2-B57B-D521D0B626D2}">
      <dsp:nvSpPr>
        <dsp:cNvPr id="0" name=""/>
        <dsp:cNvSpPr/>
      </dsp:nvSpPr>
      <dsp:spPr>
        <a:xfrm rot="2700000">
          <a:off x="6977918" y="1668486"/>
          <a:ext cx="2081694" cy="2081694"/>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E7503-8B5A-40EA-9E5C-0E8049A994B9}">
      <dsp:nvSpPr>
        <dsp:cNvPr id="0" name=""/>
        <dsp:cNvSpPr/>
      </dsp:nvSpPr>
      <dsp:spPr>
        <a:xfrm>
          <a:off x="7048710" y="1737799"/>
          <a:ext cx="1943435" cy="1943433"/>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Dosis Extrabold" panose="02010903020202060003" pitchFamily="2" charset="0"/>
            </a:rPr>
            <a:t>VALIDATE CORRECTNESS</a:t>
          </a:r>
        </a:p>
      </dsp:txBody>
      <dsp:txXfrm>
        <a:off x="7325710" y="2015484"/>
        <a:ext cx="1388326" cy="1388062"/>
      </dsp:txXfrm>
    </dsp:sp>
    <dsp:sp modelId="{17FBB0F6-D01D-41BA-BB57-8D3F43143FA0}">
      <dsp:nvSpPr>
        <dsp:cNvPr id="0" name=""/>
        <dsp:cNvSpPr/>
      </dsp:nvSpPr>
      <dsp:spPr>
        <a:xfrm rot="2700000">
          <a:off x="4827286" y="1668486"/>
          <a:ext cx="2081694" cy="2081694"/>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192649-1853-4999-9BF8-0825945B5F65}">
      <dsp:nvSpPr>
        <dsp:cNvPr id="0" name=""/>
        <dsp:cNvSpPr/>
      </dsp:nvSpPr>
      <dsp:spPr>
        <a:xfrm>
          <a:off x="4896970" y="1737799"/>
          <a:ext cx="1943435" cy="194343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Dosis Extrabold" panose="02010903020202060003" pitchFamily="2" charset="0"/>
            </a:rPr>
            <a:t>ENRICH SERVICE MODELS</a:t>
          </a:r>
        </a:p>
      </dsp:txBody>
      <dsp:txXfrm>
        <a:off x="5173971" y="2015484"/>
        <a:ext cx="1388326" cy="1388062"/>
      </dsp:txXfrm>
    </dsp:sp>
    <dsp:sp modelId="{7CB27E8E-19DB-4D03-84B3-58BC1364897E}">
      <dsp:nvSpPr>
        <dsp:cNvPr id="0" name=""/>
        <dsp:cNvSpPr/>
      </dsp:nvSpPr>
      <dsp:spPr>
        <a:xfrm rot="2700000">
          <a:off x="2675547" y="1668486"/>
          <a:ext cx="2081694" cy="2081694"/>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AE722-45CD-4A50-8713-A64E3ACA2C00}">
      <dsp:nvSpPr>
        <dsp:cNvPr id="0" name=""/>
        <dsp:cNvSpPr/>
      </dsp:nvSpPr>
      <dsp:spPr>
        <a:xfrm>
          <a:off x="2745231" y="1737799"/>
          <a:ext cx="1943435" cy="1943433"/>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Dosis Extrabold" panose="02010903020202060003" pitchFamily="2" charset="0"/>
            </a:rPr>
            <a:t>DESIGN AND IMPLEMENT INTEGRATION OF DATA SOURCES</a:t>
          </a:r>
        </a:p>
      </dsp:txBody>
      <dsp:txXfrm>
        <a:off x="3023339" y="2015484"/>
        <a:ext cx="1388326" cy="1388062"/>
      </dsp:txXfrm>
    </dsp:sp>
    <dsp:sp modelId="{470418B9-CECD-4592-930B-F28F3EE971BA}">
      <dsp:nvSpPr>
        <dsp:cNvPr id="0" name=""/>
        <dsp:cNvSpPr/>
      </dsp:nvSpPr>
      <dsp:spPr>
        <a:xfrm rot="2700000">
          <a:off x="523807" y="1668486"/>
          <a:ext cx="2081694" cy="2081694"/>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EA319D-5853-46C7-8A40-29B83C07B77D}">
      <dsp:nvSpPr>
        <dsp:cNvPr id="0" name=""/>
        <dsp:cNvSpPr/>
      </dsp:nvSpPr>
      <dsp:spPr>
        <a:xfrm>
          <a:off x="593491" y="1737799"/>
          <a:ext cx="1943435" cy="1943433"/>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Dosis Extrabold" panose="02010903020202060003" pitchFamily="2" charset="0"/>
            </a:rPr>
            <a:t>RISOLVE AS-IS ISSUES</a:t>
          </a:r>
        </a:p>
      </dsp:txBody>
      <dsp:txXfrm>
        <a:off x="871599" y="2015484"/>
        <a:ext cx="1388326" cy="1388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C1546-4510-4351-AE8E-5A21FECBB0B1}">
      <dsp:nvSpPr>
        <dsp:cNvPr id="0" name=""/>
        <dsp:cNvSpPr/>
      </dsp:nvSpPr>
      <dsp:spPr>
        <a:xfrm>
          <a:off x="5625185" y="1482419"/>
          <a:ext cx="2453805" cy="245425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0E14CA-1406-45ED-AFFD-5C9E9A242252}">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latin typeface="Dosis Extrabold" panose="02010903020202060003" pitchFamily="2" charset="0"/>
            </a:rPr>
            <a:t>WORST SCENARIO ANALYSIS</a:t>
          </a:r>
          <a:endParaRPr lang="en-US" sz="2100" kern="1200" dirty="0">
            <a:latin typeface="Dosis Extrabold" panose="02010903020202060003" pitchFamily="2" charset="0"/>
          </a:endParaRPr>
        </a:p>
      </dsp:txBody>
      <dsp:txXfrm>
        <a:off x="6034153" y="1891534"/>
        <a:ext cx="1635870" cy="1636029"/>
      </dsp:txXfrm>
    </dsp:sp>
    <dsp:sp modelId="{42148C7C-8B0C-41FB-9F75-5D13C1CEC665}">
      <dsp:nvSpPr>
        <dsp:cNvPr id="0" name=""/>
        <dsp:cNvSpPr/>
      </dsp:nvSpPr>
      <dsp:spPr>
        <a:xfrm rot="2700000">
          <a:off x="3092062" y="1485386"/>
          <a:ext cx="2447894" cy="2447894"/>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8E920-6937-4D7A-B709-593AF6116DB3}">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Dosis Extrabold" panose="02010903020202060003" pitchFamily="2" charset="0"/>
            </a:rPr>
            <a:t>WHAT IF ANALYSIS</a:t>
          </a:r>
        </a:p>
      </dsp:txBody>
      <dsp:txXfrm>
        <a:off x="3498075" y="1891534"/>
        <a:ext cx="1635870" cy="1636029"/>
      </dsp:txXfrm>
    </dsp:sp>
    <dsp:sp modelId="{7A46AFAE-AAD0-45F1-99A0-F9F9423F52D7}">
      <dsp:nvSpPr>
        <dsp:cNvPr id="0" name=""/>
        <dsp:cNvSpPr/>
      </dsp:nvSpPr>
      <dsp:spPr>
        <a:xfrm rot="2700000">
          <a:off x="555984" y="1485386"/>
          <a:ext cx="2447894" cy="2447894"/>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0C78C-9FE3-4AE3-BC2D-8B8D0D7709EC}">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Dosis Extrabold" panose="02010903020202060003" pitchFamily="2" charset="0"/>
            </a:rPr>
            <a:t>SET A BASELINE THE NATIVE GROWTH RATES</a:t>
          </a:r>
        </a:p>
      </dsp:txBody>
      <dsp:txXfrm>
        <a:off x="961997" y="1891534"/>
        <a:ext cx="1635870" cy="163602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sz="quarter" idx="1"/>
          </p:nvPr>
        </p:nvSpPr>
        <p:spPr>
          <a:xfrm>
            <a:off x="3902599" y="8"/>
            <a:ext cx="2985558" cy="501094"/>
          </a:xfrm>
          <a:prstGeom prst="rect">
            <a:avLst/>
          </a:prstGeom>
        </p:spPr>
        <p:txBody>
          <a:bodyPr vert="horz" lIns="93037" tIns="46520" rIns="93037" bIns="46520" rtlCol="0"/>
          <a:lstStyle>
            <a:lvl1pPr algn="r">
              <a:defRPr sz="1200"/>
            </a:lvl1pPr>
          </a:lstStyle>
          <a:p>
            <a:fld id="{90E6015D-D711-493F-A0E9-52DE7608FEE3}" type="datetimeFigureOut">
              <a:rPr lang="en-US" smtClean="0"/>
              <a:pPr/>
              <a:t>11/6/2017</a:t>
            </a:fld>
            <a:endParaRPr lang="en-US" dirty="0"/>
          </a:p>
        </p:txBody>
      </p:sp>
      <p:sp>
        <p:nvSpPr>
          <p:cNvPr id="4" name="Footer Placeholder 3"/>
          <p:cNvSpPr>
            <a:spLocks noGrp="1"/>
          </p:cNvSpPr>
          <p:nvPr>
            <p:ph type="ftr" sz="quarter" idx="2"/>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2599" y="9519062"/>
            <a:ext cx="2985558" cy="501094"/>
          </a:xfrm>
          <a:prstGeom prst="rect">
            <a:avLst/>
          </a:prstGeom>
        </p:spPr>
        <p:txBody>
          <a:bodyPr vert="horz" lIns="93037" tIns="46520" rIns="93037" bIns="46520" rtlCol="0" anchor="b"/>
          <a:lstStyle>
            <a:lvl1pPr algn="r">
              <a:defRPr sz="1200"/>
            </a:lvl1pPr>
          </a:lstStyle>
          <a:p>
            <a:fld id="{BDC8AFB7-3CEB-42B5-84E2-61FA872FA1BB}" type="slidenum">
              <a:rPr lang="en-US" smtClean="0"/>
              <a:pPr/>
              <a:t>‹#›</a:t>
            </a:fld>
            <a:endParaRPr lang="en-US" dirty="0"/>
          </a:p>
        </p:txBody>
      </p:sp>
    </p:spTree>
    <p:extLst>
      <p:ext uri="{BB962C8B-B14F-4D97-AF65-F5344CB8AC3E}">
        <p14:creationId xmlns:p14="http://schemas.microsoft.com/office/powerpoint/2010/main" val="4092904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idx="1"/>
          </p:nvPr>
        </p:nvSpPr>
        <p:spPr>
          <a:xfrm>
            <a:off x="3902599" y="8"/>
            <a:ext cx="2985558" cy="501094"/>
          </a:xfrm>
          <a:prstGeom prst="rect">
            <a:avLst/>
          </a:prstGeom>
        </p:spPr>
        <p:txBody>
          <a:bodyPr vert="horz" lIns="93037" tIns="46520" rIns="93037" bIns="46520" rtlCol="0"/>
          <a:lstStyle>
            <a:lvl1pPr algn="r">
              <a:defRPr sz="1200"/>
            </a:lvl1pPr>
          </a:lstStyle>
          <a:p>
            <a:fld id="{92AFE544-0A69-4C50-94C8-A81381EA7605}" type="datetimeFigureOut">
              <a:rPr lang="en-US" smtClean="0"/>
              <a:pPr/>
              <a:t>11/6/2017</a:t>
            </a:fld>
            <a:endParaRPr lang="en-US" dirty="0"/>
          </a:p>
        </p:txBody>
      </p:sp>
      <p:sp>
        <p:nvSpPr>
          <p:cNvPr id="4" name="Slide Image Placeholder 3"/>
          <p:cNvSpPr>
            <a:spLocks noGrp="1" noRot="1" noChangeAspect="1"/>
          </p:cNvSpPr>
          <p:nvPr>
            <p:ph type="sldImg" idx="2"/>
          </p:nvPr>
        </p:nvSpPr>
        <p:spPr>
          <a:xfrm>
            <a:off x="101600" y="750888"/>
            <a:ext cx="6686550" cy="3760787"/>
          </a:xfrm>
          <a:prstGeom prst="rect">
            <a:avLst/>
          </a:prstGeom>
          <a:noFill/>
          <a:ln w="12700">
            <a:solidFill>
              <a:prstClr val="black"/>
            </a:solidFill>
          </a:ln>
        </p:spPr>
        <p:txBody>
          <a:bodyPr vert="horz" lIns="93037" tIns="46520" rIns="93037" bIns="46520" rtlCol="0" anchor="ctr"/>
          <a:lstStyle/>
          <a:p>
            <a:endParaRPr lang="en-US" dirty="0"/>
          </a:p>
        </p:txBody>
      </p:sp>
      <p:sp>
        <p:nvSpPr>
          <p:cNvPr id="5" name="Notes Placeholder 4"/>
          <p:cNvSpPr>
            <a:spLocks noGrp="1"/>
          </p:cNvSpPr>
          <p:nvPr>
            <p:ph type="body" sz="quarter" idx="3"/>
          </p:nvPr>
        </p:nvSpPr>
        <p:spPr>
          <a:xfrm>
            <a:off x="688976" y="4760400"/>
            <a:ext cx="5511800" cy="4509849"/>
          </a:xfrm>
          <a:prstGeom prst="rect">
            <a:avLst/>
          </a:prstGeom>
        </p:spPr>
        <p:txBody>
          <a:bodyPr vert="horz" lIns="93037" tIns="46520" rIns="93037" bIns="465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2599" y="9519062"/>
            <a:ext cx="2985558" cy="501094"/>
          </a:xfrm>
          <a:prstGeom prst="rect">
            <a:avLst/>
          </a:prstGeom>
        </p:spPr>
        <p:txBody>
          <a:bodyPr vert="horz" lIns="93037" tIns="46520" rIns="93037" bIns="46520" rtlCol="0" anchor="b"/>
          <a:lstStyle>
            <a:lvl1pPr algn="r">
              <a:defRPr sz="1200"/>
            </a:lvl1pPr>
          </a:lstStyle>
          <a:p>
            <a:fld id="{5E6E011A-51F3-42BB-8227-B66954A23F6D}" type="slidenum">
              <a:rPr lang="en-US" smtClean="0"/>
              <a:pPr/>
              <a:t>‹#›</a:t>
            </a:fld>
            <a:endParaRPr lang="en-US" dirty="0"/>
          </a:p>
        </p:txBody>
      </p:sp>
    </p:spTree>
    <p:extLst>
      <p:ext uri="{BB962C8B-B14F-4D97-AF65-F5344CB8AC3E}">
        <p14:creationId xmlns:p14="http://schemas.microsoft.com/office/powerpoint/2010/main" val="3941232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as.info/showPerson.php?p=1513996&amp;c=2335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edas.info/showPerson.php?p=1513857&amp;c=23354"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bmc.com/docs/display/btco107/Business+driver+ma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dirty="0">
                <a:solidFill>
                  <a:schemeClr val="tx1"/>
                </a:solidFill>
                <a:effectLst/>
                <a:latin typeface="Arial"/>
                <a:ea typeface="+mn-ea"/>
                <a:cs typeface="+mn-cs"/>
              </a:rPr>
              <a:t>Good afternoon. </a:t>
            </a: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Welcome to CMG Impact 2017.  This is a conversation about “Multivariate IT Capacity Modeling.. A real-world example of information technology delivering timely, actionable, intelligence.”</a:t>
            </a:r>
          </a:p>
          <a:p>
            <a:endParaRPr lang="en-US" sz="1200" b="0" i="0" u="none" strike="noStrike" kern="1200" dirty="0">
              <a:solidFill>
                <a:schemeClr val="tx1"/>
              </a:solidFill>
              <a:effectLst/>
              <a:latin typeface="Arial"/>
              <a:ea typeface="+mn-ea"/>
              <a:cs typeface="+mn-cs"/>
            </a:endParaRPr>
          </a:p>
          <a:p>
            <a:endParaRPr lang="en-US" sz="1200" b="0" i="0" u="none" strike="noStrike" kern="1200" dirty="0">
              <a:solidFill>
                <a:schemeClr val="tx1"/>
              </a:solidFill>
              <a:effectLst/>
              <a:latin typeface="Arial"/>
              <a:ea typeface="+mn-ea"/>
              <a:cs typeface="+mn-cs"/>
            </a:endParaRP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  One hour presentation</a:t>
            </a:r>
          </a:p>
          <a:p>
            <a:r>
              <a:rPr lang="en-US" sz="1200" b="0" i="0" u="none" strike="noStrike" kern="1200" dirty="0">
                <a:solidFill>
                  <a:schemeClr val="tx1"/>
                </a:solidFill>
                <a:effectLst/>
                <a:latin typeface="Arial"/>
                <a:ea typeface="+mn-ea"/>
                <a:cs typeface="+mn-cs"/>
              </a:rPr>
              <a:t>https://edas.info/p23354#S1569544579</a:t>
            </a:r>
          </a:p>
          <a:p>
            <a:r>
              <a:rPr lang="en-US" dirty="0"/>
              <a:t>1:00 </a:t>
            </a:r>
            <a:r>
              <a:rPr lang="en-US" i="1" dirty="0">
                <a:effectLst/>
              </a:rPr>
              <a:t>Multivariate IT Capacity Modeling </a:t>
            </a:r>
            <a:r>
              <a:rPr lang="en-US" sz="1200" u="sng" strike="noStrike" kern="1200" dirty="0">
                <a:solidFill>
                  <a:schemeClr val="tx1"/>
                </a:solidFill>
                <a:effectLst/>
                <a:latin typeface="Arial"/>
                <a:ea typeface="+mn-ea"/>
                <a:cs typeface="+mn-cs"/>
                <a:hlinkClick r:id="rId3" tooltip="Show person"/>
              </a:rPr>
              <a:t>Andrea Vasco</a:t>
            </a:r>
            <a:r>
              <a:rPr lang="en-US" dirty="0"/>
              <a:t> and </a:t>
            </a:r>
            <a:r>
              <a:rPr lang="en-US" sz="1200" u="sng" strike="noStrike" kern="1200" dirty="0">
                <a:solidFill>
                  <a:schemeClr val="tx1"/>
                </a:solidFill>
                <a:effectLst/>
                <a:latin typeface="Arial"/>
                <a:ea typeface="+mn-ea"/>
                <a:cs typeface="+mn-cs"/>
                <a:hlinkClick r:id="rId4" tooltip="Show person"/>
              </a:rPr>
              <a:t>Benjamin Davies</a:t>
            </a:r>
            <a:endParaRPr lang="en-US" dirty="0"/>
          </a:p>
          <a:p>
            <a:r>
              <a:rPr lang="en-US" dirty="0">
                <a:effectLst/>
              </a:rPr>
              <a:t>CAP</a:t>
            </a:r>
          </a:p>
          <a:p>
            <a:r>
              <a:rPr lang="en-US" dirty="0">
                <a:effectLst/>
              </a:rPr>
              <a:t>Wouldn't it be great to be able to make a capacity model of an application that has multiple components and functions that are distributed over several devices, where those devices are shared with unrelated applications? This white paper examines this very real-world situation. The results achieved with actual customer data prove that not only is multivariate capacity modeling achievable, but it is relatively easily performed with COST software, tools and techniques. In this real-life example, an IT Organization wants to model a two-fold increase in logins in the next quarter, resulting in the growth of two specific workloads, increasing usage by 350% and 450%, while the rest of the workloads remained essentially the same. The intuitive expectation was that the existing equipment would not accommodate the request, so the IT Organization needs not only to validate the expectation but also to produce options, driven by actual data and detailed analysis. The outcome of using existing tools, available data, and skillful application of modeling and analysis techniques enables the IT Organization to create 4 different scenarios based on budget, risk, IT resource and business impact.</a:t>
            </a:r>
          </a:p>
          <a:p>
            <a:r>
              <a:rPr lang="en-US" i="1" dirty="0">
                <a:effectLst/>
              </a:rPr>
              <a:t>Presenter bio:</a:t>
            </a:r>
            <a:r>
              <a:rPr lang="en-US" dirty="0">
                <a:effectLst/>
              </a:rPr>
              <a:t> IT professional with 10+ years of experience in the industry, innovator, leader, influencer, analytics and data engineering enthusiast. My experience is characterized by a strong link between the academic and the IT industry: I started working as Politecnico di Milano intern for the Italian Space Agency and then moved into the Consulting business working with the most IT-intensive firms in the World. As Architect and Team Leader I delivered dozens of successful initiatives for several Fortune 100 companies worldwide, and mentored several young stars. As Head of Operations, I lead an international team of engineers, support the hiring process and look for innovation opportunities being the main point of contact for the most important universities in the Country. I am responsible for the fulfillment of the Company revenue and growth expected results, reporting directly to the Executive Board.</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2739976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10</a:t>
            </a:fld>
            <a:endParaRPr lang="en-US" dirty="0"/>
          </a:p>
        </p:txBody>
      </p:sp>
    </p:spTree>
    <p:extLst>
      <p:ext uri="{BB962C8B-B14F-4D97-AF65-F5344CB8AC3E}">
        <p14:creationId xmlns:p14="http://schemas.microsoft.com/office/powerpoint/2010/main" val="293617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what I am doing now not good enough…. </a:t>
            </a:r>
          </a:p>
          <a:p>
            <a:endParaRPr lang="en-US" dirty="0"/>
          </a:p>
          <a:p>
            <a:r>
              <a:rPr lang="en-US" dirty="0"/>
              <a:t>The business need is to go beyond simple capacity models.</a:t>
            </a:r>
          </a:p>
          <a:p>
            <a:endParaRPr lang="en-US" dirty="0"/>
          </a:p>
          <a:p>
            <a:r>
              <a:rPr lang="en-US" b="1" dirty="0"/>
              <a:t>As a capacity team matures</a:t>
            </a:r>
            <a:r>
              <a:rPr lang="en-US" dirty="0"/>
              <a:t>, simple metric over time and relatively simple metric vs business drivers correlation studies </a:t>
            </a:r>
            <a:r>
              <a:rPr lang="en-US" b="1" dirty="0"/>
              <a:t>no longer provide sufficiently nuanced capacity models.</a:t>
            </a:r>
          </a:p>
          <a:p>
            <a:endParaRPr lang="en-US" dirty="0"/>
          </a:p>
          <a:p>
            <a:r>
              <a:rPr lang="en-US" dirty="0"/>
              <a:t>In order to predict resource consumption based on multiple, independent inputs, that is to say multiple business processes, </a:t>
            </a:r>
            <a:r>
              <a:rPr lang="en-US" b="1" dirty="0"/>
              <a:t>Multivariate Analysis is the tool to use</a:t>
            </a:r>
            <a:r>
              <a:rPr lang="en-US" dirty="0"/>
              <a:t>.</a:t>
            </a:r>
          </a:p>
          <a:p>
            <a:endParaRPr lang="en-US" dirty="0"/>
          </a:p>
          <a:p>
            <a:r>
              <a:rPr lang="en-US" dirty="0"/>
              <a:t>Multivariate Analysis allows the analyst to determine the resource consumption (CPU, Memory, Storage, etc.) of a system based on each of the business processes that use that system.  If different sized business process are going to triple over the next year while another doubles, and one decreases slightly, what is the impact on the systems that service those business processes??</a:t>
            </a:r>
          </a:p>
          <a:p>
            <a:endParaRPr lang="en-US" dirty="0"/>
          </a:p>
          <a:p>
            <a:r>
              <a:rPr lang="en-US" b="1" dirty="0"/>
              <a:t>Answering complex capacity questions like this, quickly and accurately, is the business need.</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11</a:t>
            </a:fld>
            <a:endParaRPr lang="en-US" dirty="0"/>
          </a:p>
        </p:txBody>
      </p:sp>
    </p:spTree>
    <p:extLst>
      <p:ext uri="{BB962C8B-B14F-4D97-AF65-F5344CB8AC3E}">
        <p14:creationId xmlns:p14="http://schemas.microsoft.com/office/powerpoint/2010/main" val="672789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 definition of multivariate analysis (MVA) is “</a:t>
            </a:r>
            <a:r>
              <a:rPr lang="en-US" sz="1200" i="1" kern="1200" dirty="0">
                <a:solidFill>
                  <a:schemeClr val="tx1"/>
                </a:solidFill>
                <a:effectLst/>
                <a:latin typeface="Arial"/>
                <a:ea typeface="+mn-ea"/>
                <a:cs typeface="+mn-cs"/>
              </a:rPr>
              <a:t>a statistical procedure for analysis of data involving more than one type of measurement or observation.  It may also mean solving problems where more than one dependent variable is analyzed simultaneously with other variables</a:t>
            </a:r>
            <a:r>
              <a:rPr lang="en-US" sz="1200" kern="1200" dirty="0">
                <a:solidFill>
                  <a:schemeClr val="tx1"/>
                </a:solidFill>
                <a:effectLst/>
                <a:latin typeface="Arial"/>
                <a:ea typeface="+mn-ea"/>
                <a:cs typeface="+mn-cs"/>
              </a:rPr>
              <a:t>”.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When applied to IT Capacity Modelling, MVAs are one of the most powerful analytical tools as they provide a framework capable of predicting the resource consumption (e.g. utilization of CPU) starting from multiple, independent inputs (e.g. different business processes). This technique is the most suited to support what-if scenarios for:</a:t>
            </a:r>
          </a:p>
          <a:p>
            <a:pPr lvl="0"/>
            <a:r>
              <a:rPr lang="en-US" sz="1200" kern="1200" dirty="0">
                <a:solidFill>
                  <a:schemeClr val="tx1"/>
                </a:solidFill>
                <a:effectLst/>
                <a:latin typeface="Arial"/>
                <a:ea typeface="+mn-ea"/>
                <a:cs typeface="+mn-cs"/>
              </a:rPr>
              <a:t>- Increase application density: select which applications or components can be hosted on the same infrastructure without compromising performance  OR </a:t>
            </a:r>
          </a:p>
          <a:p>
            <a:pPr lvl="0"/>
            <a:r>
              <a:rPr lang="en-US" sz="1200" kern="1200" dirty="0">
                <a:solidFill>
                  <a:schemeClr val="tx1"/>
                </a:solidFill>
                <a:effectLst/>
                <a:latin typeface="Arial"/>
                <a:ea typeface="+mn-ea"/>
                <a:cs typeface="+mn-cs"/>
              </a:rPr>
              <a:t>- Evaluate the impact of business events on shared infrastructure (increase in userbase, sales quotes, online check-ins, etc.)</a:t>
            </a:r>
          </a:p>
          <a:p>
            <a:endParaRPr lang="en-US" dirty="0"/>
          </a:p>
          <a:p>
            <a:r>
              <a:rPr lang="en-US" dirty="0"/>
              <a:t>Yes there are formulas to describe the problem.  But it is not hard or magic.  It is Math and Science.</a:t>
            </a:r>
          </a:p>
          <a:p>
            <a:endParaRPr lang="en-US" dirty="0"/>
          </a:p>
          <a:p>
            <a:r>
              <a:rPr lang="en-US" dirty="0"/>
              <a:t>===</a:t>
            </a:r>
          </a:p>
          <a:p>
            <a:endParaRPr lang="en-US" dirty="0"/>
          </a:p>
          <a:p>
            <a:endParaRPr lang="en-US" sz="1800" dirty="0"/>
          </a:p>
          <a:p>
            <a:r>
              <a:rPr lang="en-US" sz="1200" dirty="0"/>
              <a:t>Where base utilization is the amount of utilization that cannot be explained by simply looking at utilization and business driver</a:t>
            </a:r>
          </a:p>
          <a:p>
            <a:r>
              <a:rPr lang="en-US" sz="1200" dirty="0">
                <a:hlinkClick r:id="rId3"/>
              </a:rPr>
              <a:t>https://docs.bmc.com/docs/display/btco107/Business+driver+map</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http://sphweb.bumc.bu.edu/otlt/mph-modules/bs/bs704-ep713_multivariablemethods/BS704-EP713_MultivariableMethods_print.html</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12</a:t>
            </a:fld>
            <a:endParaRPr lang="en-US" dirty="0"/>
          </a:p>
        </p:txBody>
      </p:sp>
    </p:spTree>
    <p:extLst>
      <p:ext uri="{BB962C8B-B14F-4D97-AF65-F5344CB8AC3E}">
        <p14:creationId xmlns:p14="http://schemas.microsoft.com/office/powerpoint/2010/main" val="75155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First step </a:t>
            </a:r>
          </a:p>
          <a:p>
            <a:r>
              <a:rPr lang="en-US" sz="1200" kern="1200" dirty="0">
                <a:solidFill>
                  <a:schemeClr val="tx1"/>
                </a:solidFill>
                <a:effectLst/>
                <a:latin typeface="Arial"/>
                <a:ea typeface="+mn-ea"/>
                <a:cs typeface="+mn-cs"/>
              </a:rPr>
              <a:t>Elicit the list the minimum required capabilities. Talking with the business, taking care to gather relevant information and practice active listening.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Define success,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inventory tools, inventory equipment, data sources, application structure, relevant business metrics, association tables and relevant business plans and opportunities.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Arial"/>
                <a:ea typeface="+mn-ea"/>
                <a:cs typeface="+mn-cs"/>
              </a:rPr>
              <a:t>Do a complete job.   Missing relevant data here costs much more to fix later.</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13</a:t>
            </a:fld>
            <a:endParaRPr lang="en-US" dirty="0"/>
          </a:p>
        </p:txBody>
      </p:sp>
    </p:spTree>
    <p:extLst>
      <p:ext uri="{BB962C8B-B14F-4D97-AF65-F5344CB8AC3E}">
        <p14:creationId xmlns:p14="http://schemas.microsoft.com/office/powerpoint/2010/main" val="3090508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Second step </a:t>
            </a:r>
          </a:p>
          <a:p>
            <a:r>
              <a:rPr lang="en-US" sz="1200" kern="1200" dirty="0">
                <a:solidFill>
                  <a:schemeClr val="tx1"/>
                </a:solidFill>
                <a:effectLst/>
                <a:latin typeface="Arial"/>
                <a:ea typeface="+mn-ea"/>
                <a:cs typeface="+mn-cs"/>
              </a:rPr>
              <a:t>Assess available resources.</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Evaluating data sources and determining that they are not suitable to a given purpose is difficult and complicated, but the cost of introducing questionable data causes significant, and hard to detect, harm to the process. </a:t>
            </a:r>
          </a:p>
          <a:p>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Evaluate the available tools, infrastructure, business information, and opportunities to evaluate the overall success feasibility.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Be Careful.  The cost of introducing questionable data causes significant , and hard to detect, harm to the process.</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r>
              <a:rPr lang="en-US" sz="1200" kern="1200" dirty="0">
                <a:solidFill>
                  <a:schemeClr val="tx1"/>
                </a:solidFill>
                <a:effectLst/>
                <a:latin typeface="Arial"/>
                <a:ea typeface="+mn-ea"/>
                <a:cs typeface="+mn-cs"/>
              </a:rPr>
              <a:t>The more relevant tasks are: </a:t>
            </a:r>
          </a:p>
          <a:p>
            <a:pPr lvl="0"/>
            <a:r>
              <a:rPr lang="en-US" sz="1200" kern="1200" dirty="0">
                <a:solidFill>
                  <a:schemeClr val="tx1"/>
                </a:solidFill>
                <a:effectLst/>
                <a:latin typeface="Arial"/>
                <a:ea typeface="+mn-ea"/>
                <a:cs typeface="+mn-cs"/>
              </a:rPr>
              <a:t>-Validate all relevant applications are monitored by AppDynamics - supplying business metric data, system metrics, and association data, etc. </a:t>
            </a:r>
          </a:p>
          <a:p>
            <a:pPr lvl="0"/>
            <a:r>
              <a:rPr lang="en-US" sz="1200" kern="1200" dirty="0">
                <a:solidFill>
                  <a:schemeClr val="tx1"/>
                </a:solidFill>
                <a:effectLst/>
                <a:latin typeface="Arial"/>
                <a:ea typeface="+mn-ea"/>
                <a:cs typeface="+mn-cs"/>
              </a:rPr>
              <a:t>-Validate BMC TrueSight Capacity Optimization (TSCO from now on) is correctly configured and ingest required VMWare and OS monitoring data.</a:t>
            </a:r>
          </a:p>
          <a:p>
            <a:pPr lvl="0"/>
            <a:r>
              <a:rPr lang="en-US" sz="1200" kern="1200" dirty="0">
                <a:solidFill>
                  <a:schemeClr val="tx1"/>
                </a:solidFill>
                <a:effectLst/>
                <a:latin typeface="Arial"/>
                <a:ea typeface="+mn-ea"/>
                <a:cs typeface="+mn-cs"/>
              </a:rPr>
              <a:t>-Validate a custom ETL (Extract, Transform, and Load) operation can be designed and implemented to ingest AppDynamics data into TSCO.  </a:t>
            </a:r>
          </a:p>
          <a:p>
            <a:pPr lvl="0"/>
            <a:r>
              <a:rPr lang="en-US" sz="1200" kern="1200" dirty="0">
                <a:solidFill>
                  <a:schemeClr val="tx1"/>
                </a:solidFill>
                <a:effectLst/>
                <a:latin typeface="Arial"/>
                <a:ea typeface="+mn-ea"/>
                <a:cs typeface="+mn-cs"/>
              </a:rPr>
              <a:t>-Validate actual CMDB coverage for the applications in scope and service model accuracy.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14</a:t>
            </a:fld>
            <a:endParaRPr lang="en-US" dirty="0"/>
          </a:p>
        </p:txBody>
      </p:sp>
    </p:spTree>
    <p:extLst>
      <p:ext uri="{BB962C8B-B14F-4D97-AF65-F5344CB8AC3E}">
        <p14:creationId xmlns:p14="http://schemas.microsoft.com/office/powerpoint/2010/main" val="1713285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Arial"/>
                <a:ea typeface="+mn-ea"/>
                <a:cs typeface="+mn-cs"/>
              </a:rPr>
              <a:t>Third step </a:t>
            </a:r>
          </a:p>
          <a:p>
            <a:r>
              <a:rPr lang="en-US" sz="1200" kern="1200" dirty="0">
                <a:solidFill>
                  <a:schemeClr val="tx1"/>
                </a:solidFill>
                <a:effectLst/>
                <a:latin typeface="Arial"/>
                <a:ea typeface="+mn-ea"/>
                <a:cs typeface="+mn-cs"/>
              </a:rPr>
              <a:t>-Resolve any issues.</a:t>
            </a:r>
          </a:p>
          <a:p>
            <a:r>
              <a:rPr lang="en-US" sz="1200" kern="1200" dirty="0">
                <a:solidFill>
                  <a:schemeClr val="tx1"/>
                </a:solidFill>
                <a:effectLst/>
                <a:latin typeface="Arial"/>
                <a:ea typeface="+mn-ea"/>
                <a:cs typeface="+mn-cs"/>
              </a:rPr>
              <a:t>As the consultant we provided guidance, expertly applied tools and techniques of the various tools, and leveraged the available data, to deliver actionable intelligence:</a:t>
            </a:r>
          </a:p>
          <a:p>
            <a:pPr lvl="0"/>
            <a:endParaRPr lang="en-US" sz="1200" kern="1200" dirty="0">
              <a:solidFill>
                <a:schemeClr val="tx1"/>
              </a:solidFill>
              <a:effectLst/>
              <a:latin typeface="Arial"/>
              <a:ea typeface="+mn-ea"/>
              <a:cs typeface="+mn-cs"/>
            </a:endParaRPr>
          </a:p>
          <a:p>
            <a:pPr lvl="0"/>
            <a:r>
              <a:rPr lang="en-US" sz="1200" kern="1200" dirty="0">
                <a:solidFill>
                  <a:schemeClr val="tx1"/>
                </a:solidFill>
                <a:effectLst/>
                <a:latin typeface="Arial"/>
                <a:ea typeface="+mn-ea"/>
                <a:cs typeface="+mn-cs"/>
              </a:rPr>
              <a:t>- Improve existing tool configuration, such as all relevant data must be collected using appropriate measurement units and made available to external tools.</a:t>
            </a:r>
          </a:p>
          <a:p>
            <a:pPr lvl="0"/>
            <a:endParaRPr lang="en-US" sz="1200" kern="1200" dirty="0">
              <a:solidFill>
                <a:schemeClr val="tx1"/>
              </a:solidFill>
              <a:effectLst/>
              <a:latin typeface="Arial"/>
              <a:ea typeface="+mn-ea"/>
              <a:cs typeface="+mn-cs"/>
            </a:endParaRPr>
          </a:p>
          <a:p>
            <a:pPr lvl="0"/>
            <a:r>
              <a:rPr lang="en-US" sz="1200" kern="1200" dirty="0">
                <a:solidFill>
                  <a:schemeClr val="tx1"/>
                </a:solidFill>
                <a:effectLst/>
                <a:latin typeface="Arial"/>
                <a:ea typeface="+mn-ea"/>
                <a:cs typeface="+mn-cs"/>
              </a:rPr>
              <a:t>- Improve quality of CMDB data and service model accuracy. The application owner is responsible to ensure the applications being studied are complete and accurate. </a:t>
            </a:r>
          </a:p>
          <a:p>
            <a:pPr lvl="0"/>
            <a:endParaRPr lang="en-US" sz="1200" kern="1200" dirty="0">
              <a:solidFill>
                <a:schemeClr val="tx1"/>
              </a:solidFill>
              <a:effectLst/>
              <a:latin typeface="Arial"/>
              <a:ea typeface="+mn-ea"/>
              <a:cs typeface="+mn-cs"/>
            </a:endParaRPr>
          </a:p>
          <a:p>
            <a:pPr lvl="0"/>
            <a:r>
              <a:rPr lang="en-US" sz="1200" kern="1200" dirty="0">
                <a:solidFill>
                  <a:schemeClr val="tx1"/>
                </a:solidFill>
                <a:effectLst/>
                <a:latin typeface="Arial"/>
                <a:ea typeface="+mn-ea"/>
                <a:cs typeface="+mn-cs"/>
              </a:rPr>
              <a:t>- Design, implement and validate a custom integration between AppDynamics and TSCO, covering: </a:t>
            </a:r>
          </a:p>
          <a:p>
            <a:pPr lvl="1"/>
            <a:r>
              <a:rPr lang="en-US" sz="1200" kern="1200" dirty="0">
                <a:solidFill>
                  <a:schemeClr val="tx1"/>
                </a:solidFill>
                <a:effectLst/>
                <a:latin typeface="Arial"/>
                <a:ea typeface="+mn-ea"/>
                <a:cs typeface="+mn-cs"/>
              </a:rPr>
              <a:t>Performance metrics</a:t>
            </a:r>
          </a:p>
          <a:p>
            <a:pPr lvl="1"/>
            <a:r>
              <a:rPr lang="en-US" sz="1200" kern="1200" dirty="0">
                <a:solidFill>
                  <a:schemeClr val="tx1"/>
                </a:solidFill>
                <a:effectLst/>
                <a:latin typeface="Arial"/>
                <a:ea typeface="+mn-ea"/>
                <a:cs typeface="+mn-cs"/>
              </a:rPr>
              <a:t>Business transaction volumes</a:t>
            </a:r>
          </a:p>
          <a:p>
            <a:pPr lvl="1"/>
            <a:r>
              <a:rPr lang="en-US" sz="1200" kern="1200" dirty="0">
                <a:solidFill>
                  <a:schemeClr val="tx1"/>
                </a:solidFill>
                <a:effectLst/>
                <a:latin typeface="Arial"/>
                <a:ea typeface="+mn-ea"/>
                <a:cs typeface="+mn-cs"/>
              </a:rPr>
              <a:t>Service Models, dependencies, and relationships</a:t>
            </a:r>
          </a:p>
          <a:p>
            <a:pPr lvl="0"/>
            <a:endParaRPr lang="en-US" sz="1200" kern="1200" dirty="0">
              <a:solidFill>
                <a:schemeClr val="tx1"/>
              </a:solidFill>
              <a:effectLst/>
              <a:latin typeface="Arial"/>
              <a:ea typeface="+mn-ea"/>
              <a:cs typeface="+mn-cs"/>
            </a:endParaRPr>
          </a:p>
          <a:p>
            <a:pPr lvl="0"/>
            <a:r>
              <a:rPr lang="en-US" sz="1200" kern="1200" dirty="0">
                <a:solidFill>
                  <a:schemeClr val="tx1"/>
                </a:solidFill>
                <a:effectLst/>
                <a:latin typeface="Arial"/>
                <a:ea typeface="+mn-ea"/>
                <a:cs typeface="+mn-cs"/>
              </a:rPr>
              <a:t>- Enrich service models by defining tags and additional grouping criteria, facilitating the model definition.</a:t>
            </a:r>
          </a:p>
          <a:p>
            <a:pPr lvl="0"/>
            <a:endParaRPr lang="en-US" sz="1200" kern="1200" dirty="0">
              <a:solidFill>
                <a:schemeClr val="tx1"/>
              </a:solidFill>
              <a:effectLst/>
              <a:latin typeface="Arial"/>
              <a:ea typeface="+mn-ea"/>
              <a:cs typeface="+mn-cs"/>
            </a:endParaRPr>
          </a:p>
          <a:p>
            <a:pPr lvl="0"/>
            <a:r>
              <a:rPr lang="en-US" sz="1200" kern="1200" dirty="0">
                <a:solidFill>
                  <a:schemeClr val="tx1"/>
                </a:solidFill>
                <a:effectLst/>
                <a:latin typeface="Arial"/>
                <a:ea typeface="+mn-ea"/>
                <a:cs typeface="+mn-cs"/>
              </a:rPr>
              <a:t>- Validate the correctness of analysis configuration by comparing the outcome of analysis to current data. </a:t>
            </a:r>
            <a:r>
              <a:rPr lang="en-US" sz="1200" b="1" kern="1200" dirty="0">
                <a:solidFill>
                  <a:schemeClr val="tx1"/>
                </a:solidFill>
                <a:effectLst/>
                <a:latin typeface="Arial"/>
                <a:ea typeface="+mn-ea"/>
                <a:cs typeface="+mn-cs"/>
              </a:rPr>
              <a:t>Introducing errors in the analysis will adversely affect the accuracy of forecasts, forcing one to a spend a considerable amount of time in fixing it.</a:t>
            </a:r>
          </a:p>
          <a:p>
            <a:pPr lvl="0"/>
            <a:endParaRPr lang="en-US" sz="1200" kern="1200" dirty="0">
              <a:solidFill>
                <a:schemeClr val="tx1"/>
              </a:solidFill>
              <a:effectLst/>
              <a:latin typeface="Arial"/>
              <a:ea typeface="+mn-ea"/>
              <a:cs typeface="+mn-cs"/>
            </a:endParaRPr>
          </a:p>
          <a:p>
            <a:pPr marL="171450" lvl="0" indent="-171450">
              <a:buFontTx/>
              <a:buChar char="-"/>
            </a:pPr>
            <a:r>
              <a:rPr lang="en-US" sz="1200" kern="1200" dirty="0">
                <a:solidFill>
                  <a:schemeClr val="tx1"/>
                </a:solidFill>
                <a:effectLst/>
                <a:latin typeface="Arial"/>
                <a:ea typeface="+mn-ea"/>
                <a:cs typeface="+mn-cs"/>
              </a:rPr>
              <a:t>Identify the most appropriate correlations between observed entities and metrics to provide options based on multiple KPIs.</a:t>
            </a:r>
          </a:p>
          <a:p>
            <a:pPr marL="171450" lvl="0" indent="-171450">
              <a:buFontTx/>
              <a:buChar char="-"/>
            </a:pPr>
            <a:endParaRPr lang="en-US" sz="1200" kern="1200" dirty="0">
              <a:solidFill>
                <a:schemeClr val="tx1"/>
              </a:solidFill>
              <a:effectLst/>
              <a:latin typeface="Arial"/>
              <a:ea typeface="+mn-ea"/>
              <a:cs typeface="+mn-cs"/>
            </a:endParaRPr>
          </a:p>
          <a:p>
            <a:pPr marL="171450" lvl="0" indent="-171450">
              <a:buFontTx/>
              <a:buChar char="-"/>
            </a:pPr>
            <a:r>
              <a:rPr lang="en-US" sz="1200" kern="1200" dirty="0">
                <a:solidFill>
                  <a:schemeClr val="tx1"/>
                </a:solidFill>
                <a:effectLst/>
                <a:latin typeface="Arial"/>
                <a:ea typeface="+mn-ea"/>
                <a:cs typeface="+mn-cs"/>
              </a:rPr>
              <a:t>Caution  here is where you pay for your mistakes.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15</a:t>
            </a:fld>
            <a:endParaRPr lang="en-US" dirty="0"/>
          </a:p>
        </p:txBody>
      </p:sp>
    </p:spTree>
    <p:extLst>
      <p:ext uri="{BB962C8B-B14F-4D97-AF65-F5344CB8AC3E}">
        <p14:creationId xmlns:p14="http://schemas.microsoft.com/office/powerpoint/2010/main" val="1595689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looked for a representative, steady state to be the basis of our analysis.  What we found was not that.   This situation needed to be addressed and corrected.</a:t>
            </a:r>
          </a:p>
          <a:p>
            <a:endParaRPr lang="en-US" dirty="0"/>
          </a:p>
          <a:p>
            <a:r>
              <a:rPr lang="en-US" dirty="0"/>
              <a:t>Failing to correct this significantly reduces the models accuracy (over steady state)</a:t>
            </a:r>
          </a:p>
          <a:p>
            <a:endParaRPr lang="en-US" dirty="0"/>
          </a:p>
          <a:p>
            <a:r>
              <a:rPr lang="en-US" dirty="0"/>
              <a:t>The problem was identified and corrected.  </a:t>
            </a:r>
          </a:p>
          <a:p>
            <a:endParaRPr lang="en-US" dirty="0"/>
          </a:p>
          <a:p>
            <a:r>
              <a:rPr lang="en-US" dirty="0"/>
              <a:t>Now we have a steady state. And this new state was determined to be a valid representation of ‘normal’ operations.</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16</a:t>
            </a:fld>
            <a:endParaRPr lang="en-US" dirty="0"/>
          </a:p>
        </p:txBody>
      </p:sp>
    </p:spTree>
    <p:extLst>
      <p:ext uri="{BB962C8B-B14F-4D97-AF65-F5344CB8AC3E}">
        <p14:creationId xmlns:p14="http://schemas.microsoft.com/office/powerpoint/2010/main" val="2309875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analyzing individual correlations to find the most significant.</a:t>
            </a:r>
          </a:p>
          <a:p>
            <a:endParaRPr lang="en-US" dirty="0"/>
          </a:p>
          <a:p>
            <a:r>
              <a:rPr lang="en-US" sz="1200" kern="1200" dirty="0">
                <a:solidFill>
                  <a:schemeClr val="tx1"/>
                </a:solidFill>
                <a:effectLst/>
                <a:latin typeface="Arial"/>
                <a:ea typeface="+mn-ea"/>
                <a:cs typeface="+mn-cs"/>
              </a:rPr>
              <a:t>Each workload were evaluated, anomalies examined.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Results given considerable scrutiny and found that there was a tight correlation between the workloads and CPU. It was determined that straight line regression were appropriate for these workloads, despite the slight leveling out after a critical amount of  transactions per period.</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17</a:t>
            </a:fld>
            <a:endParaRPr lang="en-US" dirty="0"/>
          </a:p>
        </p:txBody>
      </p:sp>
    </p:spTree>
    <p:extLst>
      <p:ext uri="{BB962C8B-B14F-4D97-AF65-F5344CB8AC3E}">
        <p14:creationId xmlns:p14="http://schemas.microsoft.com/office/powerpoint/2010/main" val="1160434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evaluate the capacity, we started with</a:t>
            </a:r>
            <a:r>
              <a:rPr lang="en-US" sz="1200" kern="1200" dirty="0">
                <a:solidFill>
                  <a:schemeClr val="tx1"/>
                </a:solidFill>
                <a:effectLst/>
                <a:latin typeface="Arial"/>
                <a:ea typeface="+mn-ea"/>
                <a:cs typeface="+mn-cs"/>
              </a:rPr>
              <a:t> a base forecast of 90 days. That did not violate thresholds, meaning that without the expected business change, there is not an appreciable change to the environment for the near future. This is important to determine ‘native growth rates’, and to set a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Then we moved to </a:t>
            </a:r>
            <a:r>
              <a:rPr lang="en-US" sz="1200" b="1" kern="1200" dirty="0">
                <a:solidFill>
                  <a:schemeClr val="tx1"/>
                </a:solidFill>
                <a:effectLst/>
                <a:latin typeface="Arial"/>
                <a:ea typeface="+mn-ea"/>
                <a:cs typeface="+mn-cs"/>
              </a:rPr>
              <a:t>What IF analysis </a:t>
            </a:r>
            <a:r>
              <a:rPr lang="en-US" sz="1200" kern="1200" dirty="0">
                <a:solidFill>
                  <a:schemeClr val="tx1"/>
                </a:solidFill>
                <a:effectLst/>
                <a:latin typeface="Arial"/>
                <a:ea typeface="+mn-ea"/>
                <a:cs typeface="+mn-cs"/>
              </a:rPr>
              <a:t>to evaluate the system behavior under different increased workloads.</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worst scenario considered an increased workloads of 500% on target metrics (10% the other ones). As result, only CPU violate thresholds but not memory, storage or disk IO.</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This suggested that even with higher than expected growth the only resource driven above thresholds is CPU. These sorts of analysis are important to be sure that key resources are not overlooked.</a:t>
            </a:r>
          </a:p>
          <a:p>
            <a:endParaRPr lang="en-US" sz="1200" kern="1200" dirty="0">
              <a:solidFill>
                <a:schemeClr val="tx1"/>
              </a:solidFill>
              <a:effectLst/>
              <a:latin typeface="Arial"/>
              <a:ea typeface="+mn-ea"/>
              <a:cs typeface="+mn-cs"/>
            </a:endParaRPr>
          </a:p>
          <a:p>
            <a:r>
              <a:rPr lang="en-US" dirty="0"/>
              <a:t>In our model we accounted all workloads, not only target ones since </a:t>
            </a:r>
            <a:r>
              <a:rPr lang="en-US" b="1" dirty="0"/>
              <a:t>insignificant metrics may be significant in aggregate.</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18</a:t>
            </a:fld>
            <a:endParaRPr lang="en-US" dirty="0"/>
          </a:p>
        </p:txBody>
      </p:sp>
    </p:spTree>
    <p:extLst>
      <p:ext uri="{BB962C8B-B14F-4D97-AF65-F5344CB8AC3E}">
        <p14:creationId xmlns:p14="http://schemas.microsoft.com/office/powerpoint/2010/main" val="1508130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a:ea typeface="+mn-ea"/>
                <a:cs typeface="+mn-cs"/>
              </a:rPr>
              <a:t>Eventually, multivariate models are created, run and analyzed then compared against real data. The deviation from predicted vs reality indicate the reliability of the model.  In our case, we achieved significant overlap, suggesting the model is accurate.</a:t>
            </a:r>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19</a:t>
            </a:fld>
            <a:endParaRPr lang="en-US" dirty="0"/>
          </a:p>
        </p:txBody>
      </p:sp>
    </p:spTree>
    <p:extLst>
      <p:ext uri="{BB962C8B-B14F-4D97-AF65-F5344CB8AC3E}">
        <p14:creationId xmlns:p14="http://schemas.microsoft.com/office/powerpoint/2010/main" val="130017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Wouldn’t it be great to be able to make a capacity model of an application that has multiple components and functions that are distributed over several devices, where those devices are shared with unrelated applications?  </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r>
              <a:rPr lang="en-US" sz="1200" kern="1200" dirty="0">
                <a:solidFill>
                  <a:schemeClr val="tx1"/>
                </a:solidFill>
                <a:effectLst/>
                <a:latin typeface="Arial"/>
                <a:ea typeface="+mn-ea"/>
                <a:cs typeface="+mn-cs"/>
              </a:rPr>
              <a:t>This conversation examines this very situation. The results achieved with existing customer data prove that not only is multivariate capacity modeling achievable, but it is relatively easily performed with COTS (Commercial Off The Shelf) software, and accessible tools and techniques.</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a:t>
            </a:fld>
            <a:endParaRPr lang="en-US" dirty="0"/>
          </a:p>
        </p:txBody>
      </p:sp>
    </p:spTree>
    <p:extLst>
      <p:ext uri="{BB962C8B-B14F-4D97-AF65-F5344CB8AC3E}">
        <p14:creationId xmlns:p14="http://schemas.microsoft.com/office/powerpoint/2010/main" val="4128583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what if scenarios. Not just the one expected, but several.  </a:t>
            </a:r>
          </a:p>
          <a:p>
            <a:endParaRPr lang="en-US" dirty="0"/>
          </a:p>
          <a:p>
            <a:r>
              <a:rPr lang="en-US" dirty="0"/>
              <a:t>Like all loads change at the same rate, </a:t>
            </a:r>
          </a:p>
          <a:p>
            <a:r>
              <a:rPr lang="en-US" dirty="0"/>
              <a:t>or some loads change more than the official scenario, </a:t>
            </a:r>
          </a:p>
          <a:p>
            <a:r>
              <a:rPr lang="en-US" dirty="0"/>
              <a:t>or much more than the official scenario,</a:t>
            </a:r>
          </a:p>
          <a:p>
            <a:r>
              <a:rPr lang="en-US" dirty="0"/>
              <a:t>or in a different mix than the official scenario.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as well as accounting for unrelated business marketing efforts, or seasonal spikes or other anomalies.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20</a:t>
            </a:fld>
            <a:endParaRPr lang="en-US" dirty="0"/>
          </a:p>
        </p:txBody>
      </p:sp>
    </p:spTree>
    <p:extLst>
      <p:ext uri="{BB962C8B-B14F-4D97-AF65-F5344CB8AC3E}">
        <p14:creationId xmlns:p14="http://schemas.microsoft.com/office/powerpoint/2010/main" val="215810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model of the official scenario</a:t>
            </a:r>
          </a:p>
          <a:p>
            <a:endParaRPr lang="en-US" dirty="0"/>
          </a:p>
          <a:p>
            <a:r>
              <a:rPr lang="en-US" dirty="0"/>
              <a:t>Notice most workloads increased by ‘normal’ amounts 5%.  Some have high transaction counts.</a:t>
            </a:r>
          </a:p>
          <a:p>
            <a:endParaRPr lang="en-US" dirty="0"/>
          </a:p>
          <a:p>
            <a:r>
              <a:rPr lang="en-US" dirty="0"/>
              <a:t>Some grow by 2x, 3.5x and 4.5x.   Modeling these across the relevant devices delivers the ‘answer’ based on each individual scenario.</a:t>
            </a:r>
          </a:p>
          <a:p>
            <a:endParaRPr lang="en-US" dirty="0"/>
          </a:p>
          <a:p>
            <a:r>
              <a:rPr lang="en-US" dirty="0"/>
              <a:t>Dozens of these are created, analyzed, validated and assigned a cost.  (Cost is not only money.  Time, operational risk, business risk, impacts to users, and a host of other non monetarily costs are considered.)</a:t>
            </a:r>
          </a:p>
        </p:txBody>
      </p:sp>
      <p:sp>
        <p:nvSpPr>
          <p:cNvPr id="4" name="Slide Number Placeholder 3"/>
          <p:cNvSpPr>
            <a:spLocks noGrp="1"/>
          </p:cNvSpPr>
          <p:nvPr>
            <p:ph type="sldNum" sz="quarter" idx="10"/>
          </p:nvPr>
        </p:nvSpPr>
        <p:spPr/>
        <p:txBody>
          <a:bodyPr/>
          <a:lstStyle/>
          <a:p>
            <a:fld id="{5E6E011A-51F3-42BB-8227-B66954A23F6D}" type="slidenum">
              <a:rPr lang="en-US" smtClean="0"/>
              <a:pPr/>
              <a:t>21</a:t>
            </a:fld>
            <a:endParaRPr lang="en-US" dirty="0"/>
          </a:p>
        </p:txBody>
      </p:sp>
    </p:spTree>
    <p:extLst>
      <p:ext uri="{BB962C8B-B14F-4D97-AF65-F5344CB8AC3E}">
        <p14:creationId xmlns:p14="http://schemas.microsoft.com/office/powerpoint/2010/main" val="364680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22</a:t>
            </a:fld>
            <a:endParaRPr lang="en-US" dirty="0"/>
          </a:p>
        </p:txBody>
      </p:sp>
    </p:spTree>
    <p:extLst>
      <p:ext uri="{BB962C8B-B14F-4D97-AF65-F5344CB8AC3E}">
        <p14:creationId xmlns:p14="http://schemas.microsoft.com/office/powerpoint/2010/main" val="165308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1 is the ‘Do Nothing’ option.</a:t>
            </a:r>
          </a:p>
          <a:p>
            <a:endParaRPr lang="en-US" dirty="0"/>
          </a:p>
          <a:p>
            <a:r>
              <a:rPr lang="en-US" dirty="0"/>
              <a:t>Option 2 migrates the workloads to other infrastructure</a:t>
            </a:r>
          </a:p>
          <a:p>
            <a:endParaRPr lang="en-US" dirty="0"/>
          </a:p>
          <a:p>
            <a:r>
              <a:rPr lang="en-US" dirty="0"/>
              <a:t>Option 3 adds resources (CPU, Memory, configuration settings) to existing systems.  There are natural limits to this.</a:t>
            </a:r>
          </a:p>
          <a:p>
            <a:endParaRPr lang="en-US" dirty="0"/>
          </a:p>
          <a:p>
            <a:r>
              <a:rPr lang="en-US" dirty="0"/>
              <a:t>Option 4 adds new resources like new equipment. </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23</a:t>
            </a:fld>
            <a:endParaRPr lang="en-US" dirty="0"/>
          </a:p>
        </p:txBody>
      </p:sp>
    </p:spTree>
    <p:extLst>
      <p:ext uri="{BB962C8B-B14F-4D97-AF65-F5344CB8AC3E}">
        <p14:creationId xmlns:p14="http://schemas.microsoft.com/office/powerpoint/2010/main" val="2828531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mn-ea"/>
                <a:cs typeface="+mn-cs"/>
              </a:rPr>
              <a:t>Option 1 – Keep it as it is </a:t>
            </a:r>
          </a:p>
          <a:p>
            <a:r>
              <a:rPr lang="en-US" sz="1200" b="0" i="0" u="none" strike="noStrike" kern="1200" baseline="0" dirty="0">
                <a:solidFill>
                  <a:schemeClr val="tx1"/>
                </a:solidFill>
                <a:latin typeface="Arial"/>
                <a:ea typeface="+mn-ea"/>
                <a:cs typeface="+mn-cs"/>
              </a:rPr>
              <a:t>Is the ‘do nothing’ option. This had a high likelihood to result in a CPU bound device that would negatively impact response time during peak use and would negatively impact several unrelated applications, as well as the target application. </a:t>
            </a:r>
          </a:p>
          <a:p>
            <a:endParaRPr lang="en-US" sz="1200" b="0"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Note that it is helpful to explore the do-nothing option first and in detail, as this crystallizes what the impacts and costs of doing nothing are. As the likelihood is large, and the negative impact is large, and the cost to customer satisfaction and reputation is large, people were motivated to ‘do something’, and had a cost to compare the other options against. </a:t>
            </a:r>
          </a:p>
          <a:p>
            <a:endParaRPr lang="en-US" sz="1200" b="0"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F.U.D. = Fear, Uncertainty and Doubt</a:t>
            </a:r>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24</a:t>
            </a:fld>
            <a:endParaRPr lang="en-US" dirty="0"/>
          </a:p>
        </p:txBody>
      </p:sp>
    </p:spTree>
    <p:extLst>
      <p:ext uri="{BB962C8B-B14F-4D97-AF65-F5344CB8AC3E}">
        <p14:creationId xmlns:p14="http://schemas.microsoft.com/office/powerpoint/2010/main" val="861386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mn-ea"/>
                <a:cs typeface="+mn-cs"/>
              </a:rPr>
              <a:t>Option 2 – Workload Migration </a:t>
            </a:r>
          </a:p>
          <a:p>
            <a:r>
              <a:rPr lang="en-US" sz="1200" b="0" i="0" u="none" strike="noStrike" kern="1200" baseline="0" dirty="0">
                <a:solidFill>
                  <a:schemeClr val="tx1"/>
                </a:solidFill>
                <a:latin typeface="Arial"/>
                <a:ea typeface="+mn-ea"/>
                <a:cs typeface="+mn-cs"/>
              </a:rPr>
              <a:t>Is to shift other loads to different devices. This had little financial impact as the equipment was on site but not in the ‘proper place’ on the network.</a:t>
            </a:r>
          </a:p>
          <a:p>
            <a:endParaRPr lang="en-US" sz="1200" b="0"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 Implementing this required moving existing services to other devices, physically moving the devices to the proper network segments, and configuring traffic. </a:t>
            </a:r>
          </a:p>
          <a:p>
            <a:endParaRPr lang="en-US" sz="1200" b="0"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This option has significant configuration changes to existing applications, firewalls, load balancers, networking and redirecting traffic of other applications to these devices.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25</a:t>
            </a:fld>
            <a:endParaRPr lang="en-US" dirty="0"/>
          </a:p>
        </p:txBody>
      </p:sp>
    </p:spTree>
    <p:extLst>
      <p:ext uri="{BB962C8B-B14F-4D97-AF65-F5344CB8AC3E}">
        <p14:creationId xmlns:p14="http://schemas.microsoft.com/office/powerpoint/2010/main" val="239075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mn-ea"/>
                <a:cs typeface="+mn-cs"/>
              </a:rPr>
              <a:t>Option 3 – Scale Vertically </a:t>
            </a:r>
          </a:p>
          <a:p>
            <a:r>
              <a:rPr lang="en-US" sz="1200" b="0" i="0" u="none" strike="noStrike" kern="1200" baseline="0" dirty="0">
                <a:solidFill>
                  <a:schemeClr val="tx1"/>
                </a:solidFill>
                <a:latin typeface="Arial"/>
                <a:ea typeface="+mn-ea"/>
                <a:cs typeface="+mn-cs"/>
              </a:rPr>
              <a:t>Is to add CPU to the existing named devices (a virtual device hosted on large physical hardware). This had some financial impact as some of the (unrelated) software licensing is CPU driven, but this has less configuration changes, therefore less operational risk than Option 2. However, this removed much of the reserve capacity of the physical device.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26</a:t>
            </a:fld>
            <a:endParaRPr lang="en-US" dirty="0"/>
          </a:p>
        </p:txBody>
      </p:sp>
    </p:spTree>
    <p:extLst>
      <p:ext uri="{BB962C8B-B14F-4D97-AF65-F5344CB8AC3E}">
        <p14:creationId xmlns:p14="http://schemas.microsoft.com/office/powerpoint/2010/main" val="1346657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a:ea typeface="+mn-ea"/>
                <a:cs typeface="+mn-cs"/>
              </a:rPr>
              <a:t>Option 4 – Scale Horizontally </a:t>
            </a:r>
          </a:p>
          <a:p>
            <a:r>
              <a:rPr lang="en-US" sz="1200" b="0" i="0" u="none" strike="noStrike" kern="1200" baseline="0" dirty="0">
                <a:solidFill>
                  <a:schemeClr val="tx1"/>
                </a:solidFill>
                <a:latin typeface="Arial"/>
                <a:ea typeface="+mn-ea"/>
                <a:cs typeface="+mn-cs"/>
              </a:rPr>
              <a:t>This Is to speed up an underway project of a major software revision that will add devices and reconfigure how parts of the application work. </a:t>
            </a:r>
          </a:p>
          <a:p>
            <a:endParaRPr lang="en-US" sz="1200" b="0"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This project is a year plus from being ready, and involves some planned equipment expenditures. Speeding up this effort hardware wise, has significant financial planning impacts, complicates the eventual rollout of the upgrade, and all the manpower effort and configuration risk of Option 2. </a:t>
            </a:r>
          </a:p>
          <a:p>
            <a:endParaRPr lang="en-US" sz="1200" b="0" i="0" u="none" strike="noStrike" kern="1200" baseline="0" dirty="0">
              <a:solidFill>
                <a:schemeClr val="tx1"/>
              </a:solidFill>
              <a:latin typeface="Arial"/>
              <a:ea typeface="+mn-ea"/>
              <a:cs typeface="+mn-cs"/>
            </a:endParaRPr>
          </a:p>
          <a:p>
            <a:r>
              <a:rPr lang="en-US" sz="1200" b="0" i="0" u="none" strike="noStrike" kern="1200" baseline="0" dirty="0">
                <a:solidFill>
                  <a:schemeClr val="tx1"/>
                </a:solidFill>
                <a:latin typeface="Arial"/>
                <a:ea typeface="+mn-ea"/>
                <a:cs typeface="+mn-cs"/>
              </a:rPr>
              <a:t>It is interesting to note that this exercise allowed the customer to avoid speeding up option 4 which is work in the pipeline, and was assumed to be the answer before the capacity planning exercise. For the record, it was assumed that there was not enough reserve CPU to handle the increase, based on simple capacity estimates of tripling the entire load on the existing servers. The ability to do multivariate analysis showed that increasing specific loads (not all) allowed the business to choose the less impactful choice with confidence. </a:t>
            </a:r>
          </a:p>
          <a:p>
            <a:endParaRPr lang="en-US" sz="1200" b="0" i="0" u="none" strike="noStrike" kern="1200" baseline="0" dirty="0">
              <a:solidFill>
                <a:schemeClr val="tx1"/>
              </a:solidFill>
              <a:latin typeface="Arial"/>
              <a:ea typeface="+mn-ea"/>
              <a:cs typeface="+mn-cs"/>
            </a:endParaRPr>
          </a:p>
          <a:p>
            <a:r>
              <a:rPr lang="en-US" dirty="0"/>
              <a:t>This was assumed to be the choice but we did not wish it.  While the systems and network are planned to be redesigned in the coming year there is not manpower, budget, or completed designs to do this quickly.  </a:t>
            </a:r>
          </a:p>
          <a:p>
            <a:endParaRPr lang="en-US" dirty="0"/>
          </a:p>
          <a:p>
            <a:r>
              <a:rPr lang="en-US" dirty="0"/>
              <a:t>In short had all the down sides of the other options.</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27</a:t>
            </a:fld>
            <a:endParaRPr lang="en-US" dirty="0"/>
          </a:p>
        </p:txBody>
      </p:sp>
    </p:spTree>
    <p:extLst>
      <p:ext uri="{BB962C8B-B14F-4D97-AF65-F5344CB8AC3E}">
        <p14:creationId xmlns:p14="http://schemas.microsoft.com/office/powerpoint/2010/main" val="764434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Option 1 has a low dollar cost but a high business risk and business impact.  </a:t>
            </a:r>
          </a:p>
          <a:p>
            <a:endParaRPr lang="en-US" dirty="0"/>
          </a:p>
          <a:p>
            <a:r>
              <a:rPr lang="en-US" dirty="0"/>
              <a:t>Option 2 did not cost much but introduced considerable risk, and took significant effort.</a:t>
            </a:r>
          </a:p>
          <a:p>
            <a:endParaRPr lang="en-US" dirty="0"/>
          </a:p>
          <a:p>
            <a:r>
              <a:rPr lang="en-US" dirty="0"/>
              <a:t>Option 3 had some cost but mitigated the effort, risk and business impact</a:t>
            </a:r>
          </a:p>
          <a:p>
            <a:endParaRPr lang="en-US" dirty="0"/>
          </a:p>
          <a:p>
            <a:r>
              <a:rPr lang="en-US" dirty="0"/>
              <a:t>Option 4 was exceptionally burdensome now as the plans were not yet in place.  And was scheduled for a year from now. Speeding this up would be expensive.</a:t>
            </a:r>
          </a:p>
          <a:p>
            <a:endParaRPr lang="en-US" dirty="0"/>
          </a:p>
          <a:p>
            <a:endParaRPr lang="en-US" dirty="0"/>
          </a:p>
          <a:p>
            <a:r>
              <a:rPr lang="en-US" dirty="0"/>
              <a:t>Option 3 – Scale Vertically was chosen as the most appropriate solution.</a:t>
            </a:r>
          </a:p>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5E6E011A-51F3-42BB-8227-B66954A23F6D}" type="slidenum">
              <a:rPr lang="en-US" smtClean="0"/>
              <a:pPr/>
              <a:t>28</a:t>
            </a:fld>
            <a:endParaRPr lang="en-US" dirty="0"/>
          </a:p>
        </p:txBody>
      </p:sp>
    </p:spTree>
    <p:extLst>
      <p:ext uri="{BB962C8B-B14F-4D97-AF65-F5344CB8AC3E}">
        <p14:creationId xmlns:p14="http://schemas.microsoft.com/office/powerpoint/2010/main" val="1197947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29</a:t>
            </a:fld>
            <a:endParaRPr lang="en-US" dirty="0"/>
          </a:p>
        </p:txBody>
      </p:sp>
    </p:spTree>
    <p:extLst>
      <p:ext uri="{BB962C8B-B14F-4D97-AF65-F5344CB8AC3E}">
        <p14:creationId xmlns:p14="http://schemas.microsoft.com/office/powerpoint/2010/main" val="348942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This conversation examines this very situation. The results achieved with existing customer data prove that not only is multivariate capacity modeling achievable, but it is relatively easily performed with COTS (Commercial Off The Shelf) software, and accessible tools and techniques.</a:t>
            </a:r>
          </a:p>
          <a:p>
            <a:endParaRPr lang="it-IT" dirty="0"/>
          </a:p>
          <a:p>
            <a:endParaRPr lang="it-IT" dirty="0"/>
          </a:p>
          <a:p>
            <a:r>
              <a:rPr lang="it-IT" dirty="0"/>
              <a:t>Today we will cover our use case details, the Movìri solution, what options became aparent, discuss the result, then open up for questions, but feel free to ask questions as we go.</a:t>
            </a:r>
          </a:p>
          <a:p>
            <a:endParaRPr lang="it-IT" dirty="0"/>
          </a:p>
          <a:p>
            <a:r>
              <a:rPr lang="it-IT" dirty="0"/>
              <a:t>I might also point out that there is a white paper on this topic if you prefer that format.  www.Movìri.com</a:t>
            </a:r>
          </a:p>
        </p:txBody>
      </p:sp>
      <p:sp>
        <p:nvSpPr>
          <p:cNvPr id="4" name="Segnaposto numero diapositiva 3"/>
          <p:cNvSpPr>
            <a:spLocks noGrp="1"/>
          </p:cNvSpPr>
          <p:nvPr>
            <p:ph type="sldNum" sz="quarter" idx="10"/>
          </p:nvPr>
        </p:nvSpPr>
        <p:spPr/>
        <p:txBody>
          <a:bodyPr/>
          <a:lstStyle/>
          <a:p>
            <a:fld id="{5E6E011A-51F3-42BB-8227-B66954A23F6D}" type="slidenum">
              <a:rPr lang="en-US" smtClean="0"/>
              <a:pPr/>
              <a:t>3</a:t>
            </a:fld>
            <a:endParaRPr lang="en-US" dirty="0"/>
          </a:p>
        </p:txBody>
      </p:sp>
    </p:spTree>
    <p:extLst>
      <p:ext uri="{BB962C8B-B14F-4D97-AF65-F5344CB8AC3E}">
        <p14:creationId xmlns:p14="http://schemas.microsoft.com/office/powerpoint/2010/main" val="3910791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happened.</a:t>
            </a:r>
          </a:p>
          <a:p>
            <a:r>
              <a:rPr lang="en-US" dirty="0"/>
              <a:t>In this case option three successfully bridged to the already scheduled environment redesign in a controlled way.</a:t>
            </a:r>
          </a:p>
          <a:p>
            <a:r>
              <a:rPr lang="en-US" dirty="0"/>
              <a:t>The immediate business case was solved with limited expense and disruption, the customers users were happy with the new functionality and response times, and life was good.</a:t>
            </a:r>
          </a:p>
          <a:p>
            <a:endParaRPr lang="en-US" dirty="0"/>
          </a:p>
          <a:p>
            <a:r>
              <a:rPr lang="en-US" dirty="0"/>
              <a:t>Option 4 was the expected outcome and the customer was happy that it was able to be delayed until all of the political , financial , and project management issues were resolved.   All in all an excellent result.</a:t>
            </a:r>
          </a:p>
        </p:txBody>
      </p:sp>
      <p:sp>
        <p:nvSpPr>
          <p:cNvPr id="4" name="Slide Number Placeholder 3"/>
          <p:cNvSpPr>
            <a:spLocks noGrp="1"/>
          </p:cNvSpPr>
          <p:nvPr>
            <p:ph type="sldNum" sz="quarter" idx="10"/>
          </p:nvPr>
        </p:nvSpPr>
        <p:spPr/>
        <p:txBody>
          <a:bodyPr/>
          <a:lstStyle/>
          <a:p>
            <a:fld id="{5E6E011A-51F3-42BB-8227-B66954A23F6D}" type="slidenum">
              <a:rPr lang="en-US" smtClean="0"/>
              <a:pPr/>
              <a:t>30</a:t>
            </a:fld>
            <a:endParaRPr lang="en-US" dirty="0"/>
          </a:p>
        </p:txBody>
      </p:sp>
    </p:spTree>
    <p:extLst>
      <p:ext uri="{BB962C8B-B14F-4D97-AF65-F5344CB8AC3E}">
        <p14:creationId xmlns:p14="http://schemas.microsoft.com/office/powerpoint/2010/main" val="2699176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Arial"/>
                <a:ea typeface="+mn-ea"/>
                <a:cs typeface="+mn-cs"/>
              </a:rPr>
              <a:t>In Summary The lessons learned is that multivariate analysis is an effective tool for solving business questions.</a:t>
            </a:r>
          </a:p>
          <a:p>
            <a:endParaRPr lang="en-US" sz="1200" b="0" kern="1200" dirty="0">
              <a:solidFill>
                <a:schemeClr val="tx1"/>
              </a:solidFill>
              <a:latin typeface="Arial"/>
              <a:ea typeface="+mn-ea"/>
              <a:cs typeface="+mn-cs"/>
            </a:endParaRPr>
          </a:p>
          <a:p>
            <a:r>
              <a:rPr lang="en-US" sz="1200" b="0" kern="1200" dirty="0">
                <a:solidFill>
                  <a:schemeClr val="tx1"/>
                </a:solidFill>
                <a:latin typeface="Arial"/>
                <a:ea typeface="+mn-ea"/>
                <a:cs typeface="+mn-cs"/>
              </a:rPr>
              <a:t>Skillful application of tools and techniques within the Capacity Optimization tool allowed additional value from existing data sources.  Avoided unnecessarily activating a future plan to accommodate a short-term business opportunity, while accurately modeling a complicated impact to existing applications in a complicated environment.</a:t>
            </a:r>
          </a:p>
          <a:p>
            <a:endParaRPr lang="en-US" sz="1200" b="0" kern="1200" dirty="0">
              <a:solidFill>
                <a:schemeClr val="tx1"/>
              </a:solidFill>
              <a:latin typeface="Arial"/>
              <a:ea typeface="+mn-ea"/>
              <a:cs typeface="+mn-cs"/>
            </a:endParaRPr>
          </a:p>
          <a:p>
            <a:r>
              <a:rPr lang="en-US" sz="1200" b="0" kern="1200" dirty="0">
                <a:solidFill>
                  <a:schemeClr val="tx1"/>
                </a:solidFill>
                <a:latin typeface="Arial"/>
                <a:ea typeface="+mn-ea"/>
                <a:cs typeface="+mn-cs"/>
              </a:rPr>
              <a:t>This value was delivered quickly, with data driven deaccessioning, in an audible, repeatable, way, without programmatic changes to any of the systems or applications involved, using built in features.</a:t>
            </a:r>
          </a:p>
          <a:p>
            <a:r>
              <a:rPr lang="en-US" sz="1200" b="0" kern="1200" dirty="0">
                <a:solidFill>
                  <a:schemeClr val="tx1"/>
                </a:solidFill>
                <a:latin typeface="Arial"/>
                <a:ea typeface="+mn-ea"/>
                <a:cs typeface="+mn-cs"/>
              </a:rPr>
              <a:t> </a:t>
            </a:r>
          </a:p>
          <a:p>
            <a:r>
              <a:rPr lang="en-US" sz="1200" b="0" kern="1200" dirty="0">
                <a:solidFill>
                  <a:schemeClr val="tx1"/>
                </a:solidFill>
                <a:latin typeface="Arial"/>
                <a:ea typeface="+mn-ea"/>
                <a:cs typeface="+mn-cs"/>
              </a:rPr>
              <a:t>This actionable intelligence, is achieved with smart use of the tools and data available along with detailed conversations with the business.  Exactly what the experts say is needed to run IT like a business.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31</a:t>
            </a:fld>
            <a:endParaRPr lang="en-US" dirty="0"/>
          </a:p>
        </p:txBody>
      </p:sp>
    </p:spTree>
    <p:extLst>
      <p:ext uri="{BB962C8B-B14F-4D97-AF65-F5344CB8AC3E}">
        <p14:creationId xmlns:p14="http://schemas.microsoft.com/office/powerpoint/2010/main" val="3154217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32</a:t>
            </a:fld>
            <a:endParaRPr lang="en-US" dirty="0"/>
          </a:p>
        </p:txBody>
      </p:sp>
    </p:spTree>
    <p:extLst>
      <p:ext uri="{BB962C8B-B14F-4D97-AF65-F5344CB8AC3E}">
        <p14:creationId xmlns:p14="http://schemas.microsoft.com/office/powerpoint/2010/main" val="289423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4</a:t>
            </a:fld>
            <a:endParaRPr lang="en-US" dirty="0"/>
          </a:p>
        </p:txBody>
      </p:sp>
    </p:spTree>
    <p:extLst>
      <p:ext uri="{BB962C8B-B14F-4D97-AF65-F5344CB8AC3E}">
        <p14:creationId xmlns:p14="http://schemas.microsoft.com/office/powerpoint/2010/main" val="266015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a:ea typeface="+mn-ea"/>
                <a:cs typeface="+mn-cs"/>
              </a:rPr>
              <a:t>This is an image of the infrastructure that we find at the client.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Our goal is to “work” on application B, which is in a shared infrastructure with application A and C.</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use case is that application B volume is changing but Application A and Application C are not.</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Customer had determined that the design has out grown it mission and they have a long range plan to redesign this to break apart the applications a bit more, and add hardware for future growth.</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However, there was a new, immediate request for a workload increase.</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r>
              <a:rPr lang="en-US" sz="1200" kern="1200" dirty="0">
                <a:solidFill>
                  <a:schemeClr val="tx1"/>
                </a:solidFill>
                <a:effectLst/>
                <a:latin typeface="Arial"/>
                <a:ea typeface="+mn-ea"/>
                <a:cs typeface="+mn-cs"/>
              </a:rPr>
              <a:t>Movìri was contracted to help our customer create a capacity model on an application that has multiple components and functions distributed over several devices, and those devices are shared with unrelated applications.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5</a:t>
            </a:fld>
            <a:endParaRPr lang="en-US" dirty="0"/>
          </a:p>
        </p:txBody>
      </p:sp>
    </p:spTree>
    <p:extLst>
      <p:ext uri="{BB962C8B-B14F-4D97-AF65-F5344CB8AC3E}">
        <p14:creationId xmlns:p14="http://schemas.microsoft.com/office/powerpoint/2010/main" val="3174441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a:ea typeface="+mn-ea"/>
                <a:cs typeface="+mn-cs"/>
              </a:rPr>
              <a:t>This is an image of the infrastructure that we find at the client.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Our goal is to “work” on application B, which is in a shared infrastructure with application A and C.</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use case is that application B volume is changing but Application A and Application C are not.</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Customer had determined that the design has out grown it mission and they have a long range plan to redesign this to break apart the applications a bit more, and add hardware for future growth.</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However, there was a new, immediate request for a workload increase.</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r>
              <a:rPr lang="en-US" sz="1200" kern="1200" dirty="0">
                <a:solidFill>
                  <a:schemeClr val="tx1"/>
                </a:solidFill>
                <a:effectLst/>
                <a:latin typeface="Arial"/>
                <a:ea typeface="+mn-ea"/>
                <a:cs typeface="+mn-cs"/>
              </a:rPr>
              <a:t>Movìri was contracted to help our customer create a capacity model on an application that has multiple components and functions distributed over several devices, and those devices are shared with unrelated applications.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6</a:t>
            </a:fld>
            <a:endParaRPr lang="en-US" dirty="0"/>
          </a:p>
        </p:txBody>
      </p:sp>
    </p:spTree>
    <p:extLst>
      <p:ext uri="{BB962C8B-B14F-4D97-AF65-F5344CB8AC3E}">
        <p14:creationId xmlns:p14="http://schemas.microsoft.com/office/powerpoint/2010/main" val="1670371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The IT Organization we refer to in this paper is currently using AppDynamics as the APM (Application Performance Management) solution, VMWare vCenter as the private cloud management tool, and MC TrueSight Capacity Optimization as the capacity management database. In this technology landscape, we decided that the native data collection provided by TrueSight Capacity Optimization could fulfill the role of the monitoring tool so that we could also leverage its capability to perform workload characterization.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To enable the BMC tool to ingest data from AppDynamics and VMWare we </a:t>
            </a:r>
            <a:r>
              <a:rPr lang="en-US" sz="1200" kern="1200" dirty="0" err="1">
                <a:solidFill>
                  <a:schemeClr val="tx1"/>
                </a:solidFill>
                <a:effectLst/>
                <a:latin typeface="Arial"/>
                <a:ea typeface="+mn-ea"/>
                <a:cs typeface="+mn-cs"/>
              </a:rPr>
              <a:t>deBveloped</a:t>
            </a:r>
            <a:r>
              <a:rPr lang="en-US" sz="1200" kern="1200" dirty="0">
                <a:solidFill>
                  <a:schemeClr val="tx1"/>
                </a:solidFill>
                <a:effectLst/>
                <a:latin typeface="Arial"/>
                <a:ea typeface="+mn-ea"/>
                <a:cs typeface="+mn-cs"/>
              </a:rPr>
              <a:t> a custom integration for the APM solution and leveraged native integration for the private cloud tool.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This setup enables the IT Organization to effectively exploit the powerful analytical capabilities provided by TrueSight Capacity Optimization, and leverage the historical data provided by AppDynamics and VMware vCenter.</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7</a:t>
            </a:fld>
            <a:endParaRPr lang="en-US" dirty="0"/>
          </a:p>
        </p:txBody>
      </p:sp>
    </p:spTree>
    <p:extLst>
      <p:ext uri="{BB962C8B-B14F-4D97-AF65-F5344CB8AC3E}">
        <p14:creationId xmlns:p14="http://schemas.microsoft.com/office/powerpoint/2010/main" val="265032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Arial"/>
                <a:ea typeface="+mn-ea"/>
                <a:cs typeface="+mn-cs"/>
              </a:rPr>
              <a:t>In the beginning – Neptuny who made Best1 a capacity Optimizing Software whit was GREAT.</a:t>
            </a:r>
          </a:p>
          <a:p>
            <a:endParaRPr lang="en-US" sz="1200" b="0" kern="1200" dirty="0">
              <a:solidFill>
                <a:schemeClr val="tx1"/>
              </a:solidFill>
              <a:latin typeface="Arial"/>
              <a:ea typeface="+mn-ea"/>
              <a:cs typeface="+mn-cs"/>
            </a:endParaRPr>
          </a:p>
          <a:p>
            <a:r>
              <a:rPr lang="en-US" sz="1200" b="0" kern="1200" dirty="0">
                <a:solidFill>
                  <a:schemeClr val="tx1"/>
                </a:solidFill>
                <a:latin typeface="Arial"/>
                <a:ea typeface="+mn-ea"/>
                <a:cs typeface="+mn-cs"/>
              </a:rPr>
              <a:t>BMC bought the product which has become TrueSight Capacity Optimization and Neptuny became Movìri The preferred consultancy for the solution.</a:t>
            </a:r>
          </a:p>
          <a:p>
            <a:endParaRPr lang="en-US" b="0" dirty="0"/>
          </a:p>
          <a:p>
            <a:r>
              <a:rPr lang="en-US" dirty="0"/>
              <a:t>BMC TrueSight Capacity Optimization is the best solution to perform modern capacity planning, due to:</a:t>
            </a:r>
          </a:p>
          <a:p>
            <a:pPr marL="171450" indent="-171450">
              <a:buFontTx/>
              <a:buChar char="-"/>
            </a:pPr>
            <a:r>
              <a:rPr lang="en-US" dirty="0"/>
              <a:t>Flexible and scalable to integrate virtually any source</a:t>
            </a:r>
          </a:p>
          <a:p>
            <a:pPr marL="171450" indent="-171450">
              <a:buFontTx/>
              <a:buChar char="-"/>
            </a:pPr>
            <a:r>
              <a:rPr lang="en-US" dirty="0"/>
              <a:t>Sophisticated analytics to provide visibility</a:t>
            </a:r>
          </a:p>
          <a:p>
            <a:pPr marL="171450" indent="-171450">
              <a:buFontTx/>
              <a:buChar char="-"/>
            </a:pPr>
            <a:r>
              <a:rPr lang="en-US" dirty="0"/>
              <a:t>Automatic integration with system-to-service mapping in a CMDB</a:t>
            </a:r>
          </a:p>
          <a:p>
            <a:pPr marL="171450" indent="-171450">
              <a:buFontTx/>
              <a:buChar char="-"/>
            </a:pPr>
            <a:r>
              <a:rPr lang="en-US" dirty="0"/>
              <a:t>Integrated business KPIs such as transaction volume and number of concurrent users are correlated to resource utilization</a:t>
            </a:r>
            <a:endParaRPr lang="en-US" b="0"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8</a:t>
            </a:fld>
            <a:endParaRPr lang="en-US" dirty="0"/>
          </a:p>
        </p:txBody>
      </p:sp>
    </p:spTree>
    <p:extLst>
      <p:ext uri="{BB962C8B-B14F-4D97-AF65-F5344CB8AC3E}">
        <p14:creationId xmlns:p14="http://schemas.microsoft.com/office/powerpoint/2010/main" val="126874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sample screens.  What you should take from this is this is an established solution with advanced, mature capabilities.</a:t>
            </a:r>
          </a:p>
          <a:p>
            <a:endParaRPr lang="en-US" dirty="0"/>
          </a:p>
          <a:p>
            <a:r>
              <a:rPr lang="en-US" dirty="0"/>
              <a:t>And We can help you get value for your existing data.</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9</a:t>
            </a:fld>
            <a:endParaRPr lang="en-US" dirty="0"/>
          </a:p>
        </p:txBody>
      </p:sp>
    </p:spTree>
    <p:extLst>
      <p:ext uri="{BB962C8B-B14F-4D97-AF65-F5344CB8AC3E}">
        <p14:creationId xmlns:p14="http://schemas.microsoft.com/office/powerpoint/2010/main" val="1429827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Dosis Extrabold" panose="02010903020202060003" pitchFamily="2" charset="0"/>
                <a:ea typeface="Dosis Extrabold" panose="02010903020202060003" pitchFamily="2" charset="0"/>
                <a:cs typeface="Dosis Extrabold" panose="0201090302020206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Lato" panose="020F0502020204030203" pitchFamily="34" charset="0"/>
                <a:ea typeface="Lato" panose="020F0502020204030203"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Lato" panose="020F0502020204030203" pitchFamily="34" charset="0"/>
                <a:ea typeface="Lato" panose="020F0502020204030203"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Dosis Extrabold" panose="02010903020202060003" pitchFamily="2" charset="0"/>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280" y="827614"/>
            <a:ext cx="2376264"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Lato" panose="020F0502020204030203" pitchFamily="34" charset="0"/>
                <a:ea typeface="Lato" panose="020F0502020204030203"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pic>
        <p:nvPicPr>
          <p:cNvPr id="2050" name="Picture 2" descr="https://www.cmg.org/wp-content/uploads/2017/05/logo-for-conference-2017-NOBG-jpeg.jpg">
            <a:extLst>
              <a:ext uri="{FF2B5EF4-FFF2-40B4-BE49-F238E27FC236}">
                <a16:creationId xmlns:a16="http://schemas.microsoft.com/office/drawing/2014/main" id="{D2FB557C-ED7C-48FC-8EBC-7A271724EE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3432" y="681830"/>
            <a:ext cx="2592288" cy="1166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AA90B4-E544-459A-B0C7-E1DA67E8DEC5}"/>
              </a:ext>
            </a:extLst>
          </p:cNvPr>
          <p:cNvSpPr/>
          <p:nvPr userDrawn="1"/>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sp>
        <p:nvSpPr>
          <p:cNvPr id="11" name="Subtitle 2"/>
          <p:cNvSpPr>
            <a:spLocks noGrp="1"/>
          </p:cNvSpPr>
          <p:nvPr>
            <p:ph type="subTitle" idx="1"/>
          </p:nvPr>
        </p:nvSpPr>
        <p:spPr>
          <a:xfrm>
            <a:off x="2909864" y="3441032"/>
            <a:ext cx="6400800" cy="1314450"/>
          </a:xfrm>
        </p:spPr>
        <p:txBody>
          <a:bodyPr/>
          <a:lstStyle>
            <a:lvl1pPr marL="0" indent="0" algn="ctr">
              <a:buNone/>
              <a:defRPr b="0">
                <a:solidFill>
                  <a:schemeClr val="bg1"/>
                </a:solidFill>
                <a:latin typeface="Lato" panose="020F0502020204030203" pitchFamily="34" charset="0"/>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it-IT" dirty="0"/>
              <a:t>Fare clic per modificare lo stile del sottotitolo dello schema</a:t>
            </a:r>
            <a:endParaRPr lang="en-US" dirty="0"/>
          </a:p>
        </p:txBody>
      </p:sp>
      <p:sp>
        <p:nvSpPr>
          <p:cNvPr id="20" name="Segnaposto testo 19"/>
          <p:cNvSpPr>
            <a:spLocks noGrp="1"/>
          </p:cNvSpPr>
          <p:nvPr>
            <p:ph type="body" sz="quarter" idx="11" hasCustomPrompt="1"/>
          </p:nvPr>
        </p:nvSpPr>
        <p:spPr>
          <a:xfrm>
            <a:off x="2255838" y="2277045"/>
            <a:ext cx="7708900" cy="1223963"/>
          </a:xfrm>
        </p:spPr>
        <p:txBody>
          <a:bodyPr anchor="ctr">
            <a:normAutofit/>
          </a:bodyPr>
          <a:lstStyle>
            <a:lvl1pPr algn="ctr">
              <a:defRPr sz="3600">
                <a:solidFill>
                  <a:schemeClr val="bg2"/>
                </a:solidFill>
                <a:latin typeface="Dosis Extrabold" panose="02010903020202060003" pitchFamily="2" charset="0"/>
              </a:defRPr>
            </a:lvl1pPr>
          </a:lstStyle>
          <a:p>
            <a:pPr lvl="0"/>
            <a:r>
              <a:rPr lang="en-US" dirty="0"/>
              <a:t>CLICK TO EDIT MASTER TITLE STYLE</a:t>
            </a:r>
            <a:endParaRPr lang="it-IT" dirty="0"/>
          </a:p>
        </p:txBody>
      </p:sp>
    </p:spTree>
    <p:extLst>
      <p:ext uri="{BB962C8B-B14F-4D97-AF65-F5344CB8AC3E}">
        <p14:creationId xmlns:p14="http://schemas.microsoft.com/office/powerpoint/2010/main" val="16912382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Dosis Extrabold" panose="02010903020202060003" pitchFamily="2" charset="0"/>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latin typeface="Lato" panose="020F0502020204030203" pitchFamily="34" charset="0"/>
              </a:defRPr>
            </a:lvl1pPr>
            <a:lvl2pPr>
              <a:defRPr sz="2000">
                <a:solidFill>
                  <a:schemeClr val="accent3">
                    <a:lumMod val="75000"/>
                  </a:schemeClr>
                </a:solidFill>
                <a:latin typeface="Lato" panose="020F0502020204030203" pitchFamily="34" charset="0"/>
              </a:defRPr>
            </a:lvl2pPr>
            <a:lvl3pPr>
              <a:defRPr sz="1800">
                <a:solidFill>
                  <a:schemeClr val="accent3">
                    <a:lumMod val="75000"/>
                  </a:schemeClr>
                </a:solidFill>
                <a:latin typeface="Lato" panose="020F0502020204030203" pitchFamily="34" charset="0"/>
              </a:defRPr>
            </a:lvl3pPr>
            <a:lvl4pPr>
              <a:defRPr sz="1600">
                <a:solidFill>
                  <a:schemeClr val="accent3">
                    <a:lumMod val="75000"/>
                  </a:schemeClr>
                </a:solidFill>
                <a:latin typeface="Lato" panose="020F0502020204030203" pitchFamily="34" charset="0"/>
              </a:defRPr>
            </a:lvl4pPr>
            <a:lvl5pPr>
              <a:defRPr sz="1600">
                <a:solidFill>
                  <a:schemeClr val="accent3">
                    <a:lumMod val="75000"/>
                  </a:schemeClr>
                </a:solidFill>
                <a:latin typeface="Lato" panose="020F0502020204030203" pitchFamily="34" charset="0"/>
              </a:defRPr>
            </a:lvl5pPr>
          </a:lstStyle>
          <a:p>
            <a:pPr marL="0" lvl="0" indent="0" algn="l" defTabSz="457181" rtl="0" eaLnBrk="1" latinLnBrk="0" hangingPunct="1">
              <a:spcBef>
                <a:spcPct val="20000"/>
              </a:spcBef>
              <a:buFont typeface="Arial"/>
              <a:buNone/>
            </a:pPr>
            <a:r>
              <a:rPr lang="en-US" altLang="en-US" dirty="0"/>
              <a:t>Click to edit Master text styles</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85158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3" name="Segnaposto tabella 2"/>
          <p:cNvSpPr>
            <a:spLocks noGrp="1"/>
          </p:cNvSpPr>
          <p:nvPr>
            <p:ph type="tbl" sz="quarter" idx="11"/>
          </p:nvPr>
        </p:nvSpPr>
        <p:spPr>
          <a:xfrm>
            <a:off x="566225" y="1700213"/>
            <a:ext cx="11001888" cy="4176712"/>
          </a:xfrm>
        </p:spPr>
        <p:txBody>
          <a:bodyPr/>
          <a:lstStyle>
            <a:lvl1pPr>
              <a:defRPr>
                <a:solidFill>
                  <a:schemeClr val="accent3">
                    <a:lumMod val="75000"/>
                  </a:schemeClr>
                </a:solidFill>
                <a:latin typeface="Lato" panose="020F0502020204030203" pitchFamily="34" charset="0"/>
              </a:defRPr>
            </a:lvl1pPr>
          </a:lstStyle>
          <a:p>
            <a:r>
              <a:rPr lang="it-IT" dirty="0"/>
              <a:t>Fare clic sull'icona per inserire una tabella</a:t>
            </a:r>
          </a:p>
        </p:txBody>
      </p:sp>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Dosis Extrabold" panose="02010903020202060003" pitchFamily="2" charset="0"/>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51930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1692202"/>
            <a:ext cx="5400000" cy="4113062"/>
          </a:xfrm>
        </p:spPr>
        <p:txBody>
          <a:bodyPr/>
          <a:lstStyle>
            <a:lvl1pPr>
              <a:defRPr sz="2800">
                <a:solidFill>
                  <a:schemeClr val="accent3">
                    <a:lumMod val="75000"/>
                  </a:schemeClr>
                </a:solidFill>
                <a:latin typeface="Lato" panose="020F0502020204030203" pitchFamily="34" charset="0"/>
              </a:defRPr>
            </a:lvl1pPr>
            <a:lvl2pPr>
              <a:defRPr sz="2400">
                <a:solidFill>
                  <a:schemeClr val="accent3">
                    <a:lumMod val="75000"/>
                  </a:schemeClr>
                </a:solidFill>
                <a:latin typeface="Lato" panose="020F0502020204030203" pitchFamily="34" charset="0"/>
              </a:defRPr>
            </a:lvl2pPr>
            <a:lvl3pPr>
              <a:defRPr sz="2000">
                <a:solidFill>
                  <a:schemeClr val="accent3">
                    <a:lumMod val="75000"/>
                  </a:schemeClr>
                </a:solidFill>
                <a:latin typeface="Lato" panose="020F0502020204030203" pitchFamily="34" charset="0"/>
              </a:defRPr>
            </a:lvl3pPr>
            <a:lvl4pPr>
              <a:defRPr sz="1800">
                <a:solidFill>
                  <a:schemeClr val="accent3">
                    <a:lumMod val="75000"/>
                  </a:schemeClr>
                </a:solidFill>
                <a:latin typeface="Lato" panose="020F0502020204030203" pitchFamily="34" charset="0"/>
              </a:defRPr>
            </a:lvl4pPr>
            <a:lvl5pPr>
              <a:defRPr sz="1800">
                <a:solidFill>
                  <a:schemeClr val="accent3">
                    <a:lumMod val="75000"/>
                  </a:schemeClr>
                </a:solidFill>
                <a:latin typeface="Lato" panose="020F0502020204030203" pitchFamily="34" charset="0"/>
              </a:defRPr>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11" name="Content Placeholder 3"/>
          <p:cNvSpPr>
            <a:spLocks noGrp="1"/>
          </p:cNvSpPr>
          <p:nvPr>
            <p:ph sz="half" idx="2"/>
          </p:nvPr>
        </p:nvSpPr>
        <p:spPr>
          <a:xfrm>
            <a:off x="6312024" y="1692202"/>
            <a:ext cx="5400000" cy="4113062"/>
          </a:xfrm>
        </p:spPr>
        <p:txBody>
          <a:bodyPr/>
          <a:lstStyle>
            <a:lvl1pPr>
              <a:defRPr sz="2800">
                <a:solidFill>
                  <a:schemeClr val="accent3">
                    <a:lumMod val="75000"/>
                  </a:schemeClr>
                </a:solidFill>
                <a:latin typeface="Lato" panose="020F0502020204030203" pitchFamily="34" charset="0"/>
              </a:defRPr>
            </a:lvl1pPr>
            <a:lvl2pPr>
              <a:defRPr sz="2400">
                <a:solidFill>
                  <a:schemeClr val="accent3">
                    <a:lumMod val="75000"/>
                  </a:schemeClr>
                </a:solidFill>
                <a:latin typeface="Lato" panose="020F0502020204030203" pitchFamily="34" charset="0"/>
              </a:defRPr>
            </a:lvl2pPr>
            <a:lvl3pPr>
              <a:defRPr sz="2000">
                <a:solidFill>
                  <a:schemeClr val="accent3">
                    <a:lumMod val="75000"/>
                  </a:schemeClr>
                </a:solidFill>
                <a:latin typeface="Lato" panose="020F0502020204030203" pitchFamily="34" charset="0"/>
              </a:defRPr>
            </a:lvl3pPr>
            <a:lvl4pPr>
              <a:defRPr sz="1800">
                <a:solidFill>
                  <a:schemeClr val="accent3">
                    <a:lumMod val="75000"/>
                  </a:schemeClr>
                </a:solidFill>
                <a:latin typeface="Lato" panose="020F0502020204030203" pitchFamily="34" charset="0"/>
              </a:defRPr>
            </a:lvl4pPr>
            <a:lvl5pPr>
              <a:defRPr sz="1800">
                <a:solidFill>
                  <a:schemeClr val="accent3">
                    <a:lumMod val="75000"/>
                  </a:schemeClr>
                </a:solidFill>
                <a:latin typeface="Lato" panose="020F0502020204030203" pitchFamily="34" charset="0"/>
              </a:defRPr>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Titolo 1">
            <a:extLst>
              <a:ext uri="{FF2B5EF4-FFF2-40B4-BE49-F238E27FC236}">
                <a16:creationId xmlns:a16="http://schemas.microsoft.com/office/drawing/2014/main" id="{7B2022E2-D28C-4FA8-B95F-DAB246E200FD}"/>
              </a:ext>
            </a:extLst>
          </p:cNvPr>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Dosis Extrabold" panose="02010903020202060003" pitchFamily="2" charset="0"/>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2542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2348880"/>
            <a:ext cx="3564000" cy="3456384"/>
          </a:xfrm>
        </p:spPr>
        <p:txBody>
          <a:bodyPr/>
          <a:lstStyle>
            <a:lvl1pPr>
              <a:defRPr sz="1400">
                <a:solidFill>
                  <a:schemeClr val="accent3">
                    <a:lumMod val="75000"/>
                  </a:schemeClr>
                </a:solidFill>
                <a:latin typeface="Lato" panose="020F0502020204030203" pitchFamily="34" charset="0"/>
              </a:defRPr>
            </a:lvl1pPr>
            <a:lvl2pPr>
              <a:defRPr sz="1200">
                <a:solidFill>
                  <a:schemeClr val="accent3">
                    <a:lumMod val="75000"/>
                  </a:schemeClr>
                </a:solidFill>
                <a:latin typeface="Lato" panose="020F0502020204030203" pitchFamily="34" charset="0"/>
              </a:defRPr>
            </a:lvl2pPr>
            <a:lvl3pPr>
              <a:defRPr sz="1100">
                <a:solidFill>
                  <a:schemeClr val="accent3">
                    <a:lumMod val="75000"/>
                  </a:schemeClr>
                </a:solidFill>
                <a:latin typeface="Lato" panose="020F0502020204030203" pitchFamily="34" charset="0"/>
              </a:defRPr>
            </a:lvl3pPr>
            <a:lvl4pPr>
              <a:defRPr sz="1050">
                <a:solidFill>
                  <a:schemeClr val="accent3">
                    <a:lumMod val="75000"/>
                  </a:schemeClr>
                </a:solidFill>
                <a:latin typeface="Lato" panose="020F0502020204030203" pitchFamily="34" charset="0"/>
              </a:defRPr>
            </a:lvl4pPr>
            <a:lvl5pPr>
              <a:defRPr sz="1050">
                <a:solidFill>
                  <a:schemeClr val="accent3">
                    <a:lumMod val="75000"/>
                  </a:schemeClr>
                </a:solidFill>
                <a:latin typeface="Lato" panose="020F0502020204030203" pitchFamily="34" charset="0"/>
              </a:defRPr>
            </a:lvl5pPr>
            <a:lvl6pPr>
              <a:defRPr sz="1800"/>
            </a:lvl6pPr>
            <a:lvl7pPr>
              <a:defRPr sz="1800"/>
            </a:lvl7pPr>
            <a:lvl8pPr>
              <a:defRPr sz="1800"/>
            </a:lvl8pPr>
            <a:lvl9pPr>
              <a:defRPr sz="1800"/>
            </a:lvl9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9" name="Text Placeholder 2"/>
          <p:cNvSpPr>
            <a:spLocks noGrp="1"/>
          </p:cNvSpPr>
          <p:nvPr>
            <p:ph type="body" idx="12" hasCustomPrompt="1"/>
          </p:nvPr>
        </p:nvSpPr>
        <p:spPr>
          <a:xfrm>
            <a:off x="457200" y="1556792"/>
            <a:ext cx="3564000" cy="604778"/>
          </a:xfrm>
        </p:spPr>
        <p:txBody>
          <a:bodyPr anchor="b">
            <a:normAutofit/>
          </a:bodyPr>
          <a:lstStyle>
            <a:lvl1pPr marL="0" indent="0">
              <a:buNone/>
              <a:defRPr lang="en-US" sz="1800" b="1" kern="1200" dirty="0" smtClean="0">
                <a:solidFill>
                  <a:schemeClr val="tx1"/>
                </a:solidFill>
                <a:latin typeface="Dosis Extrabold" panose="02010903020202060003" pitchFamily="2" charset="0"/>
                <a:ea typeface="Dosis Extrabold" panose="02010903020202060003" pitchFamily="2"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dirty="0"/>
              <a:t>FARE CLIC PER MODIFICARE STILI DEL TESTO DELLO SCHEMA</a:t>
            </a:r>
          </a:p>
        </p:txBody>
      </p:sp>
      <p:sp>
        <p:nvSpPr>
          <p:cNvPr id="18" name="Content Placeholder 2"/>
          <p:cNvSpPr>
            <a:spLocks noGrp="1"/>
          </p:cNvSpPr>
          <p:nvPr>
            <p:ph sz="half" idx="13" hasCustomPrompt="1"/>
          </p:nvPr>
        </p:nvSpPr>
        <p:spPr>
          <a:xfrm>
            <a:off x="4295800" y="2348880"/>
            <a:ext cx="3564000" cy="3456384"/>
          </a:xfrm>
        </p:spPr>
        <p:txBody>
          <a:bodyPr>
            <a:normAutofit/>
          </a:bodyPr>
          <a:lstStyle>
            <a:lvl1pPr algn="l" rtl="0" eaLnBrk="1" fontAlgn="base" hangingPunct="1">
              <a:spcBef>
                <a:spcPct val="20000"/>
              </a:spcBef>
              <a:spcAft>
                <a:spcPct val="0"/>
              </a:spcAft>
              <a:defRPr lang="en-US" altLang="en-US" sz="1400" b="0" kern="1200" dirty="0" smtClean="0">
                <a:solidFill>
                  <a:schemeClr val="accent3">
                    <a:lumMod val="75000"/>
                  </a:schemeClr>
                </a:solidFill>
                <a:latin typeface="Lato" panose="020F0502020204030203" pitchFamily="34" charset="0"/>
                <a:ea typeface="+mn-ea"/>
                <a:cs typeface="Arial"/>
              </a:defRPr>
            </a:lvl1pPr>
            <a:lvl2pPr marL="800081" indent="-342900" algn="l" rtl="0" eaLnBrk="1" fontAlgn="base" hangingPunct="1">
              <a:spcBef>
                <a:spcPct val="20000"/>
              </a:spcBef>
              <a:spcAft>
                <a:spcPct val="0"/>
              </a:spcAft>
              <a:defRPr lang="en-US" altLang="en-US" sz="1200" kern="1200" dirty="0" smtClean="0">
                <a:solidFill>
                  <a:schemeClr val="accent3">
                    <a:lumMod val="75000"/>
                  </a:schemeClr>
                </a:solidFill>
                <a:latin typeface="Lato" panose="020F0502020204030203" pitchFamily="34" charset="0"/>
                <a:ea typeface="+mn-ea"/>
                <a:cs typeface="Arial"/>
              </a:defRPr>
            </a:lvl2pPr>
            <a:lvl3pPr marL="1257261" indent="-342900" algn="l" rtl="0" eaLnBrk="1" fontAlgn="base" hangingPunct="1">
              <a:spcBef>
                <a:spcPct val="20000"/>
              </a:spcBef>
              <a:spcAft>
                <a:spcPct val="0"/>
              </a:spcAft>
              <a:defRPr lang="en-US" altLang="en-US" sz="1100" kern="1200" dirty="0" smtClean="0">
                <a:solidFill>
                  <a:schemeClr val="accent3">
                    <a:lumMod val="75000"/>
                  </a:schemeClr>
                </a:solidFill>
                <a:latin typeface="Lato" panose="020F0502020204030203" pitchFamily="34" charset="0"/>
                <a:ea typeface="+mn-ea"/>
                <a:cs typeface="Arial"/>
              </a:defRPr>
            </a:lvl3pPr>
            <a:lvl4pPr marL="1657293" indent="-285750" algn="l" rtl="0" eaLnBrk="1" fontAlgn="base" hangingPunct="1">
              <a:spcBef>
                <a:spcPct val="20000"/>
              </a:spcBef>
              <a:spcAft>
                <a:spcPct val="0"/>
              </a:spcAft>
              <a:defRPr lang="en-US" altLang="en-US" sz="1050" kern="1200" dirty="0" smtClean="0">
                <a:solidFill>
                  <a:schemeClr val="accent3">
                    <a:lumMod val="75000"/>
                  </a:schemeClr>
                </a:solidFill>
                <a:latin typeface="Lato" panose="020F0502020204030203" pitchFamily="34" charset="0"/>
                <a:ea typeface="+mn-ea"/>
                <a:cs typeface="Arial"/>
              </a:defRPr>
            </a:lvl4pPr>
            <a:lvl5pPr marL="2114473" indent="-285750" algn="l" rtl="0" eaLnBrk="1" fontAlgn="base" hangingPunct="1">
              <a:spcBef>
                <a:spcPct val="20000"/>
              </a:spcBef>
              <a:spcAft>
                <a:spcPct val="0"/>
              </a:spcAft>
              <a:defRPr lang="en-US" altLang="en-US" sz="1050" kern="1200" dirty="0">
                <a:solidFill>
                  <a:schemeClr val="accent3">
                    <a:lumMod val="75000"/>
                  </a:schemeClr>
                </a:solidFill>
                <a:latin typeface="Lato" panose="020F0502020204030203" pitchFamily="34" charset="0"/>
                <a:ea typeface="+mn-ea"/>
                <a:cs typeface="Arial"/>
              </a:defRPr>
            </a:lvl5pPr>
            <a:lvl6pPr>
              <a:defRPr sz="1800"/>
            </a:lvl6pPr>
            <a:lvl7pPr>
              <a:defRPr sz="1800"/>
            </a:lvl7pPr>
            <a:lvl8pPr>
              <a:defRPr sz="1800"/>
            </a:lvl8pPr>
            <a:lvl9pPr>
              <a:defRPr sz="1800"/>
            </a:lvl9pPr>
          </a:lstStyle>
          <a:p>
            <a:pPr lvl="0"/>
            <a:r>
              <a:rPr lang="en-US" dirty="0"/>
              <a:t>Click to edit Master text styles</a:t>
            </a:r>
          </a:p>
          <a:p>
            <a:pPr marL="800081" lvl="1" indent="-342900" algn="l" rtl="0" eaLnBrk="1" fontAlgn="base" hangingPunct="1">
              <a:spcBef>
                <a:spcPct val="20000"/>
              </a:spcBef>
              <a:spcAft>
                <a:spcPct val="0"/>
              </a:spcAft>
              <a:buChar char="–"/>
            </a:pPr>
            <a:r>
              <a:rPr lang="en-US" dirty="0"/>
              <a:t>Second level</a:t>
            </a:r>
          </a:p>
          <a:p>
            <a:pPr marL="1257261" lvl="2" indent="-342900" algn="l" rtl="0" eaLnBrk="1" fontAlgn="base" hangingPunct="1">
              <a:spcBef>
                <a:spcPct val="20000"/>
              </a:spcBef>
              <a:spcAft>
                <a:spcPct val="0"/>
              </a:spcAft>
              <a:buChar char="•"/>
            </a:pPr>
            <a:r>
              <a:rPr lang="en-US" dirty="0"/>
              <a:t>Third level</a:t>
            </a:r>
          </a:p>
          <a:p>
            <a:pPr marL="1657293" lvl="3" indent="-285750" algn="l" rtl="0" eaLnBrk="1" fontAlgn="base" hangingPunct="1">
              <a:spcBef>
                <a:spcPct val="20000"/>
              </a:spcBef>
              <a:spcAft>
                <a:spcPct val="0"/>
              </a:spcAft>
              <a:buChar char="–"/>
            </a:pPr>
            <a:r>
              <a:rPr lang="en-US" dirty="0"/>
              <a:t>Fourth level</a:t>
            </a:r>
          </a:p>
          <a:p>
            <a:pPr marL="2114473" lvl="4" indent="-285750" algn="l" rtl="0" eaLnBrk="1" fontAlgn="base" hangingPunct="1">
              <a:spcBef>
                <a:spcPct val="20000"/>
              </a:spcBef>
              <a:spcAft>
                <a:spcPct val="0"/>
              </a:spcAft>
              <a:buChar char="»"/>
            </a:pPr>
            <a:r>
              <a:rPr lang="en-US" dirty="0"/>
              <a:t>Fifth level</a:t>
            </a:r>
          </a:p>
        </p:txBody>
      </p:sp>
      <p:sp>
        <p:nvSpPr>
          <p:cNvPr id="19" name="Text Placeholder 2"/>
          <p:cNvSpPr>
            <a:spLocks noGrp="1"/>
          </p:cNvSpPr>
          <p:nvPr>
            <p:ph type="body" idx="14" hasCustomPrompt="1"/>
          </p:nvPr>
        </p:nvSpPr>
        <p:spPr>
          <a:xfrm>
            <a:off x="4295800" y="1556792"/>
            <a:ext cx="3564000" cy="604778"/>
          </a:xfrm>
        </p:spPr>
        <p:txBody>
          <a:bodyPr anchor="b">
            <a:normAutofit/>
          </a:bodyPr>
          <a:lstStyle>
            <a:lvl1pPr marL="0" indent="0">
              <a:buNone/>
              <a:defRPr lang="en-US" sz="1800" b="1" kern="1200" dirty="0" smtClean="0">
                <a:solidFill>
                  <a:schemeClr val="tx1"/>
                </a:solidFill>
                <a:latin typeface="Dosis Extrabold" panose="02010903020202060003" pitchFamily="2" charset="0"/>
                <a:ea typeface="Dosis Extrabold" panose="02010903020202060003" pitchFamily="2"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dirty="0"/>
              <a:t>FARE CLIC PER MODIFICARE STILI DEL TESTO DELLO SCHEMA</a:t>
            </a:r>
          </a:p>
        </p:txBody>
      </p:sp>
      <p:sp>
        <p:nvSpPr>
          <p:cNvPr id="20" name="Content Placeholder 2"/>
          <p:cNvSpPr>
            <a:spLocks noGrp="1"/>
          </p:cNvSpPr>
          <p:nvPr>
            <p:ph sz="half" idx="15"/>
          </p:nvPr>
        </p:nvSpPr>
        <p:spPr>
          <a:xfrm>
            <a:off x="8256240" y="2348880"/>
            <a:ext cx="3564000" cy="3456384"/>
          </a:xfrm>
        </p:spPr>
        <p:txBody>
          <a:bodyPr/>
          <a:lstStyle>
            <a:lvl1pPr>
              <a:defRPr lang="en-US" altLang="en-US" sz="1400" b="0" kern="1200" dirty="0" smtClean="0">
                <a:solidFill>
                  <a:schemeClr val="accent3">
                    <a:lumMod val="75000"/>
                  </a:schemeClr>
                </a:solidFill>
                <a:latin typeface="Lato" panose="020F0502020204030203" pitchFamily="34" charset="0"/>
                <a:ea typeface="+mn-ea"/>
                <a:cs typeface="Arial"/>
              </a:defRPr>
            </a:lvl1pPr>
            <a:lvl2pPr marL="800081" indent="-342900">
              <a:defRPr lang="en-US" altLang="en-US" sz="1200" kern="1200" dirty="0" smtClean="0">
                <a:solidFill>
                  <a:schemeClr val="accent3">
                    <a:lumMod val="75000"/>
                  </a:schemeClr>
                </a:solidFill>
                <a:latin typeface="Lato" panose="020F0502020204030203" pitchFamily="34" charset="0"/>
                <a:ea typeface="+mn-ea"/>
                <a:cs typeface="Arial"/>
              </a:defRPr>
            </a:lvl2pPr>
            <a:lvl3pPr marL="1257261" indent="-342900">
              <a:defRPr lang="en-US" altLang="en-US" sz="1100" kern="1200" dirty="0" smtClean="0">
                <a:solidFill>
                  <a:schemeClr val="accent3">
                    <a:lumMod val="75000"/>
                  </a:schemeClr>
                </a:solidFill>
                <a:latin typeface="Lato" panose="020F0502020204030203" pitchFamily="34" charset="0"/>
                <a:ea typeface="+mn-ea"/>
                <a:cs typeface="Arial"/>
              </a:defRPr>
            </a:lvl3pPr>
            <a:lvl4pPr marL="1657293" indent="-285750">
              <a:defRPr lang="en-US" altLang="en-US" sz="1050" kern="1200" dirty="0" smtClean="0">
                <a:solidFill>
                  <a:schemeClr val="accent3">
                    <a:lumMod val="75000"/>
                  </a:schemeClr>
                </a:solidFill>
                <a:latin typeface="Lato" panose="020F0502020204030203" pitchFamily="34" charset="0"/>
                <a:ea typeface="+mn-ea"/>
                <a:cs typeface="Arial"/>
              </a:defRPr>
            </a:lvl4pPr>
            <a:lvl5pPr marL="2114473" indent="-285750">
              <a:defRPr lang="en-US" altLang="en-US" sz="1050" kern="1200" dirty="0">
                <a:solidFill>
                  <a:schemeClr val="accent3">
                    <a:lumMod val="75000"/>
                  </a:schemeClr>
                </a:solidFill>
                <a:latin typeface="Lato" panose="020F0502020204030203" pitchFamily="34" charset="0"/>
                <a:ea typeface="+mn-ea"/>
                <a:cs typeface="Arial"/>
              </a:defRPr>
            </a:lvl5pPr>
            <a:lvl6pPr>
              <a:defRPr sz="1800"/>
            </a:lvl6pPr>
            <a:lvl7pPr>
              <a:defRPr sz="1800"/>
            </a:lvl7pPr>
            <a:lvl8pPr>
              <a:defRPr sz="1800"/>
            </a:lvl8pPr>
            <a:lvl9pPr>
              <a:defRPr sz="1800"/>
            </a:lvl9pPr>
          </a:lstStyle>
          <a:p>
            <a:pPr marL="0" lvl="0" indent="0" algn="l" rtl="0" eaLnBrk="1" fontAlgn="base" hangingPunct="1">
              <a:spcBef>
                <a:spcPct val="20000"/>
              </a:spcBef>
              <a:spcAft>
                <a:spcPct val="0"/>
              </a:spcAft>
              <a:buNone/>
            </a:pPr>
            <a:r>
              <a:rPr lang="it-IT"/>
              <a:t>Fare clic per modificare stili del testo dello schema</a:t>
            </a:r>
          </a:p>
          <a:p>
            <a:pPr marL="0" lvl="1" indent="0" algn="l" rtl="0" eaLnBrk="1" fontAlgn="base" hangingPunct="1">
              <a:spcBef>
                <a:spcPct val="20000"/>
              </a:spcBef>
              <a:spcAft>
                <a:spcPct val="0"/>
              </a:spcAft>
              <a:buNone/>
            </a:pPr>
            <a:r>
              <a:rPr lang="it-IT"/>
              <a:t>Secondo livello</a:t>
            </a:r>
          </a:p>
          <a:p>
            <a:pPr marL="0" lvl="2" indent="0" algn="l" rtl="0" eaLnBrk="1" fontAlgn="base" hangingPunct="1">
              <a:spcBef>
                <a:spcPct val="20000"/>
              </a:spcBef>
              <a:spcAft>
                <a:spcPct val="0"/>
              </a:spcAft>
              <a:buNone/>
            </a:pPr>
            <a:r>
              <a:rPr lang="it-IT"/>
              <a:t>Terzo livello</a:t>
            </a:r>
          </a:p>
          <a:p>
            <a:pPr marL="0" lvl="3" indent="0" algn="l" rtl="0" eaLnBrk="1" fontAlgn="base" hangingPunct="1">
              <a:spcBef>
                <a:spcPct val="20000"/>
              </a:spcBef>
              <a:spcAft>
                <a:spcPct val="0"/>
              </a:spcAft>
              <a:buNone/>
            </a:pPr>
            <a:r>
              <a:rPr lang="it-IT"/>
              <a:t>Quarto livello</a:t>
            </a:r>
          </a:p>
          <a:p>
            <a:pPr marL="0" lvl="4" indent="0" algn="l" rtl="0" eaLnBrk="1" fontAlgn="base" hangingPunct="1">
              <a:spcBef>
                <a:spcPct val="20000"/>
              </a:spcBef>
              <a:spcAft>
                <a:spcPct val="0"/>
              </a:spcAft>
              <a:buNone/>
            </a:pPr>
            <a:r>
              <a:rPr lang="it-IT"/>
              <a:t>Quinto livello</a:t>
            </a:r>
            <a:endParaRPr lang="en-US" dirty="0"/>
          </a:p>
        </p:txBody>
      </p:sp>
      <p:sp>
        <p:nvSpPr>
          <p:cNvPr id="21" name="Text Placeholder 2"/>
          <p:cNvSpPr>
            <a:spLocks noGrp="1"/>
          </p:cNvSpPr>
          <p:nvPr>
            <p:ph type="body" idx="16" hasCustomPrompt="1"/>
          </p:nvPr>
        </p:nvSpPr>
        <p:spPr>
          <a:xfrm>
            <a:off x="8256239" y="1556792"/>
            <a:ext cx="3564000" cy="604778"/>
          </a:xfrm>
        </p:spPr>
        <p:txBody>
          <a:bodyPr anchor="b">
            <a:normAutofit/>
          </a:bodyPr>
          <a:lstStyle>
            <a:lvl1pPr marL="0" indent="0">
              <a:buNone/>
              <a:defRPr lang="en-US" sz="1800" b="1" kern="1200" dirty="0" smtClean="0">
                <a:solidFill>
                  <a:schemeClr val="tx1"/>
                </a:solidFill>
                <a:latin typeface="Dosis Extrabold" panose="02010903020202060003" pitchFamily="2" charset="0"/>
                <a:ea typeface="Dosis Extrabold" panose="02010903020202060003" pitchFamily="2"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dirty="0"/>
              <a:t>FARE CLIC PER MODIFICARE STILI DEL TESTO DELLO SCHEMA</a:t>
            </a:r>
          </a:p>
        </p:txBody>
      </p:sp>
      <p:sp>
        <p:nvSpPr>
          <p:cNvPr id="11" name="Titolo 1">
            <a:extLst>
              <a:ext uri="{FF2B5EF4-FFF2-40B4-BE49-F238E27FC236}">
                <a16:creationId xmlns:a16="http://schemas.microsoft.com/office/drawing/2014/main" id="{A41E4BFB-8552-49D7-8A5B-09CF2F80BE40}"/>
              </a:ext>
            </a:extLst>
          </p:cNvPr>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Dosis Extrabold" panose="02010903020202060003" pitchFamily="2" charset="0"/>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9038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5" name="Titolo 1">
            <a:extLst>
              <a:ext uri="{FF2B5EF4-FFF2-40B4-BE49-F238E27FC236}">
                <a16:creationId xmlns:a16="http://schemas.microsoft.com/office/drawing/2014/main" id="{23248DC7-B4D7-4BD0-844E-919956FDE831}"/>
              </a:ext>
            </a:extLst>
          </p:cNvPr>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Dosis Extrabold" panose="02010903020202060003" pitchFamily="2" charset="0"/>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7581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Lato" panose="020F0502020204030203" pitchFamily="34" charset="0"/>
              </a:rPr>
              <a:t>Headquarters</a:t>
            </a:r>
          </a:p>
          <a:p>
            <a:r>
              <a:rPr lang="en-US" sz="1000" b="0" noProof="0" dirty="0">
                <a:solidFill>
                  <a:schemeClr val="accent3">
                    <a:lumMod val="75000"/>
                  </a:schemeClr>
                </a:solidFill>
                <a:latin typeface="Lato" panose="020F0502020204030203" pitchFamily="34" charset="0"/>
              </a:rPr>
              <a:t>Via Schiaffino</a:t>
            </a:r>
            <a:r>
              <a:rPr lang="en-US" sz="1000" b="0" baseline="0" noProof="0" dirty="0">
                <a:solidFill>
                  <a:schemeClr val="accent3">
                    <a:lumMod val="75000"/>
                  </a:schemeClr>
                </a:solidFill>
                <a:latin typeface="Lato" panose="020F0502020204030203" pitchFamily="34" charset="0"/>
              </a:rPr>
              <a:t> 11C</a:t>
            </a:r>
          </a:p>
          <a:p>
            <a:r>
              <a:rPr lang="en-US" sz="1000" b="0" baseline="0" noProof="0" dirty="0">
                <a:solidFill>
                  <a:schemeClr val="accent3">
                    <a:lumMod val="75000"/>
                  </a:schemeClr>
                </a:solidFill>
                <a:latin typeface="Lato" panose="020F0502020204030203" pitchFamily="34" charset="0"/>
              </a:rPr>
              <a:t>20158 Milan Italy</a:t>
            </a:r>
          </a:p>
          <a:p>
            <a:r>
              <a:rPr lang="en-US" sz="1000" b="0" baseline="0" noProof="0" dirty="0">
                <a:solidFill>
                  <a:schemeClr val="accent3">
                    <a:lumMod val="75000"/>
                  </a:schemeClr>
                </a:solidFill>
                <a:latin typeface="Lato" panose="020F0502020204030203" pitchFamily="34" charset="0"/>
              </a:rPr>
              <a:t>T +39-024951-7001</a:t>
            </a:r>
            <a:endParaRPr lang="en-US" sz="1000" b="0" noProof="0" dirty="0">
              <a:solidFill>
                <a:schemeClr val="accent3">
                  <a:lumMod val="75000"/>
                </a:schemeClr>
              </a:solidFill>
              <a:latin typeface="Lato" panose="020F0502020204030203" pitchFamily="34" charset="0"/>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Lato" panose="020F0502020204030203" pitchFamily="34" charset="0"/>
                <a:ea typeface="+mn-ea"/>
                <a:cs typeface="Arial" charset="0"/>
              </a:rPr>
              <a:t>USA East</a:t>
            </a:r>
          </a:p>
          <a:p>
            <a:pPr algn="l" rtl="0" fontAlgn="base">
              <a:spcBef>
                <a:spcPct val="0"/>
              </a:spcBef>
              <a:spcAft>
                <a:spcPct val="0"/>
              </a:spcAft>
            </a:pPr>
            <a:r>
              <a:rPr lang="de-DE" sz="1000" b="0" kern="1200" dirty="0">
                <a:solidFill>
                  <a:schemeClr val="accent3">
                    <a:lumMod val="75000"/>
                  </a:schemeClr>
                </a:solidFill>
                <a:latin typeface="Lato" panose="020F0502020204030203" pitchFamily="34" charset="0"/>
                <a:ea typeface="+mn-ea"/>
                <a:cs typeface="Arial" charset="0"/>
              </a:rPr>
              <a:t>283 Franklin Street</a:t>
            </a:r>
            <a:br>
              <a:rPr lang="de-DE" sz="1000" b="0" kern="1200" dirty="0">
                <a:solidFill>
                  <a:schemeClr val="accent3">
                    <a:lumMod val="75000"/>
                  </a:schemeClr>
                </a:solidFill>
                <a:latin typeface="Lato" panose="020F0502020204030203" pitchFamily="34" charset="0"/>
                <a:ea typeface="+mn-ea"/>
                <a:cs typeface="Arial" charset="0"/>
              </a:rPr>
            </a:br>
            <a:r>
              <a:rPr lang="de-DE" sz="1000" b="0" kern="1200" dirty="0">
                <a:solidFill>
                  <a:schemeClr val="accent3">
                    <a:lumMod val="75000"/>
                  </a:schemeClr>
                </a:solidFill>
                <a:latin typeface="Lato" panose="020F0502020204030203" pitchFamily="34" charset="0"/>
                <a:ea typeface="+mn-ea"/>
                <a:cs typeface="Arial" charset="0"/>
              </a:rPr>
              <a:t>Boston, MA 02110</a:t>
            </a:r>
            <a:br>
              <a:rPr lang="de-DE" sz="1000" b="0" kern="1200" dirty="0">
                <a:solidFill>
                  <a:schemeClr val="accent3">
                    <a:lumMod val="75000"/>
                  </a:schemeClr>
                </a:solidFill>
                <a:latin typeface="Lato" panose="020F0502020204030203" pitchFamily="34" charset="0"/>
                <a:ea typeface="+mn-ea"/>
                <a:cs typeface="Arial" charset="0"/>
              </a:rPr>
            </a:br>
            <a:r>
              <a:rPr lang="de-DE" sz="1000" b="0" kern="1200" dirty="0">
                <a:solidFill>
                  <a:schemeClr val="accent3">
                    <a:lumMod val="75000"/>
                  </a:schemeClr>
                </a:solidFill>
                <a:latin typeface="Lato" panose="020F0502020204030203" pitchFamily="34" charset="0"/>
                <a:ea typeface="+mn-ea"/>
                <a:cs typeface="Arial" charset="0"/>
              </a:rPr>
              <a:t>T: +1-617-936-0212</a:t>
            </a:r>
            <a:endParaRPr lang="en-US" sz="1000" b="0" kern="1200" noProof="0" dirty="0">
              <a:solidFill>
                <a:schemeClr val="accent3">
                  <a:lumMod val="75000"/>
                </a:schemeClr>
              </a:solidFill>
              <a:latin typeface="Lato" panose="020F0502020204030203" pitchFamily="34" charset="0"/>
              <a:ea typeface="+mn-ea"/>
              <a:cs typeface="Arial" charset="0"/>
            </a:endParaRPr>
          </a:p>
        </p:txBody>
      </p:sp>
      <p:sp>
        <p:nvSpPr>
          <p:cNvPr id="12" name="CasellaDiTesto 11"/>
          <p:cNvSpPr txBox="1"/>
          <p:nvPr userDrawn="1"/>
        </p:nvSpPr>
        <p:spPr>
          <a:xfrm>
            <a:off x="5129074" y="3719600"/>
            <a:ext cx="1542990" cy="861774"/>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Lato" panose="020F0502020204030203" pitchFamily="34" charset="0"/>
                <a:ea typeface="+mn-ea"/>
                <a:cs typeface="Arial" charset="0"/>
              </a:rPr>
              <a:t>USA West</a:t>
            </a:r>
          </a:p>
          <a:p>
            <a:r>
              <a:rPr lang="en-US" sz="1000" b="0" noProof="0" dirty="0">
                <a:solidFill>
                  <a:schemeClr val="accent3">
                    <a:lumMod val="75000"/>
                  </a:schemeClr>
                </a:solidFill>
                <a:latin typeface="Lato" panose="020F0502020204030203" pitchFamily="34" charset="0"/>
              </a:rPr>
              <a:t>425 Broadway Street</a:t>
            </a:r>
            <a:endParaRPr lang="en-US" sz="1000" b="0" baseline="0" noProof="0" dirty="0">
              <a:solidFill>
                <a:schemeClr val="accent3">
                  <a:lumMod val="75000"/>
                </a:schemeClr>
              </a:solidFill>
              <a:latin typeface="Lato" panose="020F0502020204030203" pitchFamily="34" charset="0"/>
            </a:endParaRPr>
          </a:p>
          <a:p>
            <a:r>
              <a:rPr lang="en-US" sz="1000" b="0" baseline="0" noProof="0" dirty="0">
                <a:solidFill>
                  <a:schemeClr val="accent3">
                    <a:lumMod val="75000"/>
                  </a:schemeClr>
                </a:solidFill>
                <a:latin typeface="Lato" panose="020F0502020204030203" pitchFamily="34" charset="0"/>
              </a:rPr>
              <a:t>Redwood City, CA 94063</a:t>
            </a:r>
          </a:p>
          <a:p>
            <a:r>
              <a:rPr lang="en-US" sz="1000" b="0" baseline="0" noProof="0" dirty="0">
                <a:solidFill>
                  <a:schemeClr val="accent3">
                    <a:lumMod val="75000"/>
                  </a:schemeClr>
                </a:solidFill>
                <a:latin typeface="Lato" panose="020F0502020204030203" pitchFamily="34" charset="0"/>
              </a:rPr>
              <a:t>T +1-650-226-4274</a:t>
            </a:r>
            <a:endParaRPr lang="en-US" sz="1000" b="0" noProof="0" dirty="0">
              <a:solidFill>
                <a:schemeClr val="accent3">
                  <a:lumMod val="75000"/>
                </a:schemeClr>
              </a:solidFill>
              <a:latin typeface="Lato" panose="020F0502020204030203" pitchFamily="34" charset="0"/>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346844" cy="400110"/>
          </a:xfrm>
          <a:prstGeom prst="rect">
            <a:avLst/>
          </a:prstGeom>
          <a:noFill/>
        </p:spPr>
        <p:txBody>
          <a:bodyPr wrap="none" rtlCol="0">
            <a:spAutoFit/>
          </a:bodyPr>
          <a:lstStyle/>
          <a:p>
            <a:r>
              <a:rPr lang="en-US" sz="2000" b="0" i="0" u="none" noProof="0" dirty="0">
                <a:solidFill>
                  <a:schemeClr val="tx1"/>
                </a:solidFill>
                <a:latin typeface="Dosis Extrabold" panose="02010903020202060003" pitchFamily="2" charset="0"/>
                <a:ea typeface="+mn-ea"/>
                <a:cs typeface="+mn-cs"/>
              </a:rPr>
              <a:t>CONTACTS</a:t>
            </a:r>
          </a:p>
        </p:txBody>
      </p:sp>
      <p:grpSp>
        <p:nvGrpSpPr>
          <p:cNvPr id="9" name="Gruppo 8"/>
          <p:cNvGrpSpPr/>
          <p:nvPr userDrawn="1"/>
        </p:nvGrpSpPr>
        <p:grpSpPr>
          <a:xfrm>
            <a:off x="9919319" y="3680760"/>
            <a:ext cx="948817" cy="764253"/>
            <a:chOff x="10020456" y="3668347"/>
            <a:chExt cx="948817"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60758" cy="246221"/>
            </a:xfrm>
            <a:prstGeom prst="rect">
              <a:avLst/>
            </a:prstGeom>
            <a:noFill/>
          </p:spPr>
          <p:txBody>
            <a:bodyPr wrap="none" rtlCol="0">
              <a:spAutoFit/>
            </a:bodyPr>
            <a:lstStyle/>
            <a:p>
              <a:r>
                <a:rPr lang="it-IT" sz="1000" dirty="0">
                  <a:solidFill>
                    <a:schemeClr val="accent3"/>
                  </a:solidFill>
                  <a:latin typeface="Lato" panose="020F0502020204030203" pitchFamily="34" charset="0"/>
                </a:rPr>
                <a:t>@Movìri</a:t>
              </a:r>
            </a:p>
          </p:txBody>
        </p:sp>
        <p:sp>
          <p:nvSpPr>
            <p:cNvPr id="29" name="CasellaDiTesto 28"/>
            <p:cNvSpPr txBox="1"/>
            <p:nvPr userDrawn="1"/>
          </p:nvSpPr>
          <p:spPr>
            <a:xfrm>
              <a:off x="10162642" y="3834420"/>
              <a:ext cx="806631" cy="246221"/>
            </a:xfrm>
            <a:prstGeom prst="rect">
              <a:avLst/>
            </a:prstGeom>
            <a:noFill/>
          </p:spPr>
          <p:txBody>
            <a:bodyPr wrap="none" rtlCol="0">
              <a:spAutoFit/>
            </a:bodyPr>
            <a:lstStyle/>
            <a:p>
              <a:r>
                <a:rPr lang="it-IT" sz="1000" dirty="0">
                  <a:solidFill>
                    <a:schemeClr val="accent3"/>
                  </a:solidFill>
                  <a:latin typeface="Lato" panose="020F0502020204030203" pitchFamily="34" charset="0"/>
                </a:rPr>
                <a:t>Movìricorp</a:t>
              </a:r>
            </a:p>
          </p:txBody>
        </p:sp>
        <p:sp>
          <p:nvSpPr>
            <p:cNvPr id="30" name="CasellaDiTesto 29"/>
            <p:cNvSpPr txBox="1"/>
            <p:nvPr userDrawn="1"/>
          </p:nvSpPr>
          <p:spPr>
            <a:xfrm>
              <a:off x="10158274" y="4005275"/>
              <a:ext cx="554960" cy="246221"/>
            </a:xfrm>
            <a:prstGeom prst="rect">
              <a:avLst/>
            </a:prstGeom>
            <a:noFill/>
          </p:spPr>
          <p:txBody>
            <a:bodyPr wrap="none" rtlCol="0">
              <a:spAutoFit/>
            </a:bodyPr>
            <a:lstStyle/>
            <a:p>
              <a:r>
                <a:rPr lang="it-IT" sz="1000" dirty="0">
                  <a:solidFill>
                    <a:schemeClr val="accent3"/>
                  </a:solidFill>
                  <a:latin typeface="Lato" panose="020F0502020204030203" pitchFamily="34" charset="0"/>
                </a:rPr>
                <a:t>Movìri</a:t>
              </a:r>
            </a:p>
          </p:txBody>
        </p:sp>
        <p:sp>
          <p:nvSpPr>
            <p:cNvPr id="31" name="CasellaDiTesto 30"/>
            <p:cNvSpPr txBox="1"/>
            <p:nvPr userDrawn="1"/>
          </p:nvSpPr>
          <p:spPr>
            <a:xfrm>
              <a:off x="10153827" y="4186379"/>
              <a:ext cx="628698" cy="246221"/>
            </a:xfrm>
            <a:prstGeom prst="rect">
              <a:avLst/>
            </a:prstGeom>
            <a:noFill/>
          </p:spPr>
          <p:txBody>
            <a:bodyPr wrap="none" rtlCol="0">
              <a:spAutoFit/>
            </a:bodyPr>
            <a:lstStyle/>
            <a:p>
              <a:r>
                <a:rPr lang="it-IT" sz="1000" dirty="0">
                  <a:solidFill>
                    <a:schemeClr val="accent3"/>
                  </a:solidFill>
                  <a:latin typeface="Lato" panose="020F0502020204030203" pitchFamily="34" charset="0"/>
                </a:rPr>
                <a:t>+Movìri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6079122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Calibri" charset="0"/>
              </a:rPr>
              <a:pPr algn="l"/>
              <a:t>‹#›</a:t>
            </a:fld>
            <a:endParaRPr lang="it-IT" sz="1200" dirty="0">
              <a:solidFill>
                <a:schemeClr val="tx1"/>
              </a:solidFill>
              <a:latin typeface="+mn-lt"/>
              <a:cs typeface="Calibri"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42126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11327432" cy="1085533"/>
          </a:xfrm>
          <a:prstGeom prst="rect">
            <a:avLst/>
          </a:prstGeom>
        </p:spPr>
        <p:txBody>
          <a:bodyPr vert="horz" lIns="91436" tIns="45718" rIns="91436" bIns="45718"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57200" y="1556792"/>
            <a:ext cx="11327432" cy="4752527"/>
          </a:xfrm>
          <a:prstGeom prst="rect">
            <a:avLst/>
          </a:prstGeom>
        </p:spPr>
        <p:txBody>
          <a:bodyPr vert="horz" lIns="91436" tIns="45718" rIns="91436" bIns="45718" rtlCol="0">
            <a:normAutofit/>
          </a:bodyPr>
          <a:lstStyle/>
          <a:p>
            <a:pPr marL="0" lvl="0" indent="0" algn="l" defTabSz="457181" rtl="0" eaLnBrk="1" latinLnBrk="0" hangingPunct="1">
              <a:spcBef>
                <a:spcPct val="20000"/>
              </a:spcBef>
              <a:buFont typeface="Arial"/>
              <a:buNone/>
            </a:pPr>
            <a:r>
              <a:rPr lang="it-IT" altLang="en-US" dirty="0"/>
              <a:t>Fare clic per modificare stili del testo dello schema</a:t>
            </a:r>
          </a:p>
          <a:p>
            <a:pPr marL="800081" lvl="1" indent="-342900" algn="l" defTabSz="457181" rtl="0" eaLnBrk="1" fontAlgn="base" latinLnBrk="0" hangingPunct="1">
              <a:spcBef>
                <a:spcPct val="20000"/>
              </a:spcBef>
              <a:spcAft>
                <a:spcPct val="0"/>
              </a:spcAft>
              <a:buFont typeface="Arial"/>
              <a:buChar char="–"/>
            </a:pPr>
            <a:r>
              <a:rPr lang="it-IT" altLang="en-US" dirty="0"/>
              <a:t>Secondo livello</a:t>
            </a:r>
          </a:p>
          <a:p>
            <a:pPr marL="1257261" lvl="2" indent="-342900" algn="l" defTabSz="457181" rtl="0" eaLnBrk="1" fontAlgn="base" latinLnBrk="0" hangingPunct="1">
              <a:spcBef>
                <a:spcPct val="20000"/>
              </a:spcBef>
              <a:spcAft>
                <a:spcPct val="0"/>
              </a:spcAft>
              <a:buFont typeface="Arial"/>
              <a:buChar char="•"/>
            </a:pPr>
            <a:r>
              <a:rPr lang="it-IT" altLang="en-US" dirty="0"/>
              <a:t>Terzo livello</a:t>
            </a:r>
          </a:p>
          <a:p>
            <a:pPr marL="0" lvl="3" indent="0" algn="l" defTabSz="457181" rtl="0" eaLnBrk="1" latinLnBrk="0" hangingPunct="1">
              <a:spcBef>
                <a:spcPct val="20000"/>
              </a:spcBef>
              <a:buFont typeface="Arial"/>
              <a:buNone/>
            </a:pPr>
            <a:r>
              <a:rPr lang="it-IT" altLang="en-US" dirty="0"/>
              <a:t>Quarto livello</a:t>
            </a:r>
          </a:p>
          <a:p>
            <a:pPr marL="0" lvl="4" indent="0" algn="l" defTabSz="457181" rtl="0" eaLnBrk="1" latinLnBrk="0" hangingPunct="1">
              <a:spcBef>
                <a:spcPct val="20000"/>
              </a:spcBef>
              <a:buFont typeface="Arial"/>
              <a:buNone/>
            </a:pPr>
            <a:r>
              <a:rPr lang="it-IT" altLang="en-US" dirty="0"/>
              <a:t>Quinto livello</a:t>
            </a:r>
            <a:endParaRPr lang="en-US" altLang="en-US" dirty="0"/>
          </a:p>
        </p:txBody>
      </p:sp>
    </p:spTree>
  </p:cSld>
  <p:clrMap bg1="lt1" tx1="dk1" bg2="lt2" tx2="dk2" accent1="accent1" accent2="accent2" accent3="accent3" accent4="accent4" accent5="accent5" accent6="accent6" hlink="hlink" folHlink="folHlink"/>
  <p:sldLayoutIdLst>
    <p:sldLayoutId id="2147483680" r:id="rId1"/>
    <p:sldLayoutId id="2147483741" r:id="rId2"/>
    <p:sldLayoutId id="2147483724" r:id="rId3"/>
    <p:sldLayoutId id="2147483747" r:id="rId4"/>
    <p:sldLayoutId id="2147483742" r:id="rId5"/>
    <p:sldLayoutId id="2147483743" r:id="rId6"/>
    <p:sldLayoutId id="2147483744" r:id="rId7"/>
    <p:sldLayoutId id="2147483739" r:id="rId8"/>
    <p:sldLayoutId id="2147483751" r:id="rId9"/>
  </p:sldLayoutIdLst>
  <p:hf sldNum="0" hdr="0" ftr="0" dt="0"/>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2800" b="1">
          <a:solidFill>
            <a:srgbClr val="61656A"/>
          </a:solidFill>
          <a:latin typeface="Arial" charset="0"/>
        </a:defRPr>
      </a:lvl2pPr>
      <a:lvl3pPr algn="l" rtl="0" eaLnBrk="1" fontAlgn="base" hangingPunct="1">
        <a:spcBef>
          <a:spcPct val="0"/>
        </a:spcBef>
        <a:spcAft>
          <a:spcPct val="0"/>
        </a:spcAft>
        <a:defRPr sz="2800" b="1">
          <a:solidFill>
            <a:srgbClr val="61656A"/>
          </a:solidFill>
          <a:latin typeface="Arial" charset="0"/>
        </a:defRPr>
      </a:lvl3pPr>
      <a:lvl4pPr algn="l" rtl="0" eaLnBrk="1" fontAlgn="base" hangingPunct="1">
        <a:spcBef>
          <a:spcPct val="0"/>
        </a:spcBef>
        <a:spcAft>
          <a:spcPct val="0"/>
        </a:spcAft>
        <a:defRPr sz="2800" b="1">
          <a:solidFill>
            <a:srgbClr val="61656A"/>
          </a:solidFill>
          <a:latin typeface="Arial" charset="0"/>
        </a:defRPr>
      </a:lvl4pPr>
      <a:lvl5pPr algn="l" rtl="0" eaLnBrk="1" fontAlgn="base" hangingPunct="1">
        <a:spcBef>
          <a:spcPct val="0"/>
        </a:spcBef>
        <a:spcAft>
          <a:spcPct val="0"/>
        </a:spcAft>
        <a:defRPr sz="2800" b="1">
          <a:solidFill>
            <a:srgbClr val="61656A"/>
          </a:solidFill>
          <a:latin typeface="Arial" charset="0"/>
        </a:defRPr>
      </a:lvl5pPr>
      <a:lvl6pPr marL="457200" algn="l" rtl="0" eaLnBrk="1" fontAlgn="base" hangingPunct="1">
        <a:spcBef>
          <a:spcPct val="0"/>
        </a:spcBef>
        <a:spcAft>
          <a:spcPct val="0"/>
        </a:spcAft>
        <a:defRPr sz="2000" b="1">
          <a:solidFill>
            <a:srgbClr val="61656A"/>
          </a:solidFill>
          <a:latin typeface="Arial" charset="0"/>
        </a:defRPr>
      </a:lvl6pPr>
      <a:lvl7pPr marL="914400" algn="l" rtl="0" eaLnBrk="1" fontAlgn="base" hangingPunct="1">
        <a:spcBef>
          <a:spcPct val="0"/>
        </a:spcBef>
        <a:spcAft>
          <a:spcPct val="0"/>
        </a:spcAft>
        <a:defRPr sz="2000" b="1">
          <a:solidFill>
            <a:srgbClr val="61656A"/>
          </a:solidFill>
          <a:latin typeface="Arial" charset="0"/>
        </a:defRPr>
      </a:lvl7pPr>
      <a:lvl8pPr marL="1371600" algn="l" rtl="0" eaLnBrk="1" fontAlgn="base" hangingPunct="1">
        <a:spcBef>
          <a:spcPct val="0"/>
        </a:spcBef>
        <a:spcAft>
          <a:spcPct val="0"/>
        </a:spcAft>
        <a:defRPr sz="2000" b="1">
          <a:solidFill>
            <a:srgbClr val="61656A"/>
          </a:solidFill>
          <a:latin typeface="Arial" charset="0"/>
        </a:defRPr>
      </a:lvl8pPr>
      <a:lvl9pPr marL="1828800" algn="l" rtl="0" eaLnBrk="1" fontAlgn="base" hangingPunct="1">
        <a:spcBef>
          <a:spcPct val="0"/>
        </a:spcBef>
        <a:spcAft>
          <a:spcPct val="0"/>
        </a:spcAft>
        <a:defRPr sz="2000" b="1">
          <a:solidFill>
            <a:srgbClr val="61656A"/>
          </a:solidFill>
          <a:latin typeface="Arial" charset="0"/>
        </a:defRPr>
      </a:lvl9pPr>
    </p:titleStyle>
    <p:body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it-IT" altLang="en-US" sz="20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it-IT" altLang="en-US" sz="18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p:txBody>
          <a:bodyPr/>
          <a:lstStyle/>
          <a:p>
            <a:r>
              <a:rPr lang="en-US" sz="2400" dirty="0"/>
              <a:t>A REAL-WORLD EXAMPLE OF INFORMATION TECHNOLOGY DELIVERING TIMELY, ACTIONABLE, INTELLIGENCE.</a:t>
            </a:r>
          </a:p>
          <a:p>
            <a:endParaRPr lang="en-US" dirty="0"/>
          </a:p>
        </p:txBody>
      </p:sp>
      <p:sp>
        <p:nvSpPr>
          <p:cNvPr id="4" name="Segnaposto testo 3"/>
          <p:cNvSpPr>
            <a:spLocks noGrp="1"/>
          </p:cNvSpPr>
          <p:nvPr>
            <p:ph type="body" sz="quarter" idx="12"/>
          </p:nvPr>
        </p:nvSpPr>
        <p:spPr>
          <a:xfrm>
            <a:off x="1911544" y="5877272"/>
            <a:ext cx="9792000" cy="324000"/>
          </a:xfrm>
        </p:spPr>
        <p:txBody>
          <a:bodyPr/>
          <a:lstStyle/>
          <a:p>
            <a:r>
              <a:rPr lang="en-US" sz="1600" i="1" dirty="0"/>
              <a:t>BEN DAVIES</a:t>
            </a:r>
            <a:endParaRPr lang="en-US" sz="1600" dirty="0"/>
          </a:p>
        </p:txBody>
      </p:sp>
      <p:sp>
        <p:nvSpPr>
          <p:cNvPr id="5" name="Titolo 4"/>
          <p:cNvSpPr>
            <a:spLocks noGrp="1"/>
          </p:cNvSpPr>
          <p:nvPr>
            <p:ph type="title"/>
          </p:nvPr>
        </p:nvSpPr>
        <p:spPr/>
        <p:txBody>
          <a:bodyPr/>
          <a:lstStyle/>
          <a:p>
            <a:r>
              <a:rPr lang="en-US" dirty="0"/>
              <a:t>MULTIVARIATE IT CAPACITY MODELING</a:t>
            </a:r>
          </a:p>
        </p:txBody>
      </p:sp>
      <p:pic>
        <p:nvPicPr>
          <p:cNvPr id="8" name="Picture 7">
            <a:extLst>
              <a:ext uri="{FF2B5EF4-FFF2-40B4-BE49-F238E27FC236}">
                <a16:creationId xmlns:a16="http://schemas.microsoft.com/office/drawing/2014/main" id="{5A5E9041-DB5B-426D-ADA2-7487A0421FD4}"/>
              </a:ext>
            </a:extLst>
          </p:cNvPr>
          <p:cNvPicPr>
            <a:picLocks noChangeAspect="1"/>
          </p:cNvPicPr>
          <p:nvPr/>
        </p:nvPicPr>
        <p:blipFill>
          <a:blip r:embed="rId3"/>
          <a:stretch>
            <a:fillRect/>
          </a:stretch>
        </p:blipFill>
        <p:spPr>
          <a:xfrm>
            <a:off x="1165875" y="702642"/>
            <a:ext cx="2241178" cy="1003512"/>
          </a:xfrm>
          <a:prstGeom prst="rect">
            <a:avLst/>
          </a:prstGeom>
        </p:spPr>
      </p:pic>
      <p:pic>
        <p:nvPicPr>
          <p:cNvPr id="12" name="Picture 11" descr="A picture containing person, man, sitting, holding&#10;&#10;Description generated with high confidence">
            <a:extLst>
              <a:ext uri="{FF2B5EF4-FFF2-40B4-BE49-F238E27FC236}">
                <a16:creationId xmlns:a16="http://schemas.microsoft.com/office/drawing/2014/main" id="{5D6908E3-88B4-494F-A47D-F31B9196DF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472" y="5719232"/>
            <a:ext cx="640080" cy="640080"/>
          </a:xfrm>
          <a:prstGeom prst="ellipse">
            <a:avLst/>
          </a:prstGeom>
        </p:spPr>
      </p:pic>
      <p:pic>
        <p:nvPicPr>
          <p:cNvPr id="16" name="Picture 15" descr="A person smiling for the camera&#10;&#10;Description generated with very high confidence">
            <a:extLst>
              <a:ext uri="{FF2B5EF4-FFF2-40B4-BE49-F238E27FC236}">
                <a16:creationId xmlns:a16="http://schemas.microsoft.com/office/drawing/2014/main" id="{75540259-422C-466C-A59A-7A131F02E6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7688" y="5727224"/>
            <a:ext cx="639211" cy="640080"/>
          </a:xfrm>
          <a:prstGeom prst="ellipse">
            <a:avLst/>
          </a:prstGeom>
        </p:spPr>
      </p:pic>
      <p:sp>
        <p:nvSpPr>
          <p:cNvPr id="19" name="Segnaposto testo 3">
            <a:extLst>
              <a:ext uri="{FF2B5EF4-FFF2-40B4-BE49-F238E27FC236}">
                <a16:creationId xmlns:a16="http://schemas.microsoft.com/office/drawing/2014/main" id="{439D12B9-6566-4643-A4E4-8B727E401146}"/>
              </a:ext>
            </a:extLst>
          </p:cNvPr>
          <p:cNvSpPr txBox="1">
            <a:spLocks/>
          </p:cNvSpPr>
          <p:nvPr/>
        </p:nvSpPr>
        <p:spPr>
          <a:xfrm>
            <a:off x="3855760" y="5885264"/>
            <a:ext cx="9792000" cy="324000"/>
          </a:xfrm>
          <a:prstGeom prst="rect">
            <a:avLst/>
          </a:prstGeom>
        </p:spPr>
        <p:txBody>
          <a:bodyPr vert="horz" lIns="91436" tIns="45718" rIns="91436" bIns="45718" rtlCol="0" anchor="ctr">
            <a:noAutofit/>
          </a:bodyPr>
          <a:lstStyle>
            <a:lvl1pPr marL="0" indent="0" algn="l" rtl="0" eaLnBrk="1" fontAlgn="base" hangingPunct="1">
              <a:spcBef>
                <a:spcPct val="20000"/>
              </a:spcBef>
              <a:spcAft>
                <a:spcPct val="0"/>
              </a:spcAft>
              <a:buNone/>
              <a:defRPr lang="en-US" altLang="en-US" sz="2000" b="0" kern="1200" baseline="0" noProof="0" dirty="0" smtClean="0">
                <a:solidFill>
                  <a:schemeClr val="accent3">
                    <a:lumMod val="75000"/>
                  </a:schemeClr>
                </a:solidFill>
                <a:latin typeface="Lato" panose="020F0502020204030203" pitchFamily="34" charset="0"/>
                <a:ea typeface="Lato" panose="020F0502020204030203" pitchFamily="34" charset="0"/>
                <a:cs typeface="Calibri Light" panose="020F0302020204030204" pitchFamily="34" charset="0"/>
              </a:defRPr>
            </a:lvl1pPr>
            <a:lvl2pPr marL="4572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2pPr>
            <a:lvl3pPr marL="9144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3pPr>
            <a:lvl4pPr marL="13716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4pPr>
            <a:lvl5pPr marL="18288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r>
              <a:rPr lang="nl-NL" sz="1600" i="1" dirty="0"/>
              <a:t>ANDREA VASCO</a:t>
            </a:r>
            <a:endParaRPr lang="nl-NL" sz="1600" dirty="0"/>
          </a:p>
        </p:txBody>
      </p:sp>
      <p:sp>
        <p:nvSpPr>
          <p:cNvPr id="20" name="Segnaposto testo 3">
            <a:extLst>
              <a:ext uri="{FF2B5EF4-FFF2-40B4-BE49-F238E27FC236}">
                <a16:creationId xmlns:a16="http://schemas.microsoft.com/office/drawing/2014/main" id="{0CE68468-CB88-42D2-88C3-1BA50752B319}"/>
              </a:ext>
            </a:extLst>
          </p:cNvPr>
          <p:cNvSpPr txBox="1">
            <a:spLocks/>
          </p:cNvSpPr>
          <p:nvPr/>
        </p:nvSpPr>
        <p:spPr>
          <a:xfrm>
            <a:off x="1199456" y="5301208"/>
            <a:ext cx="9792000" cy="324000"/>
          </a:xfrm>
          <a:prstGeom prst="rect">
            <a:avLst/>
          </a:prstGeom>
        </p:spPr>
        <p:txBody>
          <a:bodyPr vert="horz" lIns="91436" tIns="45718" rIns="91436" bIns="45718" rtlCol="0" anchor="ctr">
            <a:noAutofit/>
          </a:bodyPr>
          <a:lstStyle>
            <a:lvl1pPr marL="0" indent="0" algn="l" rtl="0" eaLnBrk="1" fontAlgn="base" hangingPunct="1">
              <a:spcBef>
                <a:spcPct val="20000"/>
              </a:spcBef>
              <a:spcAft>
                <a:spcPct val="0"/>
              </a:spcAft>
              <a:buNone/>
              <a:defRPr lang="en-US" altLang="en-US" sz="2000" b="0" kern="1200" baseline="0" noProof="0" dirty="0" smtClean="0">
                <a:solidFill>
                  <a:schemeClr val="accent3">
                    <a:lumMod val="75000"/>
                  </a:schemeClr>
                </a:solidFill>
                <a:latin typeface="Lato" panose="020F0502020204030203" pitchFamily="34" charset="0"/>
                <a:ea typeface="Lato" panose="020F0502020204030203" pitchFamily="34" charset="0"/>
                <a:cs typeface="Calibri Light" panose="020F0302020204030204" pitchFamily="34" charset="0"/>
              </a:defRPr>
            </a:lvl1pPr>
            <a:lvl2pPr marL="4572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2pPr>
            <a:lvl3pPr marL="9144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3pPr>
            <a:lvl4pPr marL="13716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4pPr>
            <a:lvl5pPr marL="18288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r>
              <a:rPr lang="en-US" sz="1600" i="1" dirty="0"/>
              <a:t>Presented to you by: </a:t>
            </a:r>
            <a:endParaRPr lang="en-US" sz="1600" dirty="0"/>
          </a:p>
        </p:txBody>
      </p:sp>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6" name="Subtitle 5">
            <a:extLst>
              <a:ext uri="{FF2B5EF4-FFF2-40B4-BE49-F238E27FC236}">
                <a16:creationId xmlns:a16="http://schemas.microsoft.com/office/drawing/2014/main" id="{DE50051D-BB7A-4874-988E-721DCCF8D668}"/>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B0BC2FD9-DD21-41DE-90C6-69107FFCD635}"/>
              </a:ext>
            </a:extLst>
          </p:cNvPr>
          <p:cNvSpPr>
            <a:spLocks noGrp="1"/>
          </p:cNvSpPr>
          <p:nvPr>
            <p:ph type="body" sz="quarter" idx="11"/>
          </p:nvPr>
        </p:nvSpPr>
        <p:spPr/>
        <p:txBody>
          <a:bodyPr/>
          <a:lstStyle/>
          <a:p>
            <a:r>
              <a:rPr lang="en-US" dirty="0"/>
              <a:t>MOVÌRI SOLUTION</a:t>
            </a:r>
          </a:p>
        </p:txBody>
      </p:sp>
    </p:spTree>
    <p:extLst>
      <p:ext uri="{BB962C8B-B14F-4D97-AF65-F5344CB8AC3E}">
        <p14:creationId xmlns:p14="http://schemas.microsoft.com/office/powerpoint/2010/main" val="2714314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GO BEYOND SIMPLE CAPACITY MODELS</a:t>
            </a:r>
          </a:p>
        </p:txBody>
      </p:sp>
      <p:sp>
        <p:nvSpPr>
          <p:cNvPr id="3" name="TextBox 2">
            <a:extLst>
              <a:ext uri="{FF2B5EF4-FFF2-40B4-BE49-F238E27FC236}">
                <a16:creationId xmlns:a16="http://schemas.microsoft.com/office/drawing/2014/main" id="{100804C0-8236-467D-8951-163EF74F92A0}"/>
              </a:ext>
            </a:extLst>
          </p:cNvPr>
          <p:cNvSpPr txBox="1"/>
          <p:nvPr/>
        </p:nvSpPr>
        <p:spPr>
          <a:xfrm>
            <a:off x="407368" y="1540784"/>
            <a:ext cx="5281264" cy="461665"/>
          </a:xfrm>
          <a:prstGeom prst="rect">
            <a:avLst/>
          </a:prstGeom>
          <a:solidFill>
            <a:schemeClr val="accent2"/>
          </a:solidFill>
          <a:ln>
            <a:solidFill>
              <a:schemeClr val="accent2"/>
            </a:solidFill>
          </a:ln>
        </p:spPr>
        <p:txBody>
          <a:bodyPr wrap="square" rtlCol="0">
            <a:spAutoFit/>
          </a:bodyPr>
          <a:lstStyle/>
          <a:p>
            <a:pPr algn="ctr"/>
            <a:r>
              <a:rPr lang="en-US" sz="2400" b="1" dirty="0">
                <a:solidFill>
                  <a:schemeClr val="bg1"/>
                </a:solidFill>
                <a:latin typeface="Dosis Extrabold" panose="02010903020202060003" pitchFamily="2" charset="0"/>
              </a:rPr>
              <a:t>UNIVARIATE MODELS</a:t>
            </a:r>
          </a:p>
        </p:txBody>
      </p:sp>
      <p:sp>
        <p:nvSpPr>
          <p:cNvPr id="16" name="TextBox 15">
            <a:extLst>
              <a:ext uri="{FF2B5EF4-FFF2-40B4-BE49-F238E27FC236}">
                <a16:creationId xmlns:a16="http://schemas.microsoft.com/office/drawing/2014/main" id="{6D39F301-6BF4-44A2-9BF8-5739FD58D18C}"/>
              </a:ext>
            </a:extLst>
          </p:cNvPr>
          <p:cNvSpPr txBox="1"/>
          <p:nvPr/>
        </p:nvSpPr>
        <p:spPr>
          <a:xfrm>
            <a:off x="6503368" y="1540784"/>
            <a:ext cx="5281264" cy="461665"/>
          </a:xfrm>
          <a:prstGeom prst="rect">
            <a:avLst/>
          </a:prstGeom>
          <a:solidFill>
            <a:schemeClr val="accent2"/>
          </a:solidFill>
          <a:ln>
            <a:solidFill>
              <a:schemeClr val="accent2"/>
            </a:solidFill>
          </a:ln>
        </p:spPr>
        <p:txBody>
          <a:bodyPr wrap="square" rtlCol="0">
            <a:spAutoFit/>
          </a:bodyPr>
          <a:lstStyle/>
          <a:p>
            <a:pPr algn="ctr"/>
            <a:r>
              <a:rPr lang="en-US" sz="2400" b="1" dirty="0">
                <a:solidFill>
                  <a:schemeClr val="bg1"/>
                </a:solidFill>
                <a:latin typeface="Dosis Extrabold" panose="02010903020202060003" pitchFamily="2" charset="0"/>
              </a:rPr>
              <a:t>MULTIVARIATE ANALYSIS</a:t>
            </a:r>
          </a:p>
        </p:txBody>
      </p:sp>
      <p:sp>
        <p:nvSpPr>
          <p:cNvPr id="18" name="TextBox 17">
            <a:extLst>
              <a:ext uri="{FF2B5EF4-FFF2-40B4-BE49-F238E27FC236}">
                <a16:creationId xmlns:a16="http://schemas.microsoft.com/office/drawing/2014/main" id="{59EFC56B-F269-48F3-BB05-402DE51AFC5F}"/>
              </a:ext>
            </a:extLst>
          </p:cNvPr>
          <p:cNvSpPr txBox="1"/>
          <p:nvPr/>
        </p:nvSpPr>
        <p:spPr>
          <a:xfrm>
            <a:off x="2887072" y="2925875"/>
            <a:ext cx="2801559" cy="369332"/>
          </a:xfrm>
          <a:prstGeom prst="rect">
            <a:avLst/>
          </a:prstGeom>
          <a:noFill/>
        </p:spPr>
        <p:txBody>
          <a:bodyPr wrap="square" rtlCol="0" anchor="ctr">
            <a:spAutoFit/>
          </a:bodyPr>
          <a:lstStyle/>
          <a:p>
            <a:r>
              <a:rPr lang="en-US" dirty="0">
                <a:solidFill>
                  <a:schemeClr val="accent3">
                    <a:lumMod val="75000"/>
                  </a:schemeClr>
                </a:solidFill>
                <a:latin typeface="Lato" panose="020F0502020204030203" pitchFamily="34" charset="0"/>
                <a:cs typeface="Arial"/>
              </a:rPr>
              <a:t>Simple metric over time</a:t>
            </a:r>
          </a:p>
        </p:txBody>
      </p:sp>
      <p:sp>
        <p:nvSpPr>
          <p:cNvPr id="20" name="TextBox 19">
            <a:extLst>
              <a:ext uri="{FF2B5EF4-FFF2-40B4-BE49-F238E27FC236}">
                <a16:creationId xmlns:a16="http://schemas.microsoft.com/office/drawing/2014/main" id="{3627F97D-FA48-4CD5-AFB3-A76042EA3E00}"/>
              </a:ext>
            </a:extLst>
          </p:cNvPr>
          <p:cNvSpPr txBox="1"/>
          <p:nvPr/>
        </p:nvSpPr>
        <p:spPr>
          <a:xfrm>
            <a:off x="523384" y="4464251"/>
            <a:ext cx="2397340" cy="1200329"/>
          </a:xfrm>
          <a:prstGeom prst="rect">
            <a:avLst/>
          </a:prstGeom>
          <a:noFill/>
        </p:spPr>
        <p:txBody>
          <a:bodyPr wrap="square" rtlCol="0">
            <a:spAutoFit/>
          </a:bodyPr>
          <a:lstStyle/>
          <a:p>
            <a:r>
              <a:rPr lang="en-US" altLang="en-US" dirty="0">
                <a:solidFill>
                  <a:schemeClr val="accent3">
                    <a:lumMod val="75000"/>
                  </a:schemeClr>
                </a:solidFill>
                <a:latin typeface="Lato" panose="020F0502020204030203" pitchFamily="34" charset="0"/>
                <a:cs typeface="Arial"/>
              </a:rPr>
              <a:t>Univariate metric vs business driver correlation</a:t>
            </a:r>
          </a:p>
          <a:p>
            <a:endParaRPr lang="en-US" b="1" dirty="0">
              <a:latin typeface="Lato" panose="020F0502020204030203" pitchFamily="34" charset="0"/>
            </a:endParaRPr>
          </a:p>
        </p:txBody>
      </p:sp>
      <p:pic>
        <p:nvPicPr>
          <p:cNvPr id="4" name="Picture 3">
            <a:extLst>
              <a:ext uri="{FF2B5EF4-FFF2-40B4-BE49-F238E27FC236}">
                <a16:creationId xmlns:a16="http://schemas.microsoft.com/office/drawing/2014/main" id="{B882DE31-50B8-479D-AB5D-3CA7CBD02CCA}"/>
              </a:ext>
            </a:extLst>
          </p:cNvPr>
          <p:cNvPicPr>
            <a:picLocks noChangeAspect="1"/>
          </p:cNvPicPr>
          <p:nvPr/>
        </p:nvPicPr>
        <p:blipFill>
          <a:blip r:embed="rId3"/>
          <a:stretch>
            <a:fillRect/>
          </a:stretch>
        </p:blipFill>
        <p:spPr>
          <a:xfrm>
            <a:off x="407368" y="2353784"/>
            <a:ext cx="2274546" cy="1635418"/>
          </a:xfrm>
          <a:prstGeom prst="rect">
            <a:avLst/>
          </a:prstGeom>
        </p:spPr>
      </p:pic>
      <p:pic>
        <p:nvPicPr>
          <p:cNvPr id="12" name="Picture 11">
            <a:extLst>
              <a:ext uri="{FF2B5EF4-FFF2-40B4-BE49-F238E27FC236}">
                <a16:creationId xmlns:a16="http://schemas.microsoft.com/office/drawing/2014/main" id="{7E40CBB6-5D20-4FF1-8010-1F6B301AB1DF}"/>
              </a:ext>
            </a:extLst>
          </p:cNvPr>
          <p:cNvPicPr>
            <a:picLocks noChangeAspect="1"/>
          </p:cNvPicPr>
          <p:nvPr/>
        </p:nvPicPr>
        <p:blipFill>
          <a:blip r:embed="rId4"/>
          <a:stretch>
            <a:fillRect/>
          </a:stretch>
        </p:blipFill>
        <p:spPr>
          <a:xfrm>
            <a:off x="3048000" y="4246708"/>
            <a:ext cx="2690748" cy="1635416"/>
          </a:xfrm>
          <a:prstGeom prst="rect">
            <a:avLst/>
          </a:prstGeom>
        </p:spPr>
      </p:pic>
      <p:pic>
        <p:nvPicPr>
          <p:cNvPr id="21" name="Picture 20">
            <a:extLst>
              <a:ext uri="{FF2B5EF4-FFF2-40B4-BE49-F238E27FC236}">
                <a16:creationId xmlns:a16="http://schemas.microsoft.com/office/drawing/2014/main" id="{31FF2C63-C5E3-43D5-84AB-7F517C89F8A5}"/>
              </a:ext>
            </a:extLst>
          </p:cNvPr>
          <p:cNvPicPr>
            <a:picLocks noChangeAspect="1"/>
          </p:cNvPicPr>
          <p:nvPr/>
        </p:nvPicPr>
        <p:blipFill>
          <a:blip r:embed="rId5"/>
          <a:stretch>
            <a:fillRect/>
          </a:stretch>
        </p:blipFill>
        <p:spPr>
          <a:xfrm>
            <a:off x="6503368" y="3227879"/>
            <a:ext cx="5281264" cy="2630167"/>
          </a:xfrm>
          <a:prstGeom prst="rect">
            <a:avLst/>
          </a:prstGeom>
        </p:spPr>
      </p:pic>
      <p:sp>
        <p:nvSpPr>
          <p:cNvPr id="22" name="TextBox 21">
            <a:extLst>
              <a:ext uri="{FF2B5EF4-FFF2-40B4-BE49-F238E27FC236}">
                <a16:creationId xmlns:a16="http://schemas.microsoft.com/office/drawing/2014/main" id="{17B25AF3-A386-4EF0-9C69-D9704BBB2791}"/>
              </a:ext>
            </a:extLst>
          </p:cNvPr>
          <p:cNvSpPr txBox="1"/>
          <p:nvPr/>
        </p:nvSpPr>
        <p:spPr>
          <a:xfrm>
            <a:off x="6503368" y="2291999"/>
            <a:ext cx="5281264" cy="646331"/>
          </a:xfrm>
          <a:prstGeom prst="rect">
            <a:avLst/>
          </a:prstGeom>
          <a:noFill/>
        </p:spPr>
        <p:txBody>
          <a:bodyPr wrap="square" rtlCol="0" anchor="ctr">
            <a:spAutoFit/>
          </a:bodyPr>
          <a:lstStyle/>
          <a:p>
            <a:r>
              <a:rPr lang="en-US" dirty="0">
                <a:solidFill>
                  <a:schemeClr val="accent3">
                    <a:lumMod val="75000"/>
                  </a:schemeClr>
                </a:solidFill>
                <a:latin typeface="Lato" panose="020F0502020204030203" pitchFamily="34" charset="0"/>
                <a:cs typeface="Arial"/>
              </a:rPr>
              <a:t>Ability to isolate individual components and simulate independent changes</a:t>
            </a:r>
          </a:p>
        </p:txBody>
      </p:sp>
    </p:spTree>
    <p:extLst>
      <p:ext uri="{BB962C8B-B14F-4D97-AF65-F5344CB8AC3E}">
        <p14:creationId xmlns:p14="http://schemas.microsoft.com/office/powerpoint/2010/main" val="484577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390D18-3D3E-4916-869D-976DEB786E4D}"/>
              </a:ext>
            </a:extLst>
          </p:cNvPr>
          <p:cNvSpPr>
            <a:spLocks noGrp="1"/>
          </p:cNvSpPr>
          <p:nvPr>
            <p:ph sz="half" idx="1"/>
          </p:nvPr>
        </p:nvSpPr>
        <p:spPr/>
        <p:txBody>
          <a:bodyPr anchor="ctr">
            <a:normAutofit/>
          </a:bodyPr>
          <a:lstStyle/>
          <a:p>
            <a:r>
              <a:rPr lang="en-US" sz="2000" dirty="0"/>
              <a:t>A definition of multivariate analysis (MVA) is “</a:t>
            </a:r>
            <a:r>
              <a:rPr lang="en-US" sz="2000" i="1" dirty="0"/>
              <a:t>a statistical procedure for analysis of data involving more than one type of measurement or observation.  It may also mean solving problems where more than one dependent variable is analyzed simultaneously with other variables</a:t>
            </a:r>
            <a:r>
              <a:rPr lang="en-US" sz="2000" dirty="0"/>
              <a:t>”. </a:t>
            </a:r>
          </a:p>
          <a:p>
            <a:endParaRPr lang="en-US" sz="2000" dirty="0"/>
          </a:p>
        </p:txBody>
      </p:sp>
      <p:sp>
        <p:nvSpPr>
          <p:cNvPr id="5" name="Content Placeholder 4">
            <a:extLst>
              <a:ext uri="{FF2B5EF4-FFF2-40B4-BE49-F238E27FC236}">
                <a16:creationId xmlns:a16="http://schemas.microsoft.com/office/drawing/2014/main" id="{2BCA7254-6F88-4B95-A1AF-94763EE04847}"/>
              </a:ext>
            </a:extLst>
          </p:cNvPr>
          <p:cNvSpPr>
            <a:spLocks noGrp="1"/>
          </p:cNvSpPr>
          <p:nvPr>
            <p:ph sz="half" idx="2"/>
          </p:nvPr>
        </p:nvSpPr>
        <p:spPr>
          <a:xfrm>
            <a:off x="6312024" y="2204864"/>
            <a:ext cx="5400000" cy="2304256"/>
          </a:xfrm>
        </p:spPr>
        <p:txBody>
          <a:bodyPr>
            <a:normAutofit/>
          </a:bodyPr>
          <a:lstStyle/>
          <a:p>
            <a:pPr algn="ctr"/>
            <a:r>
              <a:rPr lang="en-US" b="1" dirty="0">
                <a:solidFill>
                  <a:schemeClr val="accent4"/>
                </a:solidFill>
              </a:rPr>
              <a:t>Utilization Law / Little’s Law</a:t>
            </a:r>
          </a:p>
        </p:txBody>
      </p:sp>
      <p:sp>
        <p:nvSpPr>
          <p:cNvPr id="3" name="Title 2">
            <a:extLst>
              <a:ext uri="{FF2B5EF4-FFF2-40B4-BE49-F238E27FC236}">
                <a16:creationId xmlns:a16="http://schemas.microsoft.com/office/drawing/2014/main" id="{4C9F0991-3E4D-47C4-B1D1-63375EDD05E1}"/>
              </a:ext>
            </a:extLst>
          </p:cNvPr>
          <p:cNvSpPr>
            <a:spLocks noGrp="1"/>
          </p:cNvSpPr>
          <p:nvPr>
            <p:ph type="title"/>
          </p:nvPr>
        </p:nvSpPr>
        <p:spPr/>
        <p:txBody>
          <a:bodyPr/>
          <a:lstStyle/>
          <a:p>
            <a:r>
              <a:rPr lang="en-US" dirty="0"/>
              <a:t>IT IS NOT MAGIC – IT IS MATH AND STATISTICS</a:t>
            </a:r>
          </a:p>
        </p:txBody>
      </p:sp>
      <p:graphicFrame>
        <p:nvGraphicFramePr>
          <p:cNvPr id="8" name="Object 7">
            <a:extLst>
              <a:ext uri="{FF2B5EF4-FFF2-40B4-BE49-F238E27FC236}">
                <a16:creationId xmlns:a16="http://schemas.microsoft.com/office/drawing/2014/main" id="{FF48AC76-1B36-4719-8AE2-0E2C68E3F68A}"/>
              </a:ext>
            </a:extLst>
          </p:cNvPr>
          <p:cNvGraphicFramePr>
            <a:graphicFrameLocks noChangeAspect="1"/>
          </p:cNvGraphicFramePr>
          <p:nvPr>
            <p:extLst>
              <p:ext uri="{D42A27DB-BD31-4B8C-83A1-F6EECF244321}">
                <p14:modId xmlns:p14="http://schemas.microsoft.com/office/powerpoint/2010/main" val="1948942062"/>
              </p:ext>
            </p:extLst>
          </p:nvPr>
        </p:nvGraphicFramePr>
        <p:xfrm>
          <a:off x="6756250" y="2759571"/>
          <a:ext cx="4487862" cy="1533525"/>
        </p:xfrm>
        <a:graphic>
          <a:graphicData uri="http://schemas.openxmlformats.org/presentationml/2006/ole">
            <mc:AlternateContent xmlns:mc="http://schemas.openxmlformats.org/markup-compatibility/2006">
              <mc:Choice xmlns:v="urn:schemas-microsoft-com:vml" Requires="v">
                <p:oleObj spid="_x0000_s4131" name="Equation" r:id="rId4" imgW="3086100" imgH="1054100" progId="Equation.3">
                  <p:embed/>
                </p:oleObj>
              </mc:Choice>
              <mc:Fallback>
                <p:oleObj name="Equation" r:id="rId4" imgW="3086100" imgH="1054100" progId="Equation.3">
                  <p:embed/>
                  <p:pic>
                    <p:nvPicPr>
                      <p:cNvPr id="5" name="Object 4"/>
                      <p:cNvPicPr/>
                      <p:nvPr/>
                    </p:nvPicPr>
                    <p:blipFill>
                      <a:blip r:embed="rId5"/>
                      <a:stretch>
                        <a:fillRect/>
                      </a:stretch>
                    </p:blipFill>
                    <p:spPr>
                      <a:xfrm>
                        <a:off x="6756250" y="2759571"/>
                        <a:ext cx="4487862" cy="1533525"/>
                      </a:xfrm>
                      <a:prstGeom prst="rect">
                        <a:avLst/>
                      </a:prstGeom>
                    </p:spPr>
                  </p:pic>
                </p:oleObj>
              </mc:Fallback>
            </mc:AlternateContent>
          </a:graphicData>
        </a:graphic>
      </p:graphicFrame>
    </p:spTree>
    <p:extLst>
      <p:ext uri="{BB962C8B-B14F-4D97-AF65-F5344CB8AC3E}">
        <p14:creationId xmlns:p14="http://schemas.microsoft.com/office/powerpoint/2010/main" val="153891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F828933E-BBC4-4D71-8EA0-37A6914D4563}"/>
              </a:ext>
            </a:extLst>
          </p:cNvPr>
          <p:cNvGraphicFramePr/>
          <p:nvPr>
            <p:extLst>
              <p:ext uri="{D42A27DB-BD31-4B8C-83A1-F6EECF244321}">
                <p14:modId xmlns:p14="http://schemas.microsoft.com/office/powerpoint/2010/main" val="94029396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538105B-A257-478A-8B87-3D29A77447E9}"/>
              </a:ext>
            </a:extLst>
          </p:cNvPr>
          <p:cNvSpPr>
            <a:spLocks noGrp="1"/>
          </p:cNvSpPr>
          <p:nvPr>
            <p:ph type="title"/>
          </p:nvPr>
        </p:nvSpPr>
        <p:spPr/>
        <p:txBody>
          <a:bodyPr/>
          <a:lstStyle/>
          <a:p>
            <a:r>
              <a:rPr lang="en-US" dirty="0"/>
              <a:t>FIRST STEP</a:t>
            </a:r>
          </a:p>
        </p:txBody>
      </p:sp>
      <p:sp>
        <p:nvSpPr>
          <p:cNvPr id="4" name="TextBox 3">
            <a:extLst>
              <a:ext uri="{FF2B5EF4-FFF2-40B4-BE49-F238E27FC236}">
                <a16:creationId xmlns:a16="http://schemas.microsoft.com/office/drawing/2014/main" id="{5C37EE2B-2596-4256-A7B5-43012E2BC8E7}"/>
              </a:ext>
            </a:extLst>
          </p:cNvPr>
          <p:cNvSpPr txBox="1"/>
          <p:nvPr/>
        </p:nvSpPr>
        <p:spPr>
          <a:xfrm>
            <a:off x="3093094" y="5157192"/>
            <a:ext cx="6005811" cy="707886"/>
          </a:xfrm>
          <a:prstGeom prst="rect">
            <a:avLst/>
          </a:prstGeom>
          <a:noFill/>
        </p:spPr>
        <p:txBody>
          <a:bodyPr wrap="none" rtlCol="0">
            <a:spAutoFit/>
          </a:bodyPr>
          <a:lstStyle/>
          <a:p>
            <a:pPr algn="ctr"/>
            <a:r>
              <a:rPr lang="en-US" sz="2000" b="1" i="1" dirty="0">
                <a:latin typeface="Lato" panose="020F0502020204030203" pitchFamily="34" charset="0"/>
              </a:rPr>
              <a:t>Do a complete job.   </a:t>
            </a:r>
          </a:p>
          <a:p>
            <a:pPr algn="ctr"/>
            <a:r>
              <a:rPr lang="en-US" sz="2000" b="1" i="1" dirty="0">
                <a:latin typeface="Lato" panose="020F0502020204030203" pitchFamily="34" charset="0"/>
              </a:rPr>
              <a:t>Missing relevant data here costs much more to fix later.</a:t>
            </a:r>
          </a:p>
        </p:txBody>
      </p:sp>
    </p:spTree>
    <p:extLst>
      <p:ext uri="{BB962C8B-B14F-4D97-AF65-F5344CB8AC3E}">
        <p14:creationId xmlns:p14="http://schemas.microsoft.com/office/powerpoint/2010/main" val="124125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105B-A257-478A-8B87-3D29A77447E9}"/>
              </a:ext>
            </a:extLst>
          </p:cNvPr>
          <p:cNvSpPr>
            <a:spLocks noGrp="1"/>
          </p:cNvSpPr>
          <p:nvPr>
            <p:ph type="title"/>
          </p:nvPr>
        </p:nvSpPr>
        <p:spPr/>
        <p:txBody>
          <a:bodyPr/>
          <a:lstStyle/>
          <a:p>
            <a:r>
              <a:rPr lang="en-US" dirty="0"/>
              <a:t>SECOND STEP</a:t>
            </a:r>
          </a:p>
        </p:txBody>
      </p:sp>
      <p:graphicFrame>
        <p:nvGraphicFramePr>
          <p:cNvPr id="5" name="Diagram 4">
            <a:extLst>
              <a:ext uri="{FF2B5EF4-FFF2-40B4-BE49-F238E27FC236}">
                <a16:creationId xmlns:a16="http://schemas.microsoft.com/office/drawing/2014/main" id="{BB91721B-101C-4CC3-984A-850E1778A8DC}"/>
              </a:ext>
            </a:extLst>
          </p:cNvPr>
          <p:cNvGraphicFramePr/>
          <p:nvPr>
            <p:extLst>
              <p:ext uri="{D42A27DB-BD31-4B8C-83A1-F6EECF244321}">
                <p14:modId xmlns:p14="http://schemas.microsoft.com/office/powerpoint/2010/main" val="375977012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F1EDCE9-BF79-494F-8875-D626C3445ABF}"/>
              </a:ext>
            </a:extLst>
          </p:cNvPr>
          <p:cNvSpPr txBox="1"/>
          <p:nvPr/>
        </p:nvSpPr>
        <p:spPr>
          <a:xfrm>
            <a:off x="659736" y="5157192"/>
            <a:ext cx="10872528" cy="707886"/>
          </a:xfrm>
          <a:prstGeom prst="rect">
            <a:avLst/>
          </a:prstGeom>
          <a:noFill/>
        </p:spPr>
        <p:txBody>
          <a:bodyPr wrap="none" rtlCol="0">
            <a:spAutoFit/>
          </a:bodyPr>
          <a:lstStyle/>
          <a:p>
            <a:pPr algn="ctr"/>
            <a:r>
              <a:rPr lang="en-US" sz="2000" b="1" i="1" dirty="0">
                <a:latin typeface="Lato" panose="020F0502020204030203" pitchFamily="34" charset="0"/>
              </a:rPr>
              <a:t>Be Careful.</a:t>
            </a:r>
          </a:p>
          <a:p>
            <a:pPr algn="ctr"/>
            <a:r>
              <a:rPr lang="en-US" sz="2000" b="1" i="1" dirty="0">
                <a:latin typeface="Lato" panose="020F0502020204030203" pitchFamily="34" charset="0"/>
              </a:rPr>
              <a:t>The cost of introducing questionable data causes significant, and hard to detect, harm to the process. </a:t>
            </a:r>
          </a:p>
        </p:txBody>
      </p:sp>
    </p:spTree>
    <p:extLst>
      <p:ext uri="{BB962C8B-B14F-4D97-AF65-F5344CB8AC3E}">
        <p14:creationId xmlns:p14="http://schemas.microsoft.com/office/powerpoint/2010/main" val="276655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105B-A257-478A-8B87-3D29A77447E9}"/>
              </a:ext>
            </a:extLst>
          </p:cNvPr>
          <p:cNvSpPr>
            <a:spLocks noGrp="1"/>
          </p:cNvSpPr>
          <p:nvPr>
            <p:ph type="title"/>
          </p:nvPr>
        </p:nvSpPr>
        <p:spPr/>
        <p:txBody>
          <a:bodyPr/>
          <a:lstStyle/>
          <a:p>
            <a:r>
              <a:rPr lang="en-US" dirty="0"/>
              <a:t>THIRD STEP</a:t>
            </a:r>
          </a:p>
        </p:txBody>
      </p:sp>
      <p:graphicFrame>
        <p:nvGraphicFramePr>
          <p:cNvPr id="5" name="Diagram 4">
            <a:extLst>
              <a:ext uri="{FF2B5EF4-FFF2-40B4-BE49-F238E27FC236}">
                <a16:creationId xmlns:a16="http://schemas.microsoft.com/office/drawing/2014/main" id="{49330C68-87D6-4ED6-B185-2BF171893F04}"/>
              </a:ext>
            </a:extLst>
          </p:cNvPr>
          <p:cNvGraphicFramePr/>
          <p:nvPr>
            <p:extLst>
              <p:ext uri="{D42A27DB-BD31-4B8C-83A1-F6EECF244321}">
                <p14:modId xmlns:p14="http://schemas.microsoft.com/office/powerpoint/2010/main" val="1611602809"/>
              </p:ext>
            </p:extLst>
          </p:nvPr>
        </p:nvGraphicFramePr>
        <p:xfrm>
          <a:off x="263352" y="719666"/>
          <a:ext cx="113052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30FCC84-E0CE-432F-83AC-8DE982CB2494}"/>
              </a:ext>
            </a:extLst>
          </p:cNvPr>
          <p:cNvSpPr txBox="1"/>
          <p:nvPr/>
        </p:nvSpPr>
        <p:spPr>
          <a:xfrm>
            <a:off x="4143798" y="5157192"/>
            <a:ext cx="3904402" cy="707886"/>
          </a:xfrm>
          <a:prstGeom prst="rect">
            <a:avLst/>
          </a:prstGeom>
          <a:noFill/>
        </p:spPr>
        <p:txBody>
          <a:bodyPr wrap="none" rtlCol="0">
            <a:spAutoFit/>
          </a:bodyPr>
          <a:lstStyle/>
          <a:p>
            <a:pPr algn="ctr"/>
            <a:r>
              <a:rPr lang="en-US" sz="2000" b="1" i="1" dirty="0">
                <a:latin typeface="Lato" panose="020F0502020204030203" pitchFamily="34" charset="0"/>
              </a:rPr>
              <a:t>Caution.</a:t>
            </a:r>
            <a:br>
              <a:rPr lang="en-US" sz="2000" b="1" i="1" dirty="0">
                <a:latin typeface="Lato" panose="020F0502020204030203" pitchFamily="34" charset="0"/>
              </a:rPr>
            </a:br>
            <a:r>
              <a:rPr lang="en-US" sz="2000" b="1" i="1" dirty="0">
                <a:latin typeface="Lato" panose="020F0502020204030203" pitchFamily="34" charset="0"/>
              </a:rPr>
              <a:t> Here is where you pay for mistakes</a:t>
            </a:r>
          </a:p>
        </p:txBody>
      </p:sp>
    </p:spTree>
    <p:extLst>
      <p:ext uri="{BB962C8B-B14F-4D97-AF65-F5344CB8AC3E}">
        <p14:creationId xmlns:p14="http://schemas.microsoft.com/office/powerpoint/2010/main" val="1800522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C6D852-9EE9-4328-A608-CC76E29FF3D4}"/>
              </a:ext>
            </a:extLst>
          </p:cNvPr>
          <p:cNvPicPr>
            <a:picLocks noGrp="1" noChangeAspect="1"/>
          </p:cNvPicPr>
          <p:nvPr>
            <p:ph sz="half" idx="2"/>
          </p:nvPr>
        </p:nvPicPr>
        <p:blipFill>
          <a:blip r:embed="rId3"/>
          <a:stretch>
            <a:fillRect/>
          </a:stretch>
        </p:blipFill>
        <p:spPr>
          <a:xfrm>
            <a:off x="2598458" y="1124744"/>
            <a:ext cx="6840711" cy="4918527"/>
          </a:xfrm>
          <a:prstGeom prst="rect">
            <a:avLst/>
          </a:prstGeom>
        </p:spPr>
      </p:pic>
      <p:sp>
        <p:nvSpPr>
          <p:cNvPr id="2" name="Title 1">
            <a:extLst>
              <a:ext uri="{FF2B5EF4-FFF2-40B4-BE49-F238E27FC236}">
                <a16:creationId xmlns:a16="http://schemas.microsoft.com/office/drawing/2014/main" id="{7B067DF3-F6CE-4DA5-94ED-4048A3086154}"/>
              </a:ext>
            </a:extLst>
          </p:cNvPr>
          <p:cNvSpPr>
            <a:spLocks noGrp="1"/>
          </p:cNvSpPr>
          <p:nvPr>
            <p:ph type="title"/>
          </p:nvPr>
        </p:nvSpPr>
        <p:spPr/>
        <p:txBody>
          <a:bodyPr/>
          <a:lstStyle/>
          <a:p>
            <a:r>
              <a:rPr lang="en-US" dirty="0"/>
              <a:t>THE IMPORTANCE OF A STEADY STATE</a:t>
            </a:r>
          </a:p>
        </p:txBody>
      </p:sp>
      <p:cxnSp>
        <p:nvCxnSpPr>
          <p:cNvPr id="7" name="Straight Connector 6">
            <a:extLst>
              <a:ext uri="{FF2B5EF4-FFF2-40B4-BE49-F238E27FC236}">
                <a16:creationId xmlns:a16="http://schemas.microsoft.com/office/drawing/2014/main" id="{83D51863-24FE-4172-8592-FF6180469E78}"/>
              </a:ext>
            </a:extLst>
          </p:cNvPr>
          <p:cNvCxnSpPr>
            <a:cxnSpLocks/>
          </p:cNvCxnSpPr>
          <p:nvPr/>
        </p:nvCxnSpPr>
        <p:spPr bwMode="auto">
          <a:xfrm flipV="1">
            <a:off x="2598458" y="4077072"/>
            <a:ext cx="4505654" cy="576064"/>
          </a:xfrm>
          <a:prstGeom prst="line">
            <a:avLst/>
          </a:prstGeom>
          <a:noFill/>
          <a:ln w="76200">
            <a:solidFill>
              <a:schemeClr val="accent4"/>
            </a:solidFill>
            <a:miter lim="800000"/>
            <a:headEnd/>
            <a:tailEnd/>
          </a:ln>
          <a:effectLst/>
        </p:spPr>
      </p:cxnSp>
      <p:sp>
        <p:nvSpPr>
          <p:cNvPr id="9" name="TextBox 8">
            <a:extLst>
              <a:ext uri="{FF2B5EF4-FFF2-40B4-BE49-F238E27FC236}">
                <a16:creationId xmlns:a16="http://schemas.microsoft.com/office/drawing/2014/main" id="{CC048BB7-D6CB-4207-9B51-C1914B4AD12C}"/>
              </a:ext>
            </a:extLst>
          </p:cNvPr>
          <p:cNvSpPr txBox="1"/>
          <p:nvPr/>
        </p:nvSpPr>
        <p:spPr>
          <a:xfrm>
            <a:off x="469019" y="4453081"/>
            <a:ext cx="2170787" cy="400110"/>
          </a:xfrm>
          <a:prstGeom prst="rect">
            <a:avLst/>
          </a:prstGeom>
          <a:noFill/>
        </p:spPr>
        <p:txBody>
          <a:bodyPr wrap="none" rtlCol="0">
            <a:spAutoFit/>
          </a:bodyPr>
          <a:lstStyle/>
          <a:p>
            <a:pPr algn="ctr"/>
            <a:r>
              <a:rPr lang="en-US" sz="2000" b="1" i="1" dirty="0">
                <a:solidFill>
                  <a:schemeClr val="accent4"/>
                </a:solidFill>
                <a:latin typeface="Lato" panose="020F0502020204030203" pitchFamily="34" charset="0"/>
              </a:rPr>
              <a:t>Not a Steady State</a:t>
            </a:r>
          </a:p>
        </p:txBody>
      </p:sp>
      <p:cxnSp>
        <p:nvCxnSpPr>
          <p:cNvPr id="10" name="Straight Connector 9">
            <a:extLst>
              <a:ext uri="{FF2B5EF4-FFF2-40B4-BE49-F238E27FC236}">
                <a16:creationId xmlns:a16="http://schemas.microsoft.com/office/drawing/2014/main" id="{3C499D13-CEFE-49B5-9C5B-085507F0C9B9}"/>
              </a:ext>
            </a:extLst>
          </p:cNvPr>
          <p:cNvCxnSpPr>
            <a:cxnSpLocks/>
          </p:cNvCxnSpPr>
          <p:nvPr/>
        </p:nvCxnSpPr>
        <p:spPr bwMode="auto">
          <a:xfrm>
            <a:off x="7276849" y="4741113"/>
            <a:ext cx="2162320" cy="0"/>
          </a:xfrm>
          <a:prstGeom prst="line">
            <a:avLst/>
          </a:prstGeom>
          <a:noFill/>
          <a:ln w="76200">
            <a:solidFill>
              <a:srgbClr val="92D050"/>
            </a:solidFill>
            <a:miter lim="800000"/>
            <a:headEnd/>
            <a:tailEnd/>
          </a:ln>
          <a:effectLst/>
        </p:spPr>
      </p:cxnSp>
      <p:sp>
        <p:nvSpPr>
          <p:cNvPr id="13" name="TextBox 12">
            <a:extLst>
              <a:ext uri="{FF2B5EF4-FFF2-40B4-BE49-F238E27FC236}">
                <a16:creationId xmlns:a16="http://schemas.microsoft.com/office/drawing/2014/main" id="{14045402-CE7A-4F5A-9CC8-4CBA679F11A7}"/>
              </a:ext>
            </a:extLst>
          </p:cNvPr>
          <p:cNvSpPr txBox="1"/>
          <p:nvPr/>
        </p:nvSpPr>
        <p:spPr>
          <a:xfrm>
            <a:off x="9439169" y="4541058"/>
            <a:ext cx="1142236" cy="400110"/>
          </a:xfrm>
          <a:prstGeom prst="rect">
            <a:avLst/>
          </a:prstGeom>
          <a:noFill/>
        </p:spPr>
        <p:txBody>
          <a:bodyPr wrap="none" rtlCol="0">
            <a:spAutoFit/>
          </a:bodyPr>
          <a:lstStyle/>
          <a:p>
            <a:r>
              <a:rPr lang="en-US" sz="2000" b="1" i="1" dirty="0">
                <a:solidFill>
                  <a:srgbClr val="92D050"/>
                </a:solidFill>
                <a:latin typeface="Lato" panose="020F0502020204030203" pitchFamily="34" charset="0"/>
              </a:rPr>
              <a:t>Resolved</a:t>
            </a:r>
          </a:p>
        </p:txBody>
      </p:sp>
    </p:spTree>
    <p:extLst>
      <p:ext uri="{BB962C8B-B14F-4D97-AF65-F5344CB8AC3E}">
        <p14:creationId xmlns:p14="http://schemas.microsoft.com/office/powerpoint/2010/main" val="341733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E889-1284-48A9-BC9C-0F50F0CD49AF}"/>
              </a:ext>
            </a:extLst>
          </p:cNvPr>
          <p:cNvSpPr>
            <a:spLocks noGrp="1"/>
          </p:cNvSpPr>
          <p:nvPr>
            <p:ph type="title"/>
          </p:nvPr>
        </p:nvSpPr>
        <p:spPr/>
        <p:txBody>
          <a:bodyPr/>
          <a:lstStyle/>
          <a:p>
            <a:r>
              <a:rPr lang="en-US" dirty="0"/>
              <a:t>EVALUATE CORRELATIONS</a:t>
            </a:r>
          </a:p>
        </p:txBody>
      </p:sp>
      <p:pic>
        <p:nvPicPr>
          <p:cNvPr id="7" name="Picture 6">
            <a:extLst>
              <a:ext uri="{FF2B5EF4-FFF2-40B4-BE49-F238E27FC236}">
                <a16:creationId xmlns:a16="http://schemas.microsoft.com/office/drawing/2014/main" id="{FCB8FF5C-4FFB-4A4E-83A9-A11791447237}"/>
              </a:ext>
            </a:extLst>
          </p:cNvPr>
          <p:cNvPicPr>
            <a:picLocks noChangeAspect="1"/>
          </p:cNvPicPr>
          <p:nvPr/>
        </p:nvPicPr>
        <p:blipFill>
          <a:blip r:embed="rId3"/>
          <a:stretch>
            <a:fillRect/>
          </a:stretch>
        </p:blipFill>
        <p:spPr>
          <a:xfrm>
            <a:off x="2135560" y="1519482"/>
            <a:ext cx="7444134" cy="4472906"/>
          </a:xfrm>
          <a:prstGeom prst="rect">
            <a:avLst/>
          </a:prstGeom>
        </p:spPr>
      </p:pic>
    </p:spTree>
    <p:extLst>
      <p:ext uri="{BB962C8B-B14F-4D97-AF65-F5344CB8AC3E}">
        <p14:creationId xmlns:p14="http://schemas.microsoft.com/office/powerpoint/2010/main" val="35279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105B-A257-478A-8B87-3D29A77447E9}"/>
              </a:ext>
            </a:extLst>
          </p:cNvPr>
          <p:cNvSpPr>
            <a:spLocks noGrp="1"/>
          </p:cNvSpPr>
          <p:nvPr>
            <p:ph type="title"/>
          </p:nvPr>
        </p:nvSpPr>
        <p:spPr/>
        <p:txBody>
          <a:bodyPr/>
          <a:lstStyle/>
          <a:p>
            <a:r>
              <a:rPr lang="en-US" dirty="0"/>
              <a:t>EVALUATE CAPACITY</a:t>
            </a:r>
          </a:p>
        </p:txBody>
      </p:sp>
      <p:graphicFrame>
        <p:nvGraphicFramePr>
          <p:cNvPr id="5" name="Diagram 4">
            <a:extLst>
              <a:ext uri="{FF2B5EF4-FFF2-40B4-BE49-F238E27FC236}">
                <a16:creationId xmlns:a16="http://schemas.microsoft.com/office/drawing/2014/main" id="{2F605BA7-A22F-4AB6-BD2B-2E619FD8019A}"/>
              </a:ext>
            </a:extLst>
          </p:cNvPr>
          <p:cNvGraphicFramePr/>
          <p:nvPr>
            <p:extLst>
              <p:ext uri="{D42A27DB-BD31-4B8C-83A1-F6EECF244321}">
                <p14:modId xmlns:p14="http://schemas.microsoft.com/office/powerpoint/2010/main" val="156372569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244BC61-7C63-4C01-9201-ACD051746D4F}"/>
              </a:ext>
            </a:extLst>
          </p:cNvPr>
          <p:cNvSpPr txBox="1"/>
          <p:nvPr/>
        </p:nvSpPr>
        <p:spPr>
          <a:xfrm>
            <a:off x="3242654" y="5157192"/>
            <a:ext cx="5706690" cy="400110"/>
          </a:xfrm>
          <a:prstGeom prst="rect">
            <a:avLst/>
          </a:prstGeom>
          <a:noFill/>
        </p:spPr>
        <p:txBody>
          <a:bodyPr wrap="none" rtlCol="0">
            <a:spAutoFit/>
          </a:bodyPr>
          <a:lstStyle/>
          <a:p>
            <a:pPr algn="ctr"/>
            <a:r>
              <a:rPr lang="en-US" sz="2000" b="1" i="1" dirty="0">
                <a:latin typeface="Lato" panose="020F0502020204030203" pitchFamily="34" charset="0"/>
              </a:rPr>
              <a:t>Insignificant metrics may be significant in aggregate</a:t>
            </a:r>
          </a:p>
        </p:txBody>
      </p:sp>
    </p:spTree>
    <p:extLst>
      <p:ext uri="{BB962C8B-B14F-4D97-AF65-F5344CB8AC3E}">
        <p14:creationId xmlns:p14="http://schemas.microsoft.com/office/powerpoint/2010/main" val="400771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2E6E-B243-4CAC-A6AF-E245257FC6F4}"/>
              </a:ext>
            </a:extLst>
          </p:cNvPr>
          <p:cNvSpPr>
            <a:spLocks noGrp="1"/>
          </p:cNvSpPr>
          <p:nvPr>
            <p:ph type="title"/>
          </p:nvPr>
        </p:nvSpPr>
        <p:spPr/>
        <p:txBody>
          <a:bodyPr/>
          <a:lstStyle/>
          <a:p>
            <a:r>
              <a:rPr lang="en-US" dirty="0"/>
              <a:t>ACTUAL vs FORECASTED – SUCCESS!</a:t>
            </a:r>
          </a:p>
        </p:txBody>
      </p:sp>
      <p:pic>
        <p:nvPicPr>
          <p:cNvPr id="2050" name="Picture 2" descr="https://lh6.googleusercontent.com/NdL7OpZMblshKg33gURtir5fvSjx4C0oaF26NL881QoUImF9chVXediisgOfE-Q0fomR79KEA9XWeT1hOoGDKTESh44F3J1LtMKoLSH9_pXRs3uPk29XWuvSI7rSu3Q7SkfxOQBp">
            <a:extLst>
              <a:ext uri="{FF2B5EF4-FFF2-40B4-BE49-F238E27FC236}">
                <a16:creationId xmlns:a16="http://schemas.microsoft.com/office/drawing/2014/main" id="{A06DDB68-939A-4FBF-A640-1EE30B780B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9" r="3516" b="4097"/>
          <a:stretch/>
        </p:blipFill>
        <p:spPr bwMode="auto">
          <a:xfrm>
            <a:off x="1878354" y="1772816"/>
            <a:ext cx="8280920"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93A029-4490-47E1-B8FF-30FA727EF31C}"/>
              </a:ext>
            </a:extLst>
          </p:cNvPr>
          <p:cNvSpPr txBox="1"/>
          <p:nvPr/>
        </p:nvSpPr>
        <p:spPr>
          <a:xfrm>
            <a:off x="2135560" y="6237312"/>
            <a:ext cx="184731" cy="461665"/>
          </a:xfrm>
          <a:prstGeom prst="rect">
            <a:avLst/>
          </a:prstGeom>
          <a:noFill/>
        </p:spPr>
        <p:txBody>
          <a:bodyPr wrap="none" rtlCol="0">
            <a:spAutoFit/>
          </a:bodyPr>
          <a:lstStyle/>
          <a:p>
            <a:endParaRPr lang="en-US" sz="2400" b="1" dirty="0">
              <a:latin typeface="+mn-lt"/>
            </a:endParaRPr>
          </a:p>
        </p:txBody>
      </p:sp>
      <p:sp>
        <p:nvSpPr>
          <p:cNvPr id="6" name="TextBox 5">
            <a:extLst>
              <a:ext uri="{FF2B5EF4-FFF2-40B4-BE49-F238E27FC236}">
                <a16:creationId xmlns:a16="http://schemas.microsoft.com/office/drawing/2014/main" id="{9A69764E-11B7-4075-8847-D9DC26293573}"/>
              </a:ext>
            </a:extLst>
          </p:cNvPr>
          <p:cNvSpPr txBox="1"/>
          <p:nvPr/>
        </p:nvSpPr>
        <p:spPr>
          <a:xfrm>
            <a:off x="3048596" y="5157192"/>
            <a:ext cx="6094810" cy="400110"/>
          </a:xfrm>
          <a:prstGeom prst="rect">
            <a:avLst/>
          </a:prstGeom>
          <a:noFill/>
        </p:spPr>
        <p:txBody>
          <a:bodyPr wrap="none" rtlCol="0">
            <a:spAutoFit/>
          </a:bodyPr>
          <a:lstStyle/>
          <a:p>
            <a:pPr algn="ctr"/>
            <a:r>
              <a:rPr lang="en-US" sz="2000" b="1" i="1" dirty="0">
                <a:latin typeface="Lato" panose="020F0502020204030203" pitchFamily="34" charset="0"/>
              </a:rPr>
              <a:t>Red line at top is </a:t>
            </a:r>
            <a:r>
              <a:rPr lang="en-US" sz="2000" b="1" i="1" dirty="0">
                <a:solidFill>
                  <a:schemeClr val="accent4"/>
                </a:solidFill>
                <a:latin typeface="Lato" panose="020F0502020204030203" pitchFamily="34" charset="0"/>
              </a:rPr>
              <a:t>forecast</a:t>
            </a:r>
            <a:r>
              <a:rPr lang="en-US" sz="2000" b="1" i="1" dirty="0">
                <a:latin typeface="Lato" panose="020F0502020204030203" pitchFamily="34" charset="0"/>
              </a:rPr>
              <a:t>.  Stacked area data are </a:t>
            </a:r>
            <a:r>
              <a:rPr lang="en-US" sz="2000" b="1" i="1" dirty="0">
                <a:solidFill>
                  <a:schemeClr val="accent4"/>
                </a:solidFill>
                <a:latin typeface="Lato" panose="020F0502020204030203" pitchFamily="34" charset="0"/>
              </a:rPr>
              <a:t>actual</a:t>
            </a:r>
            <a:r>
              <a:rPr lang="en-US" sz="2000" b="1" i="1" dirty="0">
                <a:latin typeface="Lato" panose="020F0502020204030203" pitchFamily="34" charset="0"/>
              </a:rPr>
              <a:t>.</a:t>
            </a:r>
          </a:p>
        </p:txBody>
      </p:sp>
    </p:spTree>
    <p:extLst>
      <p:ext uri="{BB962C8B-B14F-4D97-AF65-F5344CB8AC3E}">
        <p14:creationId xmlns:p14="http://schemas.microsoft.com/office/powerpoint/2010/main" val="386731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0060AAD-B242-4A9F-B07D-96B047E23094}"/>
              </a:ext>
            </a:extLst>
          </p:cNvPr>
          <p:cNvSpPr>
            <a:spLocks noGrp="1"/>
          </p:cNvSpPr>
          <p:nvPr>
            <p:ph type="subTitle" idx="1"/>
          </p:nvPr>
        </p:nvSpPr>
        <p:spPr>
          <a:xfrm>
            <a:off x="723928" y="3441032"/>
            <a:ext cx="10772672" cy="1314450"/>
          </a:xfrm>
        </p:spPr>
        <p:txBody>
          <a:bodyPr>
            <a:normAutofit/>
          </a:bodyPr>
          <a:lstStyle/>
          <a:p>
            <a:r>
              <a:rPr lang="en-US" dirty="0"/>
              <a:t>Wouldn’t it be great to be able to make a capacity model of an application that has multiple components and functions that are distributed over several devices, where those devices are shared with unrelated applications?  </a:t>
            </a:r>
          </a:p>
          <a:p>
            <a:endParaRPr lang="en-US" dirty="0"/>
          </a:p>
          <a:p>
            <a:endParaRPr lang="en-US" dirty="0"/>
          </a:p>
        </p:txBody>
      </p:sp>
      <p:sp>
        <p:nvSpPr>
          <p:cNvPr id="4" name="Text Placeholder 3">
            <a:extLst>
              <a:ext uri="{FF2B5EF4-FFF2-40B4-BE49-F238E27FC236}">
                <a16:creationId xmlns:a16="http://schemas.microsoft.com/office/drawing/2014/main" id="{40898179-50C3-47BF-B240-C9E2285CC7FD}"/>
              </a:ext>
            </a:extLst>
          </p:cNvPr>
          <p:cNvSpPr>
            <a:spLocks noGrp="1"/>
          </p:cNvSpPr>
          <p:nvPr>
            <p:ph type="body" sz="quarter" idx="11"/>
          </p:nvPr>
        </p:nvSpPr>
        <p:spPr/>
        <p:txBody>
          <a:bodyPr>
            <a:normAutofit/>
          </a:bodyPr>
          <a:lstStyle/>
          <a:p>
            <a:r>
              <a:rPr lang="en-US" sz="5000" dirty="0"/>
              <a:t>MISSION</a:t>
            </a:r>
          </a:p>
        </p:txBody>
      </p:sp>
    </p:spTree>
    <p:extLst>
      <p:ext uri="{BB962C8B-B14F-4D97-AF65-F5344CB8AC3E}">
        <p14:creationId xmlns:p14="http://schemas.microsoft.com/office/powerpoint/2010/main" val="301915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7C3B52-A635-41A3-AC04-E21D4BA129A5}"/>
              </a:ext>
            </a:extLst>
          </p:cNvPr>
          <p:cNvPicPr>
            <a:picLocks noChangeAspect="1"/>
          </p:cNvPicPr>
          <p:nvPr/>
        </p:nvPicPr>
        <p:blipFill>
          <a:blip r:embed="rId3"/>
          <a:stretch>
            <a:fillRect/>
          </a:stretch>
        </p:blipFill>
        <p:spPr>
          <a:xfrm>
            <a:off x="4072533" y="3333326"/>
            <a:ext cx="4176464" cy="2965403"/>
          </a:xfrm>
          <a:prstGeom prst="rect">
            <a:avLst/>
          </a:prstGeom>
        </p:spPr>
      </p:pic>
      <p:sp>
        <p:nvSpPr>
          <p:cNvPr id="2" name="Title 1">
            <a:extLst>
              <a:ext uri="{FF2B5EF4-FFF2-40B4-BE49-F238E27FC236}">
                <a16:creationId xmlns:a16="http://schemas.microsoft.com/office/drawing/2014/main" id="{22D6E889-1284-48A9-BC9C-0F50F0CD49AF}"/>
              </a:ext>
            </a:extLst>
          </p:cNvPr>
          <p:cNvSpPr>
            <a:spLocks noGrp="1"/>
          </p:cNvSpPr>
          <p:nvPr>
            <p:ph type="title"/>
          </p:nvPr>
        </p:nvSpPr>
        <p:spPr/>
        <p:txBody>
          <a:bodyPr/>
          <a:lstStyle/>
          <a:p>
            <a:r>
              <a:rPr lang="en-US" dirty="0"/>
              <a:t>WHAT IF SCENARIO</a:t>
            </a:r>
          </a:p>
        </p:txBody>
      </p:sp>
      <p:pic>
        <p:nvPicPr>
          <p:cNvPr id="3" name="Picture 2">
            <a:extLst>
              <a:ext uri="{FF2B5EF4-FFF2-40B4-BE49-F238E27FC236}">
                <a16:creationId xmlns:a16="http://schemas.microsoft.com/office/drawing/2014/main" id="{4AA58386-04E7-43BC-98EB-1DC10ABCBF0B}"/>
              </a:ext>
            </a:extLst>
          </p:cNvPr>
          <p:cNvPicPr>
            <a:picLocks noChangeAspect="1"/>
          </p:cNvPicPr>
          <p:nvPr/>
        </p:nvPicPr>
        <p:blipFill>
          <a:blip r:embed="rId4"/>
          <a:stretch>
            <a:fillRect/>
          </a:stretch>
        </p:blipFill>
        <p:spPr>
          <a:xfrm>
            <a:off x="6837759" y="1552898"/>
            <a:ext cx="4225464" cy="3059421"/>
          </a:xfrm>
          <a:prstGeom prst="rect">
            <a:avLst/>
          </a:prstGeom>
        </p:spPr>
      </p:pic>
      <p:pic>
        <p:nvPicPr>
          <p:cNvPr id="6" name="Picture 5">
            <a:extLst>
              <a:ext uri="{FF2B5EF4-FFF2-40B4-BE49-F238E27FC236}">
                <a16:creationId xmlns:a16="http://schemas.microsoft.com/office/drawing/2014/main" id="{DBBE11F8-0FC8-48A0-8D3E-B6655C796253}"/>
              </a:ext>
            </a:extLst>
          </p:cNvPr>
          <p:cNvPicPr>
            <a:picLocks noChangeAspect="1"/>
          </p:cNvPicPr>
          <p:nvPr/>
        </p:nvPicPr>
        <p:blipFill>
          <a:blip r:embed="rId5"/>
          <a:stretch>
            <a:fillRect/>
          </a:stretch>
        </p:blipFill>
        <p:spPr>
          <a:xfrm>
            <a:off x="983432" y="1753939"/>
            <a:ext cx="4258767" cy="3062089"/>
          </a:xfrm>
          <a:prstGeom prst="rect">
            <a:avLst/>
          </a:prstGeom>
        </p:spPr>
      </p:pic>
    </p:spTree>
    <p:extLst>
      <p:ext uri="{BB962C8B-B14F-4D97-AF65-F5344CB8AC3E}">
        <p14:creationId xmlns:p14="http://schemas.microsoft.com/office/powerpoint/2010/main" val="129715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6D2D-19EC-48B1-A8A7-05848874C0E7}"/>
              </a:ext>
            </a:extLst>
          </p:cNvPr>
          <p:cNvSpPr>
            <a:spLocks noGrp="1"/>
          </p:cNvSpPr>
          <p:nvPr>
            <p:ph type="title"/>
          </p:nvPr>
        </p:nvSpPr>
        <p:spPr/>
        <p:txBody>
          <a:bodyPr/>
          <a:lstStyle/>
          <a:p>
            <a:r>
              <a:rPr lang="en-US" dirty="0"/>
              <a:t>OFFICIAL MODEL SCENARIO</a:t>
            </a:r>
          </a:p>
        </p:txBody>
      </p:sp>
      <p:pic>
        <p:nvPicPr>
          <p:cNvPr id="4" name="Picture 3">
            <a:extLst>
              <a:ext uri="{FF2B5EF4-FFF2-40B4-BE49-F238E27FC236}">
                <a16:creationId xmlns:a16="http://schemas.microsoft.com/office/drawing/2014/main" id="{49800029-F711-4099-9B03-AC79502E710B}"/>
              </a:ext>
            </a:extLst>
          </p:cNvPr>
          <p:cNvPicPr>
            <a:picLocks noChangeAspect="1"/>
          </p:cNvPicPr>
          <p:nvPr/>
        </p:nvPicPr>
        <p:blipFill>
          <a:blip r:embed="rId3"/>
          <a:stretch>
            <a:fillRect/>
          </a:stretch>
        </p:blipFill>
        <p:spPr>
          <a:xfrm>
            <a:off x="1905000" y="1523206"/>
            <a:ext cx="8382000" cy="4210050"/>
          </a:xfrm>
          <a:prstGeom prst="rect">
            <a:avLst/>
          </a:prstGeom>
        </p:spPr>
      </p:pic>
      <p:cxnSp>
        <p:nvCxnSpPr>
          <p:cNvPr id="10" name="Straight Arrow Connector 9">
            <a:extLst>
              <a:ext uri="{FF2B5EF4-FFF2-40B4-BE49-F238E27FC236}">
                <a16:creationId xmlns:a16="http://schemas.microsoft.com/office/drawing/2014/main" id="{88CACD9A-F9DD-44DB-B647-7723091DF31F}"/>
              </a:ext>
            </a:extLst>
          </p:cNvPr>
          <p:cNvCxnSpPr/>
          <p:nvPr/>
        </p:nvCxnSpPr>
        <p:spPr bwMode="auto">
          <a:xfrm>
            <a:off x="5519936" y="2636912"/>
            <a:ext cx="432048" cy="216024"/>
          </a:xfrm>
          <a:prstGeom prst="straightConnector1">
            <a:avLst/>
          </a:prstGeom>
          <a:noFill/>
          <a:ln w="38100">
            <a:solidFill>
              <a:schemeClr val="accent4"/>
            </a:solidFill>
            <a:miter lim="800000"/>
            <a:headEnd/>
            <a:tailEnd type="triangle"/>
          </a:ln>
          <a:effectLst/>
        </p:spPr>
      </p:cxnSp>
      <p:cxnSp>
        <p:nvCxnSpPr>
          <p:cNvPr id="11" name="Straight Arrow Connector 10">
            <a:extLst>
              <a:ext uri="{FF2B5EF4-FFF2-40B4-BE49-F238E27FC236}">
                <a16:creationId xmlns:a16="http://schemas.microsoft.com/office/drawing/2014/main" id="{BECC5102-75ED-4D8D-A1AD-B546448C658B}"/>
              </a:ext>
            </a:extLst>
          </p:cNvPr>
          <p:cNvCxnSpPr/>
          <p:nvPr/>
        </p:nvCxnSpPr>
        <p:spPr bwMode="auto">
          <a:xfrm>
            <a:off x="5510287" y="3212976"/>
            <a:ext cx="432048" cy="216024"/>
          </a:xfrm>
          <a:prstGeom prst="straightConnector1">
            <a:avLst/>
          </a:prstGeom>
          <a:noFill/>
          <a:ln w="38100">
            <a:solidFill>
              <a:schemeClr val="accent4"/>
            </a:solidFill>
            <a:miter lim="800000"/>
            <a:headEnd/>
            <a:tailEnd type="triangle"/>
          </a:ln>
          <a:effectLst/>
        </p:spPr>
      </p:cxnSp>
      <p:cxnSp>
        <p:nvCxnSpPr>
          <p:cNvPr id="12" name="Straight Arrow Connector 11">
            <a:extLst>
              <a:ext uri="{FF2B5EF4-FFF2-40B4-BE49-F238E27FC236}">
                <a16:creationId xmlns:a16="http://schemas.microsoft.com/office/drawing/2014/main" id="{6475822F-4CB3-474A-8C6C-266D3D04FAB5}"/>
              </a:ext>
            </a:extLst>
          </p:cNvPr>
          <p:cNvCxnSpPr/>
          <p:nvPr/>
        </p:nvCxnSpPr>
        <p:spPr bwMode="auto">
          <a:xfrm>
            <a:off x="5510287" y="3453773"/>
            <a:ext cx="432048" cy="216024"/>
          </a:xfrm>
          <a:prstGeom prst="straightConnector1">
            <a:avLst/>
          </a:prstGeom>
          <a:noFill/>
          <a:ln w="38100">
            <a:solidFill>
              <a:schemeClr val="accent4"/>
            </a:solidFill>
            <a:miter lim="800000"/>
            <a:headEnd/>
            <a:tailEnd type="triangle"/>
          </a:ln>
          <a:effectLst/>
        </p:spPr>
      </p:cxnSp>
      <p:cxnSp>
        <p:nvCxnSpPr>
          <p:cNvPr id="13" name="Straight Arrow Connector 12">
            <a:extLst>
              <a:ext uri="{FF2B5EF4-FFF2-40B4-BE49-F238E27FC236}">
                <a16:creationId xmlns:a16="http://schemas.microsoft.com/office/drawing/2014/main" id="{B0A5A2B2-FE3E-4AE8-968D-8B4AE55B1CDA}"/>
              </a:ext>
            </a:extLst>
          </p:cNvPr>
          <p:cNvCxnSpPr/>
          <p:nvPr/>
        </p:nvCxnSpPr>
        <p:spPr bwMode="auto">
          <a:xfrm>
            <a:off x="5510163" y="3665828"/>
            <a:ext cx="432048" cy="216024"/>
          </a:xfrm>
          <a:prstGeom prst="straightConnector1">
            <a:avLst/>
          </a:prstGeom>
          <a:noFill/>
          <a:ln w="38100">
            <a:solidFill>
              <a:schemeClr val="accent4"/>
            </a:solidFill>
            <a:miter lim="800000"/>
            <a:headEnd/>
            <a:tailEnd type="triangle"/>
          </a:ln>
          <a:effectLst/>
        </p:spPr>
      </p:cxnSp>
      <p:cxnSp>
        <p:nvCxnSpPr>
          <p:cNvPr id="14" name="Straight Arrow Connector 13">
            <a:extLst>
              <a:ext uri="{FF2B5EF4-FFF2-40B4-BE49-F238E27FC236}">
                <a16:creationId xmlns:a16="http://schemas.microsoft.com/office/drawing/2014/main" id="{BF8AD545-8FA3-4430-A89C-2DCAE9277132}"/>
              </a:ext>
            </a:extLst>
          </p:cNvPr>
          <p:cNvCxnSpPr/>
          <p:nvPr/>
        </p:nvCxnSpPr>
        <p:spPr bwMode="auto">
          <a:xfrm>
            <a:off x="5510163" y="4246690"/>
            <a:ext cx="432048" cy="216024"/>
          </a:xfrm>
          <a:prstGeom prst="straightConnector1">
            <a:avLst/>
          </a:prstGeom>
          <a:noFill/>
          <a:ln w="38100">
            <a:solidFill>
              <a:schemeClr val="accent4"/>
            </a:solidFill>
            <a:miter lim="800000"/>
            <a:headEnd/>
            <a:tailEnd type="triangle"/>
          </a:ln>
          <a:effectLst/>
        </p:spPr>
      </p:cxnSp>
    </p:spTree>
    <p:extLst>
      <p:ext uri="{BB962C8B-B14F-4D97-AF65-F5344CB8AC3E}">
        <p14:creationId xmlns:p14="http://schemas.microsoft.com/office/powerpoint/2010/main" val="592678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5" name="Subtitle 4">
            <a:extLst>
              <a:ext uri="{FF2B5EF4-FFF2-40B4-BE49-F238E27FC236}">
                <a16:creationId xmlns:a16="http://schemas.microsoft.com/office/drawing/2014/main" id="{85F0B8A0-5985-4B99-A9DC-91E593BDC107}"/>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57B95A95-0960-4F67-8AE5-89C8281F1F94}"/>
              </a:ext>
            </a:extLst>
          </p:cNvPr>
          <p:cNvSpPr>
            <a:spLocks noGrp="1"/>
          </p:cNvSpPr>
          <p:nvPr>
            <p:ph type="body" sz="quarter" idx="11"/>
          </p:nvPr>
        </p:nvSpPr>
        <p:spPr/>
        <p:txBody>
          <a:bodyPr/>
          <a:lstStyle/>
          <a:p>
            <a:r>
              <a:rPr lang="en-US" dirty="0"/>
              <a:t>NOW WHAT OPTIONS ARE APPARENT</a:t>
            </a:r>
          </a:p>
        </p:txBody>
      </p:sp>
    </p:spTree>
    <p:extLst>
      <p:ext uri="{BB962C8B-B14F-4D97-AF65-F5344CB8AC3E}">
        <p14:creationId xmlns:p14="http://schemas.microsoft.com/office/powerpoint/2010/main" val="1344196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E889-1284-48A9-BC9C-0F50F0CD49AF}"/>
              </a:ext>
            </a:extLst>
          </p:cNvPr>
          <p:cNvSpPr>
            <a:spLocks noGrp="1"/>
          </p:cNvSpPr>
          <p:nvPr>
            <p:ph type="title"/>
          </p:nvPr>
        </p:nvSpPr>
        <p:spPr/>
        <p:txBody>
          <a:bodyPr/>
          <a:lstStyle/>
          <a:p>
            <a:r>
              <a:rPr lang="en-US" dirty="0"/>
              <a:t>OPTIONS</a:t>
            </a:r>
          </a:p>
        </p:txBody>
      </p:sp>
      <p:grpSp>
        <p:nvGrpSpPr>
          <p:cNvPr id="9" name="Group 8">
            <a:extLst>
              <a:ext uri="{FF2B5EF4-FFF2-40B4-BE49-F238E27FC236}">
                <a16:creationId xmlns:a16="http://schemas.microsoft.com/office/drawing/2014/main" id="{D00C8D6C-4ABF-442C-9F83-0B8B6E7D56E5}"/>
              </a:ext>
            </a:extLst>
          </p:cNvPr>
          <p:cNvGrpSpPr/>
          <p:nvPr/>
        </p:nvGrpSpPr>
        <p:grpSpPr>
          <a:xfrm>
            <a:off x="464457" y="2348880"/>
            <a:ext cx="11104151" cy="2448272"/>
            <a:chOff x="464457" y="2348880"/>
            <a:chExt cx="11104151" cy="2448272"/>
          </a:xfrm>
        </p:grpSpPr>
        <p:sp>
          <p:nvSpPr>
            <p:cNvPr id="5" name="Oval 4">
              <a:extLst>
                <a:ext uri="{FF2B5EF4-FFF2-40B4-BE49-F238E27FC236}">
                  <a16:creationId xmlns:a16="http://schemas.microsoft.com/office/drawing/2014/main" id="{6ABEE8CE-B501-409E-ACB2-867C91332C64}"/>
                </a:ext>
              </a:extLst>
            </p:cNvPr>
            <p:cNvSpPr/>
            <p:nvPr/>
          </p:nvSpPr>
          <p:spPr bwMode="auto">
            <a:xfrm>
              <a:off x="464457" y="2348880"/>
              <a:ext cx="2448272" cy="2448272"/>
            </a:xfrm>
            <a:prstGeom prst="ellipse">
              <a:avLst/>
            </a:prstGeom>
            <a:ln/>
          </p:spPr>
          <p:style>
            <a:lnRef idx="3">
              <a:schemeClr val="lt1"/>
            </a:lnRef>
            <a:fillRef idx="1">
              <a:schemeClr val="dk1"/>
            </a:fillRef>
            <a:effectRef idx="1">
              <a:schemeClr val="dk1"/>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dirty="0">
                  <a:latin typeface="Dosis Extrabold" panose="02010903020202060003" pitchFamily="2" charset="0"/>
                </a:rPr>
                <a:t>OPTION 1</a:t>
              </a:r>
              <a:br>
                <a:rPr lang="en-US" dirty="0">
                  <a:latin typeface="Dosis Extrabold" panose="02010903020202060003" pitchFamily="2" charset="0"/>
                </a:rPr>
              </a:br>
              <a:r>
                <a:rPr lang="en-US" dirty="0">
                  <a:latin typeface="Dosis Extrabold" panose="02010903020202060003" pitchFamily="2" charset="0"/>
                </a:rPr>
                <a:t>DO NOTHING</a:t>
              </a:r>
            </a:p>
          </p:txBody>
        </p:sp>
        <p:sp>
          <p:nvSpPr>
            <p:cNvPr id="6" name="Oval 5">
              <a:extLst>
                <a:ext uri="{FF2B5EF4-FFF2-40B4-BE49-F238E27FC236}">
                  <a16:creationId xmlns:a16="http://schemas.microsoft.com/office/drawing/2014/main" id="{906B4201-DA95-4C96-8B89-E5D7AF54B09B}"/>
                </a:ext>
              </a:extLst>
            </p:cNvPr>
            <p:cNvSpPr/>
            <p:nvPr/>
          </p:nvSpPr>
          <p:spPr bwMode="auto">
            <a:xfrm>
              <a:off x="3349750" y="2348880"/>
              <a:ext cx="2448272" cy="2448272"/>
            </a:xfrm>
            <a:prstGeom prst="ellipse">
              <a:avLst/>
            </a:prstGeom>
            <a:ln/>
          </p:spPr>
          <p:style>
            <a:lnRef idx="3">
              <a:schemeClr val="lt1"/>
            </a:lnRef>
            <a:fillRef idx="1">
              <a:schemeClr val="accent4"/>
            </a:fillRef>
            <a:effectRef idx="1">
              <a:schemeClr val="accent4"/>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dirty="0">
                  <a:latin typeface="Dosis Extrabold" panose="02010903020202060003" pitchFamily="2" charset="0"/>
                </a:rPr>
                <a:t>OPTION 2</a:t>
              </a:r>
              <a:br>
                <a:rPr lang="en-US" dirty="0">
                  <a:latin typeface="Dosis Extrabold" panose="02010903020202060003" pitchFamily="2" charset="0"/>
                </a:rPr>
              </a:br>
              <a:r>
                <a:rPr lang="en-US" dirty="0">
                  <a:latin typeface="Dosis Extrabold" panose="02010903020202060003" pitchFamily="2" charset="0"/>
                </a:rPr>
                <a:t>WORKLOAD</a:t>
              </a:r>
              <a:br>
                <a:rPr lang="en-US" dirty="0">
                  <a:latin typeface="Dosis Extrabold" panose="02010903020202060003" pitchFamily="2" charset="0"/>
                </a:rPr>
              </a:br>
              <a:r>
                <a:rPr lang="en-US" dirty="0">
                  <a:latin typeface="Dosis Extrabold" panose="02010903020202060003" pitchFamily="2" charset="0"/>
                </a:rPr>
                <a:t>MIGRATION</a:t>
              </a:r>
            </a:p>
          </p:txBody>
        </p:sp>
        <p:sp>
          <p:nvSpPr>
            <p:cNvPr id="7" name="Oval 6">
              <a:extLst>
                <a:ext uri="{FF2B5EF4-FFF2-40B4-BE49-F238E27FC236}">
                  <a16:creationId xmlns:a16="http://schemas.microsoft.com/office/drawing/2014/main" id="{7BB0D076-2D38-4E36-892C-F2AB93BB2AC0}"/>
                </a:ext>
              </a:extLst>
            </p:cNvPr>
            <p:cNvSpPr/>
            <p:nvPr/>
          </p:nvSpPr>
          <p:spPr bwMode="auto">
            <a:xfrm>
              <a:off x="6235043" y="2348880"/>
              <a:ext cx="2448272" cy="2448272"/>
            </a:xfrm>
            <a:prstGeom prst="ellipse">
              <a:avLst/>
            </a:prstGeom>
            <a:ln/>
          </p:spPr>
          <p:style>
            <a:lnRef idx="3">
              <a:schemeClr val="lt1"/>
            </a:lnRef>
            <a:fillRef idx="1">
              <a:schemeClr val="accent6"/>
            </a:fillRef>
            <a:effectRef idx="1">
              <a:schemeClr val="accent6"/>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dirty="0">
                  <a:latin typeface="Dosis Extrabold" panose="02010903020202060003" pitchFamily="2" charset="0"/>
                </a:rPr>
                <a:t>OPTION 3</a:t>
              </a:r>
              <a:br>
                <a:rPr lang="en-US" dirty="0">
                  <a:latin typeface="Dosis Extrabold" panose="02010903020202060003" pitchFamily="2" charset="0"/>
                </a:rPr>
              </a:br>
              <a:r>
                <a:rPr lang="en-US" dirty="0">
                  <a:latin typeface="Dosis Extrabold" panose="02010903020202060003" pitchFamily="2" charset="0"/>
                </a:rPr>
                <a:t>SCALE</a:t>
              </a:r>
              <a:br>
                <a:rPr lang="en-US" dirty="0">
                  <a:latin typeface="Dosis Extrabold" panose="02010903020202060003" pitchFamily="2" charset="0"/>
                </a:rPr>
              </a:br>
              <a:r>
                <a:rPr lang="en-US" dirty="0">
                  <a:latin typeface="Dosis Extrabold" panose="02010903020202060003" pitchFamily="2" charset="0"/>
                </a:rPr>
                <a:t>VERTICALLY</a:t>
              </a:r>
            </a:p>
          </p:txBody>
        </p:sp>
        <p:sp>
          <p:nvSpPr>
            <p:cNvPr id="8" name="Oval 7">
              <a:extLst>
                <a:ext uri="{FF2B5EF4-FFF2-40B4-BE49-F238E27FC236}">
                  <a16:creationId xmlns:a16="http://schemas.microsoft.com/office/drawing/2014/main" id="{FBC14CB0-0E2B-4D7F-8A7E-FC86266B3C31}"/>
                </a:ext>
              </a:extLst>
            </p:cNvPr>
            <p:cNvSpPr/>
            <p:nvPr/>
          </p:nvSpPr>
          <p:spPr bwMode="auto">
            <a:xfrm>
              <a:off x="9120336" y="2348880"/>
              <a:ext cx="2448272" cy="2448272"/>
            </a:xfrm>
            <a:prstGeom prst="ellipse">
              <a:avLst/>
            </a:prstGeom>
            <a:ln/>
          </p:spPr>
          <p:style>
            <a:lnRef idx="3">
              <a:schemeClr val="lt1"/>
            </a:lnRef>
            <a:fillRef idx="1">
              <a:schemeClr val="accent2"/>
            </a:fillRef>
            <a:effectRef idx="1">
              <a:schemeClr val="accent2"/>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dirty="0">
                  <a:latin typeface="Dosis Extrabold" panose="02010903020202060003" pitchFamily="2" charset="0"/>
                </a:rPr>
                <a:t>OPTION 4</a:t>
              </a:r>
              <a:br>
                <a:rPr lang="en-US" dirty="0">
                  <a:latin typeface="Dosis Extrabold" panose="02010903020202060003" pitchFamily="2" charset="0"/>
                </a:rPr>
              </a:br>
              <a:r>
                <a:rPr lang="en-US" dirty="0">
                  <a:latin typeface="Dosis Extrabold" panose="02010903020202060003" pitchFamily="2" charset="0"/>
                </a:rPr>
                <a:t>SCALE</a:t>
              </a:r>
            </a:p>
            <a:p>
              <a:pPr algn="ctr" eaLnBrk="0" hangingPunct="0">
                <a:buClr>
                  <a:schemeClr val="tx1"/>
                </a:buClr>
                <a:buFont typeface="Wingdings" pitchFamily="2" charset="2"/>
                <a:buNone/>
              </a:pPr>
              <a:r>
                <a:rPr lang="en-US" dirty="0">
                  <a:latin typeface="Dosis Extrabold" panose="02010903020202060003" pitchFamily="2" charset="0"/>
                </a:rPr>
                <a:t>HORIZONTALLY</a:t>
              </a:r>
            </a:p>
          </p:txBody>
        </p:sp>
      </p:grpSp>
    </p:spTree>
    <p:extLst>
      <p:ext uri="{BB962C8B-B14F-4D97-AF65-F5344CB8AC3E}">
        <p14:creationId xmlns:p14="http://schemas.microsoft.com/office/powerpoint/2010/main" val="115094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69F642-68F8-4084-A1AD-42E348E44257}"/>
              </a:ext>
            </a:extLst>
          </p:cNvPr>
          <p:cNvSpPr>
            <a:spLocks noGrp="1"/>
          </p:cNvSpPr>
          <p:nvPr>
            <p:ph sz="half" idx="2"/>
          </p:nvPr>
        </p:nvSpPr>
        <p:spPr>
          <a:xfrm>
            <a:off x="3215680" y="1692202"/>
            <a:ext cx="8208912" cy="4113062"/>
          </a:xfrm>
        </p:spPr>
        <p:txBody>
          <a:bodyPr anchor="ctr">
            <a:normAutofit/>
          </a:bodyPr>
          <a:lstStyle/>
          <a:p>
            <a:pPr marL="457200" indent="-457200">
              <a:buFont typeface="Arial" panose="020B0604020202020204" pitchFamily="34" charset="0"/>
              <a:buChar char="•"/>
            </a:pPr>
            <a:r>
              <a:rPr lang="en-US" altLang="en-US" sz="2400" dirty="0"/>
              <a:t>Clarifies and galvanizes the need for action (or not).</a:t>
            </a:r>
          </a:p>
          <a:p>
            <a:pPr marL="457200" indent="-457200">
              <a:buFont typeface="Arial" panose="020B0604020202020204" pitchFamily="34" charset="0"/>
              <a:buChar char="•"/>
            </a:pPr>
            <a:r>
              <a:rPr lang="en-US" altLang="en-US" sz="2400" dirty="0"/>
              <a:t>Gives a baseline for ‘costs’  (more than monetary)</a:t>
            </a:r>
          </a:p>
          <a:p>
            <a:pPr marL="457200" indent="-457200">
              <a:buFont typeface="Arial" panose="020B0604020202020204" pitchFamily="34" charset="0"/>
              <a:buChar char="•"/>
            </a:pPr>
            <a:r>
              <a:rPr lang="en-US" altLang="en-US" sz="2400" dirty="0"/>
              <a:t>Defines the boogie man – reducing the FUD dragons</a:t>
            </a:r>
          </a:p>
        </p:txBody>
      </p:sp>
      <p:sp>
        <p:nvSpPr>
          <p:cNvPr id="2" name="Title 1">
            <a:extLst>
              <a:ext uri="{FF2B5EF4-FFF2-40B4-BE49-F238E27FC236}">
                <a16:creationId xmlns:a16="http://schemas.microsoft.com/office/drawing/2014/main" id="{22D6E889-1284-48A9-BC9C-0F50F0CD49AF}"/>
              </a:ext>
            </a:extLst>
          </p:cNvPr>
          <p:cNvSpPr>
            <a:spLocks noGrp="1"/>
          </p:cNvSpPr>
          <p:nvPr>
            <p:ph type="title"/>
          </p:nvPr>
        </p:nvSpPr>
        <p:spPr/>
        <p:txBody>
          <a:bodyPr/>
          <a:lstStyle/>
          <a:p>
            <a:r>
              <a:rPr lang="en-US" dirty="0"/>
              <a:t>OPTION 1 - FOCUS ON THE “DO NOTHING OPTION”</a:t>
            </a:r>
          </a:p>
        </p:txBody>
      </p:sp>
      <p:sp>
        <p:nvSpPr>
          <p:cNvPr id="8" name="Oval 7">
            <a:extLst>
              <a:ext uri="{FF2B5EF4-FFF2-40B4-BE49-F238E27FC236}">
                <a16:creationId xmlns:a16="http://schemas.microsoft.com/office/drawing/2014/main" id="{12ADD88D-E021-4194-AC77-148AD8E55F12}"/>
              </a:ext>
            </a:extLst>
          </p:cNvPr>
          <p:cNvSpPr/>
          <p:nvPr/>
        </p:nvSpPr>
        <p:spPr bwMode="auto">
          <a:xfrm>
            <a:off x="464457" y="2348880"/>
            <a:ext cx="2448272" cy="2448272"/>
          </a:xfrm>
          <a:prstGeom prst="ellipse">
            <a:avLst/>
          </a:prstGeom>
          <a:ln/>
        </p:spPr>
        <p:style>
          <a:lnRef idx="3">
            <a:schemeClr val="lt1"/>
          </a:lnRef>
          <a:fillRef idx="1">
            <a:schemeClr val="dk1"/>
          </a:fillRef>
          <a:effectRef idx="1">
            <a:schemeClr val="dk1"/>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dirty="0">
                <a:latin typeface="Dosis Extrabold" panose="02010903020202060003" pitchFamily="2" charset="0"/>
              </a:rPr>
              <a:t>OPTION 1</a:t>
            </a:r>
            <a:br>
              <a:rPr lang="en-US" dirty="0">
                <a:latin typeface="Dosis Extrabold" panose="02010903020202060003" pitchFamily="2" charset="0"/>
              </a:rPr>
            </a:br>
            <a:r>
              <a:rPr lang="en-US" dirty="0">
                <a:latin typeface="Dosis Extrabold" panose="02010903020202060003" pitchFamily="2" charset="0"/>
              </a:rPr>
              <a:t>DO NOTHING</a:t>
            </a:r>
          </a:p>
        </p:txBody>
      </p:sp>
    </p:spTree>
    <p:extLst>
      <p:ext uri="{BB962C8B-B14F-4D97-AF65-F5344CB8AC3E}">
        <p14:creationId xmlns:p14="http://schemas.microsoft.com/office/powerpoint/2010/main" val="958767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7CB847B-4E4F-4E55-A054-93EBFD3C372C}"/>
              </a:ext>
            </a:extLst>
          </p:cNvPr>
          <p:cNvSpPr>
            <a:spLocks noGrp="1"/>
          </p:cNvSpPr>
          <p:nvPr>
            <p:ph sz="half" idx="2"/>
          </p:nvPr>
        </p:nvSpPr>
        <p:spPr/>
        <p:txBody>
          <a:bodyPr anchor="ctr">
            <a:normAutofit/>
          </a:bodyPr>
          <a:lstStyle/>
          <a:p>
            <a:pPr marL="457200" indent="-457200">
              <a:buFont typeface="Arial" panose="020B0604020202020204" pitchFamily="34" charset="0"/>
              <a:buChar char="•"/>
            </a:pPr>
            <a:r>
              <a:rPr lang="en-US" sz="2400" dirty="0"/>
              <a:t>Shift Loads to existing devices, with little financial impacts</a:t>
            </a:r>
          </a:p>
          <a:p>
            <a:pPr marL="457200" indent="-457200">
              <a:buFont typeface="Arial" panose="020B0604020202020204" pitchFamily="34" charset="0"/>
              <a:buChar char="•"/>
            </a:pPr>
            <a:r>
              <a:rPr lang="en-US" sz="2400" dirty="0"/>
              <a:t>Requires moving, existing services, equipment, firewall rules, network changes</a:t>
            </a:r>
          </a:p>
          <a:p>
            <a:pPr marL="457200" indent="-457200">
              <a:buFont typeface="Arial" panose="020B0604020202020204" pitchFamily="34" charset="0"/>
              <a:buChar char="•"/>
            </a:pPr>
            <a:r>
              <a:rPr lang="en-US" sz="2400" dirty="0"/>
              <a:t>Significant configuration changes to all devices and applications</a:t>
            </a:r>
          </a:p>
        </p:txBody>
      </p:sp>
      <p:sp>
        <p:nvSpPr>
          <p:cNvPr id="2" name="Title 1">
            <a:extLst>
              <a:ext uri="{FF2B5EF4-FFF2-40B4-BE49-F238E27FC236}">
                <a16:creationId xmlns:a16="http://schemas.microsoft.com/office/drawing/2014/main" id="{9C5179B8-5F92-429D-A9AD-94B059BEC78D}"/>
              </a:ext>
            </a:extLst>
          </p:cNvPr>
          <p:cNvSpPr>
            <a:spLocks noGrp="1"/>
          </p:cNvSpPr>
          <p:nvPr>
            <p:ph type="title"/>
          </p:nvPr>
        </p:nvSpPr>
        <p:spPr/>
        <p:txBody>
          <a:bodyPr/>
          <a:lstStyle/>
          <a:p>
            <a:r>
              <a:rPr lang="en-US" dirty="0"/>
              <a:t>OPTION 2 – WORKLOAD MIGRATION</a:t>
            </a:r>
          </a:p>
        </p:txBody>
      </p:sp>
      <p:sp>
        <p:nvSpPr>
          <p:cNvPr id="6" name="Oval 5">
            <a:extLst>
              <a:ext uri="{FF2B5EF4-FFF2-40B4-BE49-F238E27FC236}">
                <a16:creationId xmlns:a16="http://schemas.microsoft.com/office/drawing/2014/main" id="{C70CEE04-8856-4C8B-B443-AC7B759553DA}"/>
              </a:ext>
            </a:extLst>
          </p:cNvPr>
          <p:cNvSpPr/>
          <p:nvPr/>
        </p:nvSpPr>
        <p:spPr bwMode="auto">
          <a:xfrm>
            <a:off x="3349750" y="2348880"/>
            <a:ext cx="2448272" cy="2448272"/>
          </a:xfrm>
          <a:prstGeom prst="ellipse">
            <a:avLst/>
          </a:prstGeom>
          <a:ln/>
        </p:spPr>
        <p:style>
          <a:lnRef idx="3">
            <a:schemeClr val="lt1"/>
          </a:lnRef>
          <a:fillRef idx="1">
            <a:schemeClr val="accent4"/>
          </a:fillRef>
          <a:effectRef idx="1">
            <a:schemeClr val="accent4"/>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dirty="0">
                <a:latin typeface="Dosis Extrabold" panose="02010903020202060003" pitchFamily="2" charset="0"/>
              </a:rPr>
              <a:t>OPTION 2</a:t>
            </a:r>
            <a:br>
              <a:rPr lang="en-US" dirty="0">
                <a:latin typeface="Dosis Extrabold" panose="02010903020202060003" pitchFamily="2" charset="0"/>
              </a:rPr>
            </a:br>
            <a:r>
              <a:rPr lang="en-US" dirty="0">
                <a:latin typeface="Dosis Extrabold" panose="02010903020202060003" pitchFamily="2" charset="0"/>
              </a:rPr>
              <a:t>WORKLOAD</a:t>
            </a:r>
            <a:br>
              <a:rPr lang="en-US" dirty="0">
                <a:latin typeface="Dosis Extrabold" panose="02010903020202060003" pitchFamily="2" charset="0"/>
              </a:rPr>
            </a:br>
            <a:r>
              <a:rPr lang="en-US" dirty="0">
                <a:latin typeface="Dosis Extrabold" panose="02010903020202060003" pitchFamily="2" charset="0"/>
              </a:rPr>
              <a:t>MIGRATION</a:t>
            </a:r>
          </a:p>
        </p:txBody>
      </p:sp>
    </p:spTree>
    <p:extLst>
      <p:ext uri="{BB962C8B-B14F-4D97-AF65-F5344CB8AC3E}">
        <p14:creationId xmlns:p14="http://schemas.microsoft.com/office/powerpoint/2010/main" val="212645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5A2D18-7DBE-445D-8C9B-7D080A37598A}"/>
              </a:ext>
            </a:extLst>
          </p:cNvPr>
          <p:cNvSpPr>
            <a:spLocks noGrp="1"/>
          </p:cNvSpPr>
          <p:nvPr>
            <p:ph sz="half" idx="1"/>
          </p:nvPr>
        </p:nvSpPr>
        <p:spPr/>
        <p:txBody>
          <a:bodyPr anchor="ctr">
            <a:normAutofit/>
          </a:bodyPr>
          <a:lstStyle/>
          <a:p>
            <a:pPr marL="457200" indent="-457200">
              <a:buFont typeface="Arial" panose="020B0604020202020204" pitchFamily="34" charset="0"/>
              <a:buChar char="•"/>
            </a:pPr>
            <a:r>
              <a:rPr lang="en-US" sz="2400" dirty="0"/>
              <a:t>Add CPU, some financial impact</a:t>
            </a:r>
          </a:p>
          <a:p>
            <a:pPr marL="457200" indent="-457200">
              <a:buFont typeface="Arial" panose="020B0604020202020204" pitchFamily="34" charset="0"/>
              <a:buChar char="•"/>
            </a:pPr>
            <a:r>
              <a:rPr lang="en-US" sz="2400" dirty="0"/>
              <a:t>No config or network changes</a:t>
            </a:r>
          </a:p>
          <a:p>
            <a:pPr marL="457200" indent="-457200">
              <a:buFont typeface="Arial" panose="020B0604020202020204" pitchFamily="34" charset="0"/>
              <a:buChar char="•"/>
            </a:pPr>
            <a:r>
              <a:rPr lang="en-US" sz="2400" dirty="0"/>
              <a:t>Removes much of the reserve capacity</a:t>
            </a:r>
          </a:p>
        </p:txBody>
      </p:sp>
      <p:sp>
        <p:nvSpPr>
          <p:cNvPr id="2" name="Title 1">
            <a:extLst>
              <a:ext uri="{FF2B5EF4-FFF2-40B4-BE49-F238E27FC236}">
                <a16:creationId xmlns:a16="http://schemas.microsoft.com/office/drawing/2014/main" id="{71694BD6-29ED-4C7A-9292-4896FAC6AFAC}"/>
              </a:ext>
            </a:extLst>
          </p:cNvPr>
          <p:cNvSpPr>
            <a:spLocks noGrp="1"/>
          </p:cNvSpPr>
          <p:nvPr>
            <p:ph type="title"/>
          </p:nvPr>
        </p:nvSpPr>
        <p:spPr/>
        <p:txBody>
          <a:bodyPr/>
          <a:lstStyle/>
          <a:p>
            <a:r>
              <a:rPr lang="en-US" dirty="0"/>
              <a:t>OPTION 3 – SCALE VERTICALLY</a:t>
            </a:r>
          </a:p>
        </p:txBody>
      </p:sp>
      <p:sp>
        <p:nvSpPr>
          <p:cNvPr id="9" name="Oval 8">
            <a:extLst>
              <a:ext uri="{FF2B5EF4-FFF2-40B4-BE49-F238E27FC236}">
                <a16:creationId xmlns:a16="http://schemas.microsoft.com/office/drawing/2014/main" id="{4575EA65-E4B1-4AA3-8B90-48ED92FE70F1}"/>
              </a:ext>
            </a:extLst>
          </p:cNvPr>
          <p:cNvSpPr/>
          <p:nvPr/>
        </p:nvSpPr>
        <p:spPr bwMode="auto">
          <a:xfrm>
            <a:off x="6235043" y="2348880"/>
            <a:ext cx="2448272" cy="2448272"/>
          </a:xfrm>
          <a:prstGeom prst="ellipse">
            <a:avLst/>
          </a:prstGeom>
          <a:ln/>
        </p:spPr>
        <p:style>
          <a:lnRef idx="3">
            <a:schemeClr val="lt1"/>
          </a:lnRef>
          <a:fillRef idx="1">
            <a:schemeClr val="accent6"/>
          </a:fillRef>
          <a:effectRef idx="1">
            <a:schemeClr val="accent6"/>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dirty="0">
                <a:latin typeface="Dosis Extrabold" panose="02010903020202060003" pitchFamily="2" charset="0"/>
              </a:rPr>
              <a:t>OPTION 3</a:t>
            </a:r>
            <a:br>
              <a:rPr lang="en-US" dirty="0">
                <a:latin typeface="Dosis Extrabold" panose="02010903020202060003" pitchFamily="2" charset="0"/>
              </a:rPr>
            </a:br>
            <a:r>
              <a:rPr lang="en-US" dirty="0">
                <a:latin typeface="Dosis Extrabold" panose="02010903020202060003" pitchFamily="2" charset="0"/>
              </a:rPr>
              <a:t>SCALE</a:t>
            </a:r>
            <a:br>
              <a:rPr lang="en-US" dirty="0">
                <a:latin typeface="Dosis Extrabold" panose="02010903020202060003" pitchFamily="2" charset="0"/>
              </a:rPr>
            </a:br>
            <a:r>
              <a:rPr lang="en-US" dirty="0">
                <a:latin typeface="Dosis Extrabold" panose="02010903020202060003" pitchFamily="2" charset="0"/>
              </a:rPr>
              <a:t>VERTICALLY</a:t>
            </a:r>
          </a:p>
        </p:txBody>
      </p:sp>
    </p:spTree>
    <p:extLst>
      <p:ext uri="{BB962C8B-B14F-4D97-AF65-F5344CB8AC3E}">
        <p14:creationId xmlns:p14="http://schemas.microsoft.com/office/powerpoint/2010/main" val="4073488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850148-BFB0-4041-88D8-D0E40AC531BD}"/>
              </a:ext>
            </a:extLst>
          </p:cNvPr>
          <p:cNvSpPr>
            <a:spLocks noGrp="1"/>
          </p:cNvSpPr>
          <p:nvPr>
            <p:ph sz="half" idx="1"/>
          </p:nvPr>
        </p:nvSpPr>
        <p:spPr>
          <a:xfrm>
            <a:off x="457200" y="1692202"/>
            <a:ext cx="8375104" cy="4113062"/>
          </a:xfrm>
        </p:spPr>
        <p:txBody>
          <a:bodyPr anchor="ctr">
            <a:normAutofit/>
          </a:bodyPr>
          <a:lstStyle/>
          <a:p>
            <a:pPr marL="342900" indent="-342900">
              <a:buFont typeface="Arial" panose="020B0604020202020204" pitchFamily="34" charset="0"/>
              <a:buChar char="•"/>
            </a:pPr>
            <a:r>
              <a:rPr lang="en-US" sz="2400" dirty="0"/>
              <a:t>Speeds up existing long term project.</a:t>
            </a:r>
          </a:p>
          <a:p>
            <a:pPr marL="342900" indent="-342900">
              <a:buFont typeface="Arial" panose="020B0604020202020204" pitchFamily="34" charset="0"/>
              <a:buChar char="•"/>
            </a:pPr>
            <a:r>
              <a:rPr lang="en-US" sz="2400" dirty="0"/>
              <a:t>Significant current year budget impact (e.g. project plan, network design, system administrators, network engineering)</a:t>
            </a:r>
          </a:p>
          <a:p>
            <a:pPr marL="342900" indent="-342900">
              <a:buFont typeface="Arial" panose="020B0604020202020204" pitchFamily="34" charset="0"/>
              <a:buChar char="•"/>
            </a:pPr>
            <a:r>
              <a:rPr lang="en-US" altLang="en-US" sz="2400" b="1" i="1" dirty="0">
                <a:solidFill>
                  <a:schemeClr val="accent4"/>
                </a:solidFill>
              </a:rPr>
              <a:t>This was </a:t>
            </a:r>
            <a:r>
              <a:rPr lang="en-US" altLang="en-US" sz="2400" b="1" i="1" u="sng" dirty="0">
                <a:solidFill>
                  <a:schemeClr val="accent4"/>
                </a:solidFill>
              </a:rPr>
              <a:t>assumed</a:t>
            </a:r>
            <a:r>
              <a:rPr lang="en-US" altLang="en-US" sz="2400" b="1" i="1" dirty="0">
                <a:solidFill>
                  <a:schemeClr val="accent4"/>
                </a:solidFill>
              </a:rPr>
              <a:t> to be the answer</a:t>
            </a:r>
            <a:endParaRPr lang="en-US" sz="2400" i="1" dirty="0">
              <a:solidFill>
                <a:schemeClr val="accent4"/>
              </a:solidFill>
            </a:endParaRPr>
          </a:p>
        </p:txBody>
      </p:sp>
      <p:sp>
        <p:nvSpPr>
          <p:cNvPr id="2" name="Title 1">
            <a:extLst>
              <a:ext uri="{FF2B5EF4-FFF2-40B4-BE49-F238E27FC236}">
                <a16:creationId xmlns:a16="http://schemas.microsoft.com/office/drawing/2014/main" id="{3A684360-B3B9-46C6-9616-E4AAA92A558A}"/>
              </a:ext>
            </a:extLst>
          </p:cNvPr>
          <p:cNvSpPr>
            <a:spLocks noGrp="1"/>
          </p:cNvSpPr>
          <p:nvPr>
            <p:ph type="title"/>
          </p:nvPr>
        </p:nvSpPr>
        <p:spPr/>
        <p:txBody>
          <a:bodyPr/>
          <a:lstStyle/>
          <a:p>
            <a:r>
              <a:rPr lang="en-US" dirty="0"/>
              <a:t>OPTION 4 – SCALE HORIZONTALLY</a:t>
            </a:r>
          </a:p>
        </p:txBody>
      </p:sp>
      <p:sp>
        <p:nvSpPr>
          <p:cNvPr id="15" name="Oval 14">
            <a:extLst>
              <a:ext uri="{FF2B5EF4-FFF2-40B4-BE49-F238E27FC236}">
                <a16:creationId xmlns:a16="http://schemas.microsoft.com/office/drawing/2014/main" id="{4ED42924-75FE-4F6B-8955-76AFF95CBB81}"/>
              </a:ext>
            </a:extLst>
          </p:cNvPr>
          <p:cNvSpPr/>
          <p:nvPr/>
        </p:nvSpPr>
        <p:spPr bwMode="auto">
          <a:xfrm>
            <a:off x="9120336" y="2348880"/>
            <a:ext cx="2448272" cy="2448272"/>
          </a:xfrm>
          <a:prstGeom prst="ellipse">
            <a:avLst/>
          </a:prstGeom>
          <a:ln/>
        </p:spPr>
        <p:style>
          <a:lnRef idx="3">
            <a:schemeClr val="lt1"/>
          </a:lnRef>
          <a:fillRef idx="1">
            <a:schemeClr val="accent2"/>
          </a:fillRef>
          <a:effectRef idx="1">
            <a:schemeClr val="accent2"/>
          </a:effectRef>
          <a:fontRef idx="minor">
            <a:schemeClr val="lt1"/>
          </a:fontRef>
        </p:style>
        <p:txBody>
          <a:bodyPr lIns="72000" tIns="36000" rIns="72000" bIns="36000" rtlCol="0" anchor="ctr" anchorCtr="1"/>
          <a:lstStyle/>
          <a:p>
            <a:pPr algn="ctr" eaLnBrk="0" hangingPunct="0">
              <a:buClr>
                <a:schemeClr val="tx1"/>
              </a:buClr>
              <a:buFont typeface="Wingdings" pitchFamily="2" charset="2"/>
              <a:buNone/>
            </a:pPr>
            <a:r>
              <a:rPr lang="en-US" dirty="0">
                <a:latin typeface="Dosis Extrabold" panose="02010903020202060003" pitchFamily="2" charset="0"/>
              </a:rPr>
              <a:t>OPTION 4</a:t>
            </a:r>
            <a:br>
              <a:rPr lang="en-US" dirty="0">
                <a:latin typeface="Dosis Extrabold" panose="02010903020202060003" pitchFamily="2" charset="0"/>
              </a:rPr>
            </a:br>
            <a:r>
              <a:rPr lang="en-US" dirty="0">
                <a:latin typeface="Dosis Extrabold" panose="02010903020202060003" pitchFamily="2" charset="0"/>
              </a:rPr>
              <a:t>SCALE</a:t>
            </a:r>
          </a:p>
          <a:p>
            <a:pPr algn="ctr" eaLnBrk="0" hangingPunct="0">
              <a:buClr>
                <a:schemeClr val="tx1"/>
              </a:buClr>
              <a:buFont typeface="Wingdings" pitchFamily="2" charset="2"/>
              <a:buNone/>
            </a:pPr>
            <a:r>
              <a:rPr lang="en-US" dirty="0">
                <a:latin typeface="Dosis Extrabold" panose="02010903020202060003" pitchFamily="2" charset="0"/>
              </a:rPr>
              <a:t>HORIZONTALLY</a:t>
            </a:r>
          </a:p>
        </p:txBody>
      </p:sp>
    </p:spTree>
    <p:extLst>
      <p:ext uri="{BB962C8B-B14F-4D97-AF65-F5344CB8AC3E}">
        <p14:creationId xmlns:p14="http://schemas.microsoft.com/office/powerpoint/2010/main" val="325982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E889-1284-48A9-BC9C-0F50F0CD49AF}"/>
              </a:ext>
            </a:extLst>
          </p:cNvPr>
          <p:cNvSpPr>
            <a:spLocks noGrp="1"/>
          </p:cNvSpPr>
          <p:nvPr>
            <p:ph type="title"/>
          </p:nvPr>
        </p:nvSpPr>
        <p:spPr/>
        <p:txBody>
          <a:bodyPr/>
          <a:lstStyle/>
          <a:p>
            <a:r>
              <a:rPr lang="en-US" dirty="0"/>
              <a:t>OPTION SELECTED</a:t>
            </a:r>
          </a:p>
        </p:txBody>
      </p:sp>
      <p:graphicFrame>
        <p:nvGraphicFramePr>
          <p:cNvPr id="5" name="Table 4">
            <a:extLst>
              <a:ext uri="{FF2B5EF4-FFF2-40B4-BE49-F238E27FC236}">
                <a16:creationId xmlns:a16="http://schemas.microsoft.com/office/drawing/2014/main" id="{58FD5D6F-7C21-4E55-897A-3825E5BA223C}"/>
              </a:ext>
            </a:extLst>
          </p:cNvPr>
          <p:cNvGraphicFramePr>
            <a:graphicFrameLocks noGrp="1"/>
          </p:cNvGraphicFramePr>
          <p:nvPr>
            <p:extLst>
              <p:ext uri="{D42A27DB-BD31-4B8C-83A1-F6EECF244321}">
                <p14:modId xmlns:p14="http://schemas.microsoft.com/office/powerpoint/2010/main" val="3648048686"/>
              </p:ext>
            </p:extLst>
          </p:nvPr>
        </p:nvGraphicFramePr>
        <p:xfrm>
          <a:off x="652918" y="2377716"/>
          <a:ext cx="10585176" cy="2131404"/>
        </p:xfrm>
        <a:graphic>
          <a:graphicData uri="http://schemas.openxmlformats.org/drawingml/2006/table">
            <a:tbl>
              <a:tblPr firstRow="1" bandRow="1" bandCol="1">
                <a:tableStyleId>{7E9639D4-E3E2-4D34-9284-5A2195B3D0D7}</a:tableStyleId>
              </a:tblPr>
              <a:tblGrid>
                <a:gridCol w="2092832">
                  <a:extLst>
                    <a:ext uri="{9D8B030D-6E8A-4147-A177-3AD203B41FA5}">
                      <a16:colId xmlns:a16="http://schemas.microsoft.com/office/drawing/2014/main" val="1845680026"/>
                    </a:ext>
                  </a:extLst>
                </a:gridCol>
                <a:gridCol w="2123086">
                  <a:extLst>
                    <a:ext uri="{9D8B030D-6E8A-4147-A177-3AD203B41FA5}">
                      <a16:colId xmlns:a16="http://schemas.microsoft.com/office/drawing/2014/main" val="4204806476"/>
                    </a:ext>
                  </a:extLst>
                </a:gridCol>
                <a:gridCol w="2123086">
                  <a:extLst>
                    <a:ext uri="{9D8B030D-6E8A-4147-A177-3AD203B41FA5}">
                      <a16:colId xmlns:a16="http://schemas.microsoft.com/office/drawing/2014/main" val="1959434357"/>
                    </a:ext>
                  </a:extLst>
                </a:gridCol>
                <a:gridCol w="1906681">
                  <a:extLst>
                    <a:ext uri="{9D8B030D-6E8A-4147-A177-3AD203B41FA5}">
                      <a16:colId xmlns:a16="http://schemas.microsoft.com/office/drawing/2014/main" val="631167369"/>
                    </a:ext>
                  </a:extLst>
                </a:gridCol>
                <a:gridCol w="2339491">
                  <a:extLst>
                    <a:ext uri="{9D8B030D-6E8A-4147-A177-3AD203B41FA5}">
                      <a16:colId xmlns:a16="http://schemas.microsoft.com/office/drawing/2014/main" val="4209705754"/>
                    </a:ext>
                  </a:extLst>
                </a:gridCol>
              </a:tblGrid>
              <a:tr h="370840">
                <a:tc>
                  <a:txBody>
                    <a:bodyPr/>
                    <a:lstStyle/>
                    <a:p>
                      <a:pPr algn="ctr"/>
                      <a:r>
                        <a:rPr lang="en-US" sz="2000" dirty="0">
                          <a:latin typeface="Dosis Extrabold" panose="02010903020202060003" pitchFamily="2" charset="0"/>
                        </a:rPr>
                        <a:t>OPTION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latin typeface="Dosis Extrabold" panose="02010903020202060003" pitchFamily="2" charset="0"/>
                        </a:rPr>
                        <a:t>DOLLAR COST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latin typeface="Dosis Extrabold" panose="02010903020202060003" pitchFamily="2" charset="0"/>
                        </a:rPr>
                        <a:t>EFFORT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latin typeface="Dosis Extrabold" panose="02010903020202060003" pitchFamily="2" charset="0"/>
                        </a:rPr>
                        <a:t>RISK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latin typeface="Dosis Extrabold" panose="02010903020202060003" pitchFamily="2" charset="0"/>
                        </a:rPr>
                        <a:t>BUSINESS IMPACT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121430225"/>
                  </a:ext>
                </a:extLst>
              </a:tr>
              <a:tr h="493256">
                <a:tc>
                  <a:txBody>
                    <a:bodyPr/>
                    <a:lstStyle/>
                    <a:p>
                      <a:pPr algn="ctr"/>
                      <a:r>
                        <a:rPr lang="en-US" sz="2000" dirty="0">
                          <a:solidFill>
                            <a:schemeClr val="accent3">
                              <a:lumMod val="75000"/>
                            </a:schemeClr>
                          </a:solidFill>
                          <a:latin typeface="Dosis Extrabold" panose="02010903020202060003" pitchFamily="2" charset="0"/>
                        </a:rPr>
                        <a:t>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92046875"/>
                  </a:ext>
                </a:extLst>
              </a:tr>
              <a:tr h="377812">
                <a:tc>
                  <a:txBody>
                    <a:bodyPr/>
                    <a:lstStyle/>
                    <a:p>
                      <a:pPr algn="ctr"/>
                      <a:r>
                        <a:rPr lang="en-US" sz="2000" dirty="0">
                          <a:solidFill>
                            <a:schemeClr val="accent3">
                              <a:lumMod val="75000"/>
                            </a:schemeClr>
                          </a:solidFill>
                          <a:latin typeface="Dosis Extrabold" panose="02010903020202060003" pitchFamily="2" charset="0"/>
                        </a:rPr>
                        <a:t>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91659086"/>
                  </a:ext>
                </a:extLst>
              </a:tr>
              <a:tr h="449428">
                <a:tc>
                  <a:txBody>
                    <a:bodyPr/>
                    <a:lstStyle/>
                    <a:p>
                      <a:pPr algn="ctr"/>
                      <a:r>
                        <a:rPr lang="en-US" sz="2000" dirty="0">
                          <a:solidFill>
                            <a:schemeClr val="accent3">
                              <a:lumMod val="75000"/>
                            </a:schemeClr>
                          </a:solidFill>
                          <a:latin typeface="Dosis Extrabold" panose="02010903020202060003" pitchFamily="2" charset="0"/>
                        </a:rPr>
                        <a:t>3</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39843074"/>
                  </a:ext>
                </a:extLst>
              </a:tr>
              <a:tr h="370840">
                <a:tc>
                  <a:txBody>
                    <a:bodyPr/>
                    <a:lstStyle/>
                    <a:p>
                      <a:pPr algn="ctr"/>
                      <a:r>
                        <a:rPr lang="en-US" sz="2000" dirty="0">
                          <a:solidFill>
                            <a:schemeClr val="accent3">
                              <a:lumMod val="75000"/>
                            </a:schemeClr>
                          </a:solidFill>
                          <a:latin typeface="Dosis Extrabold" panose="02010903020202060003" pitchFamily="2" charset="0"/>
                        </a:rPr>
                        <a:t>4</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sz="2000" dirty="0">
                          <a:solidFill>
                            <a:schemeClr val="accent3">
                              <a:lumMod val="75000"/>
                            </a:schemeClr>
                          </a:solidFill>
                          <a:latin typeface="Dosis Extrabold" panose="02010903020202060003" pitchFamily="2" charset="0"/>
                        </a:rPr>
                        <a: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8565599"/>
                  </a:ext>
                </a:extLst>
              </a:tr>
            </a:tbl>
          </a:graphicData>
        </a:graphic>
      </p:graphicFrame>
      <p:sp>
        <p:nvSpPr>
          <p:cNvPr id="6" name="TextBox 5">
            <a:extLst>
              <a:ext uri="{FF2B5EF4-FFF2-40B4-BE49-F238E27FC236}">
                <a16:creationId xmlns:a16="http://schemas.microsoft.com/office/drawing/2014/main" id="{73113363-BCDE-4109-911C-366A0449D821}"/>
              </a:ext>
            </a:extLst>
          </p:cNvPr>
          <p:cNvSpPr txBox="1"/>
          <p:nvPr/>
        </p:nvSpPr>
        <p:spPr>
          <a:xfrm>
            <a:off x="2214005" y="4800119"/>
            <a:ext cx="7810921" cy="400110"/>
          </a:xfrm>
          <a:prstGeom prst="rect">
            <a:avLst/>
          </a:prstGeom>
          <a:noFill/>
        </p:spPr>
        <p:txBody>
          <a:bodyPr wrap="none" rtlCol="0">
            <a:spAutoFit/>
          </a:bodyPr>
          <a:lstStyle/>
          <a:p>
            <a:pPr algn="ctr"/>
            <a:r>
              <a:rPr lang="en-US" sz="2000" b="1" i="1" dirty="0">
                <a:latin typeface="Lato" panose="020F0502020204030203" pitchFamily="34" charset="0"/>
              </a:rPr>
              <a:t>Option 3 – Scale Vertically was chosen as the most appropriate solution.</a:t>
            </a:r>
          </a:p>
        </p:txBody>
      </p:sp>
    </p:spTree>
    <p:extLst>
      <p:ext uri="{BB962C8B-B14F-4D97-AF65-F5344CB8AC3E}">
        <p14:creationId xmlns:p14="http://schemas.microsoft.com/office/powerpoint/2010/main" val="107772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6" name="Subtitle 5">
            <a:extLst>
              <a:ext uri="{FF2B5EF4-FFF2-40B4-BE49-F238E27FC236}">
                <a16:creationId xmlns:a16="http://schemas.microsoft.com/office/drawing/2014/main" id="{EEB358D9-35F7-4F18-85EE-3C15B60B74F4}"/>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38F5DE62-FC82-4DC6-A67C-7D80E8ECADF4}"/>
              </a:ext>
            </a:extLst>
          </p:cNvPr>
          <p:cNvSpPr>
            <a:spLocks noGrp="1"/>
          </p:cNvSpPr>
          <p:nvPr>
            <p:ph type="body" sz="quarter" idx="11"/>
          </p:nvPr>
        </p:nvSpPr>
        <p:spPr/>
        <p:txBody>
          <a:bodyPr/>
          <a:lstStyle/>
          <a:p>
            <a:r>
              <a:rPr lang="en-US" dirty="0"/>
              <a:t>RESULTS</a:t>
            </a:r>
          </a:p>
        </p:txBody>
      </p:sp>
    </p:spTree>
    <p:extLst>
      <p:ext uri="{BB962C8B-B14F-4D97-AF65-F5344CB8AC3E}">
        <p14:creationId xmlns:p14="http://schemas.microsoft.com/office/powerpoint/2010/main" val="1771520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AGENDA</a:t>
            </a:r>
          </a:p>
        </p:txBody>
      </p:sp>
      <p:sp>
        <p:nvSpPr>
          <p:cNvPr id="6" name="Segnaposto testo 5"/>
          <p:cNvSpPr>
            <a:spLocks noGrp="1"/>
          </p:cNvSpPr>
          <p:nvPr>
            <p:ph type="body" sz="quarter" idx="10"/>
          </p:nvPr>
        </p:nvSpPr>
        <p:spPr/>
        <p:txBody>
          <a:bodyPr>
            <a:normAutofit/>
          </a:bodyPr>
          <a:lstStyle/>
          <a:p>
            <a:pPr marL="342900" indent="-342900">
              <a:buFont typeface="Arial" panose="020B0604020202020204" pitchFamily="34" charset="0"/>
              <a:buChar char="•"/>
            </a:pPr>
            <a:r>
              <a:rPr lang="en-US" dirty="0"/>
              <a:t>Field of Play</a:t>
            </a:r>
          </a:p>
          <a:p>
            <a:pPr marL="342900" indent="-342900">
              <a:buFont typeface="Arial" panose="020B0604020202020204" pitchFamily="34" charset="0"/>
              <a:buChar char="•"/>
            </a:pPr>
            <a:r>
              <a:rPr lang="en-US" dirty="0"/>
              <a:t>Movìri Solution</a:t>
            </a:r>
          </a:p>
          <a:p>
            <a:pPr marL="342900" indent="-342900">
              <a:buFont typeface="Arial" panose="020B0604020202020204" pitchFamily="34" charset="0"/>
              <a:buChar char="•"/>
            </a:pPr>
            <a:r>
              <a:rPr lang="en-US" dirty="0"/>
              <a:t>Now What Options Are Apparent</a:t>
            </a:r>
          </a:p>
          <a:p>
            <a:pPr marL="342900" indent="-342900">
              <a:buFont typeface="Arial" panose="020B0604020202020204" pitchFamily="34" charset="0"/>
              <a:buChar char="•"/>
            </a:pPr>
            <a:r>
              <a:rPr lang="en-US" dirty="0"/>
              <a:t>Results</a:t>
            </a:r>
          </a:p>
          <a:p>
            <a:pPr marL="342900" indent="-342900">
              <a:buFont typeface="Arial" panose="020B0604020202020204" pitchFamily="34" charset="0"/>
              <a:buChar char="•"/>
            </a:pPr>
            <a:r>
              <a:rPr lang="en-US" dirty="0"/>
              <a:t>Questions &amp; Answers</a:t>
            </a:r>
          </a:p>
        </p:txBody>
      </p:sp>
    </p:spTree>
    <p:extLst>
      <p:ext uri="{BB962C8B-B14F-4D97-AF65-F5344CB8AC3E}">
        <p14:creationId xmlns:p14="http://schemas.microsoft.com/office/powerpoint/2010/main" val="3024350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921F08-619F-457A-98E1-FD3CAACED2B1}"/>
              </a:ext>
            </a:extLst>
          </p:cNvPr>
          <p:cNvSpPr>
            <a:spLocks noGrp="1"/>
          </p:cNvSpPr>
          <p:nvPr>
            <p:ph sz="half" idx="1"/>
          </p:nvPr>
        </p:nvSpPr>
        <p:spPr/>
        <p:txBody>
          <a:bodyPr anchor="ctr">
            <a:normAutofit/>
          </a:bodyPr>
          <a:lstStyle/>
          <a:p>
            <a:pPr marL="342900" indent="-342900">
              <a:buFont typeface="Wingdings" panose="05000000000000000000" pitchFamily="2" charset="2"/>
              <a:buChar char="ü"/>
            </a:pPr>
            <a:r>
              <a:rPr lang="en-US" altLang="en-US" sz="2400" dirty="0"/>
              <a:t>Successfully bridged to the already schedule environment redesign</a:t>
            </a:r>
          </a:p>
          <a:p>
            <a:pPr marL="342900" indent="-342900">
              <a:buFont typeface="Wingdings" panose="05000000000000000000" pitchFamily="2" charset="2"/>
              <a:buChar char="ü"/>
            </a:pPr>
            <a:r>
              <a:rPr lang="en-US" altLang="en-US" sz="2400" dirty="0"/>
              <a:t>Immediate business case was solved with limited expense and disruption</a:t>
            </a:r>
          </a:p>
          <a:p>
            <a:pPr marL="342900" indent="-342900">
              <a:buFont typeface="Wingdings" panose="05000000000000000000" pitchFamily="2" charset="2"/>
              <a:buChar char="ü"/>
            </a:pPr>
            <a:r>
              <a:rPr lang="en-US" altLang="en-US" sz="2400" dirty="0"/>
              <a:t>Option 4 was avoided until regularly scheduled implementation.</a:t>
            </a:r>
          </a:p>
        </p:txBody>
      </p:sp>
      <p:sp>
        <p:nvSpPr>
          <p:cNvPr id="6" name="Content Placeholder 5">
            <a:extLst>
              <a:ext uri="{FF2B5EF4-FFF2-40B4-BE49-F238E27FC236}">
                <a16:creationId xmlns:a16="http://schemas.microsoft.com/office/drawing/2014/main" id="{29D4FE8D-04DA-44A5-A60D-250F5A62E230}"/>
              </a:ext>
            </a:extLst>
          </p:cNvPr>
          <p:cNvSpPr>
            <a:spLocks noGrp="1"/>
          </p:cNvSpPr>
          <p:nvPr>
            <p:ph sz="half" idx="2"/>
          </p:nvPr>
        </p:nvSpPr>
        <p:spPr>
          <a:xfrm>
            <a:off x="6312024" y="1692202"/>
            <a:ext cx="5400000" cy="4113062"/>
          </a:xfrm>
        </p:spPr>
        <p:txBody>
          <a:bodyPr anchor="ctr">
            <a:normAutofit/>
          </a:bodyPr>
          <a:lstStyle/>
          <a:p>
            <a:r>
              <a:rPr lang="en-US" altLang="en-US" sz="3200" b="1" i="1" dirty="0">
                <a:solidFill>
                  <a:schemeClr val="bg2"/>
                </a:solidFill>
              </a:rPr>
              <a:t>“We were pleasantly surprised that we could minimize impact and not interfere with our redesign program.  Very happy with the result.”</a:t>
            </a:r>
          </a:p>
        </p:txBody>
      </p:sp>
      <p:sp>
        <p:nvSpPr>
          <p:cNvPr id="2" name="Title 1">
            <a:extLst>
              <a:ext uri="{FF2B5EF4-FFF2-40B4-BE49-F238E27FC236}">
                <a16:creationId xmlns:a16="http://schemas.microsoft.com/office/drawing/2014/main" id="{51D39191-8BE0-445D-BEA7-A7AF746CC01A}"/>
              </a:ext>
            </a:extLst>
          </p:cNvPr>
          <p:cNvSpPr>
            <a:spLocks noGrp="1"/>
          </p:cNvSpPr>
          <p:nvPr>
            <p:ph type="title"/>
          </p:nvPr>
        </p:nvSpPr>
        <p:spPr/>
        <p:txBody>
          <a:bodyPr/>
          <a:lstStyle/>
          <a:p>
            <a:r>
              <a:rPr lang="en-US" dirty="0"/>
              <a:t>SO WHAT HAPPENED?</a:t>
            </a:r>
          </a:p>
        </p:txBody>
      </p:sp>
      <p:pic>
        <p:nvPicPr>
          <p:cNvPr id="10" name="Picture 9" descr="A close up of a logo&#10;&#10;Description generated with very high confidence">
            <a:extLst>
              <a:ext uri="{FF2B5EF4-FFF2-40B4-BE49-F238E27FC236}">
                <a16:creationId xmlns:a16="http://schemas.microsoft.com/office/drawing/2014/main" id="{354E32D3-0E92-4053-A26E-4D2721ECF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944" y="972122"/>
            <a:ext cx="1440160" cy="1440160"/>
          </a:xfrm>
          <a:prstGeom prst="rect">
            <a:avLst/>
          </a:prstGeom>
        </p:spPr>
      </p:pic>
    </p:spTree>
    <p:extLst>
      <p:ext uri="{BB962C8B-B14F-4D97-AF65-F5344CB8AC3E}">
        <p14:creationId xmlns:p14="http://schemas.microsoft.com/office/powerpoint/2010/main" val="352458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9ECA-C4A8-44E7-8AB0-EE22B63CA788}"/>
              </a:ext>
            </a:extLst>
          </p:cNvPr>
          <p:cNvSpPr>
            <a:spLocks noGrp="1"/>
          </p:cNvSpPr>
          <p:nvPr>
            <p:ph type="title"/>
          </p:nvPr>
        </p:nvSpPr>
        <p:spPr/>
        <p:txBody>
          <a:bodyPr/>
          <a:lstStyle/>
          <a:p>
            <a:r>
              <a:rPr lang="en-US" dirty="0"/>
              <a:t>LESSON LEARNED – 4 KEY TAKEWAYS</a:t>
            </a:r>
          </a:p>
        </p:txBody>
      </p:sp>
      <p:sp>
        <p:nvSpPr>
          <p:cNvPr id="4" name="Text Placeholder 3">
            <a:extLst>
              <a:ext uri="{FF2B5EF4-FFF2-40B4-BE49-F238E27FC236}">
                <a16:creationId xmlns:a16="http://schemas.microsoft.com/office/drawing/2014/main" id="{1130F5F1-4F95-422A-8922-E439D5A2A252}"/>
              </a:ext>
            </a:extLst>
          </p:cNvPr>
          <p:cNvSpPr>
            <a:spLocks noGrp="1"/>
          </p:cNvSpPr>
          <p:nvPr>
            <p:ph type="body" sz="quarter" idx="10"/>
          </p:nvPr>
        </p:nvSpPr>
        <p:spPr/>
        <p:txBody>
          <a:bodyPr>
            <a:normAutofit fontScale="92500" lnSpcReduction="10000"/>
          </a:bodyPr>
          <a:lstStyle/>
          <a:p>
            <a:pPr marL="457200" indent="-457200" algn="just">
              <a:buFont typeface="+mj-lt"/>
              <a:buAutoNum type="arabicPeriod"/>
            </a:pPr>
            <a:r>
              <a:rPr lang="en-US" altLang="en-US" dirty="0"/>
              <a:t>Multivariate analysis is an effective tool for solving business questions.</a:t>
            </a:r>
          </a:p>
          <a:p>
            <a:pPr marL="457200" indent="-457200" algn="just">
              <a:buFont typeface="+mj-lt"/>
              <a:buAutoNum type="arabicPeriod"/>
            </a:pPr>
            <a:endParaRPr lang="en-US" altLang="en-US" dirty="0"/>
          </a:p>
          <a:p>
            <a:pPr marL="457200" indent="-457200" algn="just">
              <a:buFont typeface="+mj-lt"/>
              <a:buAutoNum type="arabicPeriod"/>
            </a:pPr>
            <a:r>
              <a:rPr lang="en-US" altLang="en-US" dirty="0"/>
              <a:t>Skillful application of tools and techniques allow:</a:t>
            </a:r>
          </a:p>
          <a:p>
            <a:pPr marL="1371600" lvl="2" indent="-457200" algn="just">
              <a:buFont typeface="Wingdings" panose="05000000000000000000" pitchFamily="2" charset="2"/>
              <a:buChar char="ü"/>
            </a:pPr>
            <a:r>
              <a:rPr lang="en-US" altLang="en-US" sz="2400" dirty="0"/>
              <a:t>Additional value from existing data sources</a:t>
            </a:r>
          </a:p>
          <a:p>
            <a:pPr marL="1371600" lvl="2" indent="-457200" algn="just">
              <a:buFont typeface="Wingdings" panose="05000000000000000000" pitchFamily="2" charset="2"/>
              <a:buChar char="ü"/>
            </a:pPr>
            <a:r>
              <a:rPr lang="en-US" altLang="en-US" sz="2400" dirty="0"/>
              <a:t>Avoiding unnecessary disruption</a:t>
            </a:r>
          </a:p>
          <a:p>
            <a:pPr marL="1371600" lvl="2" indent="-457200" algn="just">
              <a:buFont typeface="Wingdings" panose="05000000000000000000" pitchFamily="2" charset="2"/>
              <a:buChar char="ü"/>
            </a:pPr>
            <a:r>
              <a:rPr lang="en-US" altLang="en-US" sz="2400" dirty="0"/>
              <a:t>Accurately modeling in a complicated environment</a:t>
            </a:r>
          </a:p>
          <a:p>
            <a:pPr marL="457200" indent="-457200" algn="just">
              <a:buFont typeface="+mj-lt"/>
              <a:buAutoNum type="arabicPeriod"/>
            </a:pPr>
            <a:endParaRPr lang="en-US" altLang="en-US" dirty="0"/>
          </a:p>
          <a:p>
            <a:pPr marL="457200" indent="-457200" algn="just">
              <a:buFont typeface="+mj-lt"/>
              <a:buAutoNum type="arabicPeriod"/>
            </a:pPr>
            <a:r>
              <a:rPr lang="en-US" altLang="en-US" dirty="0"/>
              <a:t>This value was delivered quickly, in an audible, repeatable way, using built in features</a:t>
            </a:r>
          </a:p>
          <a:p>
            <a:pPr marL="457200" indent="-457200" algn="just">
              <a:buFont typeface="+mj-lt"/>
              <a:buAutoNum type="arabicPeriod"/>
            </a:pPr>
            <a:endParaRPr lang="en-US" altLang="en-US" dirty="0"/>
          </a:p>
          <a:p>
            <a:pPr marL="457200" indent="-457200" algn="just">
              <a:buFont typeface="+mj-lt"/>
              <a:buAutoNum type="arabicPeriod"/>
            </a:pPr>
            <a:r>
              <a:rPr lang="en-US" altLang="en-US" dirty="0"/>
              <a:t>Actionable intelligence is achieved with smart use of tools and data, and in coordination with the business.  Exactly what is needed to run IT like a business.</a:t>
            </a:r>
          </a:p>
        </p:txBody>
      </p:sp>
    </p:spTree>
    <p:extLst>
      <p:ext uri="{BB962C8B-B14F-4D97-AF65-F5344CB8AC3E}">
        <p14:creationId xmlns:p14="http://schemas.microsoft.com/office/powerpoint/2010/main" val="6435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11" name="Subtitle 10">
            <a:extLst>
              <a:ext uri="{FF2B5EF4-FFF2-40B4-BE49-F238E27FC236}">
                <a16:creationId xmlns:a16="http://schemas.microsoft.com/office/drawing/2014/main" id="{40277502-0E19-4464-84B1-116C83178CD0}"/>
              </a:ext>
            </a:extLst>
          </p:cNvPr>
          <p:cNvSpPr>
            <a:spLocks noGrp="1"/>
          </p:cNvSpPr>
          <p:nvPr>
            <p:ph type="subTitle" idx="1"/>
          </p:nvPr>
        </p:nvSpPr>
        <p:spPr>
          <a:xfrm>
            <a:off x="-96688" y="4869160"/>
            <a:ext cx="12192000" cy="462386"/>
          </a:xfrm>
        </p:spPr>
        <p:txBody>
          <a:bodyPr>
            <a:normAutofit/>
          </a:bodyPr>
          <a:lstStyle/>
          <a:p>
            <a:r>
              <a:rPr lang="en-US" i="1" dirty="0"/>
              <a:t>Can’t think about anything now? Shoot us an email! </a:t>
            </a:r>
          </a:p>
        </p:txBody>
      </p:sp>
      <p:sp>
        <p:nvSpPr>
          <p:cNvPr id="5" name="Text Placeholder 4">
            <a:extLst>
              <a:ext uri="{FF2B5EF4-FFF2-40B4-BE49-F238E27FC236}">
                <a16:creationId xmlns:a16="http://schemas.microsoft.com/office/drawing/2014/main" id="{D88B8A05-5871-4133-9740-609B1EB8A0F1}"/>
              </a:ext>
            </a:extLst>
          </p:cNvPr>
          <p:cNvSpPr>
            <a:spLocks noGrp="1"/>
          </p:cNvSpPr>
          <p:nvPr>
            <p:ph type="body" sz="quarter" idx="11"/>
          </p:nvPr>
        </p:nvSpPr>
        <p:spPr/>
        <p:txBody>
          <a:bodyPr/>
          <a:lstStyle/>
          <a:p>
            <a:r>
              <a:rPr lang="en-US" b="1" dirty="0"/>
              <a:t>QUESTIONS &amp; ANSWERS</a:t>
            </a:r>
          </a:p>
        </p:txBody>
      </p:sp>
      <p:grpSp>
        <p:nvGrpSpPr>
          <p:cNvPr id="4" name="Group 3">
            <a:extLst>
              <a:ext uri="{FF2B5EF4-FFF2-40B4-BE49-F238E27FC236}">
                <a16:creationId xmlns:a16="http://schemas.microsoft.com/office/drawing/2014/main" id="{1726EDF1-14D6-4279-B436-00B6A8F932A4}"/>
              </a:ext>
            </a:extLst>
          </p:cNvPr>
          <p:cNvGrpSpPr/>
          <p:nvPr/>
        </p:nvGrpSpPr>
        <p:grpSpPr>
          <a:xfrm>
            <a:off x="3555720" y="5517232"/>
            <a:ext cx="5080559" cy="975702"/>
            <a:chOff x="4327808" y="3497378"/>
            <a:chExt cx="5080559" cy="975702"/>
          </a:xfrm>
        </p:grpSpPr>
        <p:sp>
          <p:nvSpPr>
            <p:cNvPr id="6" name="Segnaposto testo 3">
              <a:extLst>
                <a:ext uri="{FF2B5EF4-FFF2-40B4-BE49-F238E27FC236}">
                  <a16:creationId xmlns:a16="http://schemas.microsoft.com/office/drawing/2014/main" id="{5789A399-D294-4B82-B1F0-408ABA14F42A}"/>
                </a:ext>
              </a:extLst>
            </p:cNvPr>
            <p:cNvSpPr txBox="1">
              <a:spLocks/>
            </p:cNvSpPr>
            <p:nvPr/>
          </p:nvSpPr>
          <p:spPr>
            <a:xfrm>
              <a:off x="4327808" y="4149080"/>
              <a:ext cx="2272248" cy="324000"/>
            </a:xfrm>
            <a:prstGeom prst="rect">
              <a:avLst/>
            </a:prstGeom>
          </p:spPr>
          <p:txBody>
            <a:bodyPr/>
            <a:lst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it-IT" altLang="en-US" sz="20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it-IT" altLang="en-US" sz="18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r>
                <a:rPr lang="en-US" sz="1600" i="1" dirty="0">
                  <a:solidFill>
                    <a:schemeClr val="bg1"/>
                  </a:solidFill>
                </a:rPr>
                <a:t>ben.davies@moviri.com</a:t>
              </a:r>
              <a:endParaRPr lang="en-US" sz="1600" dirty="0">
                <a:solidFill>
                  <a:schemeClr val="bg1"/>
                </a:solidFill>
              </a:endParaRPr>
            </a:p>
          </p:txBody>
        </p:sp>
        <p:pic>
          <p:nvPicPr>
            <p:cNvPr id="7" name="Picture 6" descr="A picture containing person, man, sitting, holding&#10;&#10;Description generated with high confidence">
              <a:extLst>
                <a:ext uri="{FF2B5EF4-FFF2-40B4-BE49-F238E27FC236}">
                  <a16:creationId xmlns:a16="http://schemas.microsoft.com/office/drawing/2014/main" id="{4BC7D18A-EBB2-466B-A802-9BDBC25F2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892" y="3509000"/>
              <a:ext cx="640080" cy="640080"/>
            </a:xfrm>
            <a:prstGeom prst="ellipse">
              <a:avLst/>
            </a:prstGeom>
          </p:spPr>
        </p:pic>
        <p:pic>
          <p:nvPicPr>
            <p:cNvPr id="8" name="Picture 7" descr="A person smiling for the camera&#10;&#10;Description generated with very high confidence">
              <a:extLst>
                <a:ext uri="{FF2B5EF4-FFF2-40B4-BE49-F238E27FC236}">
                  <a16:creationId xmlns:a16="http://schemas.microsoft.com/office/drawing/2014/main" id="{356C4B52-E36C-4293-AA93-37FE66BE80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190" y="3497378"/>
              <a:ext cx="639211" cy="640080"/>
            </a:xfrm>
            <a:prstGeom prst="ellipse">
              <a:avLst/>
            </a:prstGeom>
          </p:spPr>
        </p:pic>
        <p:sp>
          <p:nvSpPr>
            <p:cNvPr id="10" name="Segnaposto testo 3">
              <a:extLst>
                <a:ext uri="{FF2B5EF4-FFF2-40B4-BE49-F238E27FC236}">
                  <a16:creationId xmlns:a16="http://schemas.microsoft.com/office/drawing/2014/main" id="{0A1024E4-5A19-4AEA-A96A-3ECB714C73B4}"/>
                </a:ext>
              </a:extLst>
            </p:cNvPr>
            <p:cNvSpPr txBox="1">
              <a:spLocks/>
            </p:cNvSpPr>
            <p:nvPr/>
          </p:nvSpPr>
          <p:spPr>
            <a:xfrm>
              <a:off x="6919226" y="4139480"/>
              <a:ext cx="2489141" cy="324000"/>
            </a:xfrm>
            <a:prstGeom prst="rect">
              <a:avLst/>
            </a:prstGeom>
          </p:spPr>
          <p:txBody>
            <a:bodyPr/>
            <a:lst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it-IT" altLang="en-US" sz="20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it-IT" altLang="en-US" sz="18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r>
                <a:rPr lang="en-US" sz="1600" i="1" dirty="0">
                  <a:solidFill>
                    <a:schemeClr val="bg1"/>
                  </a:solidFill>
                </a:rPr>
                <a:t>andrea.vasco@moviri.com</a:t>
              </a:r>
              <a:endParaRPr lang="en-US" sz="1600" dirty="0">
                <a:solidFill>
                  <a:schemeClr val="bg1"/>
                </a:solidFill>
              </a:endParaRPr>
            </a:p>
          </p:txBody>
        </p:sp>
      </p:grpSp>
    </p:spTree>
    <p:extLst>
      <p:ext uri="{BB962C8B-B14F-4D97-AF65-F5344CB8AC3E}">
        <p14:creationId xmlns:p14="http://schemas.microsoft.com/office/powerpoint/2010/main" val="2662576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93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32657"/>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6" name="Subtitle 5">
            <a:extLst>
              <a:ext uri="{FF2B5EF4-FFF2-40B4-BE49-F238E27FC236}">
                <a16:creationId xmlns:a16="http://schemas.microsoft.com/office/drawing/2014/main" id="{3E07DEA2-5B72-471E-84F3-25FDC1C0A66E}"/>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6C27548B-7C6E-4130-9E51-DA712FB78264}"/>
              </a:ext>
            </a:extLst>
          </p:cNvPr>
          <p:cNvSpPr>
            <a:spLocks noGrp="1"/>
          </p:cNvSpPr>
          <p:nvPr>
            <p:ph type="body" sz="quarter" idx="11"/>
          </p:nvPr>
        </p:nvSpPr>
        <p:spPr/>
        <p:txBody>
          <a:bodyPr/>
          <a:lstStyle/>
          <a:p>
            <a:r>
              <a:rPr lang="en-US" dirty="0"/>
              <a:t>FIELD OF PLAY</a:t>
            </a:r>
          </a:p>
        </p:txBody>
      </p:sp>
    </p:spTree>
    <p:extLst>
      <p:ext uri="{BB962C8B-B14F-4D97-AF65-F5344CB8AC3E}">
        <p14:creationId xmlns:p14="http://schemas.microsoft.com/office/powerpoint/2010/main" val="116337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close up of a device&#10;&#10;Description generated with very high confidence">
            <a:extLst>
              <a:ext uri="{FF2B5EF4-FFF2-40B4-BE49-F238E27FC236}">
                <a16:creationId xmlns:a16="http://schemas.microsoft.com/office/drawing/2014/main" id="{9B4E86A2-FDD8-49DE-A3B3-B0811ACA7BE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24397" y="578016"/>
            <a:ext cx="9360991" cy="5265556"/>
          </a:xfrm>
        </p:spPr>
      </p:pic>
      <p:sp>
        <p:nvSpPr>
          <p:cNvPr id="7" name="Content Placeholder 6">
            <a:extLst>
              <a:ext uri="{FF2B5EF4-FFF2-40B4-BE49-F238E27FC236}">
                <a16:creationId xmlns:a16="http://schemas.microsoft.com/office/drawing/2014/main" id="{F66D6603-C87C-42E4-B635-C6EE79C2B574}"/>
              </a:ext>
            </a:extLst>
          </p:cNvPr>
          <p:cNvSpPr>
            <a:spLocks noGrp="1"/>
          </p:cNvSpPr>
          <p:nvPr>
            <p:ph sz="half" idx="1"/>
          </p:nvPr>
        </p:nvSpPr>
        <p:spPr>
          <a:xfrm>
            <a:off x="457200" y="5103197"/>
            <a:ext cx="10895384" cy="1134115"/>
          </a:xfrm>
        </p:spPr>
        <p:txBody>
          <a:bodyPr anchor="ctr">
            <a:normAutofit/>
          </a:bodyPr>
          <a:lstStyle/>
          <a:p>
            <a:pPr algn="ctr"/>
            <a:r>
              <a:rPr lang="en-US" sz="2000" dirty="0"/>
              <a:t>The use case is that application B volume </a:t>
            </a:r>
            <a:r>
              <a:rPr lang="en-US" sz="2000" dirty="0">
                <a:solidFill>
                  <a:schemeClr val="accent4"/>
                </a:solidFill>
              </a:rPr>
              <a:t>is changing</a:t>
            </a:r>
            <a:r>
              <a:rPr lang="en-US" sz="2000" dirty="0"/>
              <a:t>,</a:t>
            </a:r>
          </a:p>
          <a:p>
            <a:pPr algn="ctr"/>
            <a:r>
              <a:rPr lang="en-US" sz="2000" dirty="0"/>
              <a:t>but Application A and Application C </a:t>
            </a:r>
            <a:r>
              <a:rPr lang="en-US" sz="2000" dirty="0">
                <a:solidFill>
                  <a:schemeClr val="accent4"/>
                </a:solidFill>
              </a:rPr>
              <a:t>are not</a:t>
            </a:r>
            <a:r>
              <a:rPr lang="en-US" sz="2000" dirty="0"/>
              <a:t>.</a:t>
            </a:r>
          </a:p>
        </p:txBody>
      </p:sp>
      <p:sp>
        <p:nvSpPr>
          <p:cNvPr id="2" name="Title 1">
            <a:extLst>
              <a:ext uri="{FF2B5EF4-FFF2-40B4-BE49-F238E27FC236}">
                <a16:creationId xmlns:a16="http://schemas.microsoft.com/office/drawing/2014/main" id="{63519212-EF11-4684-9D0D-386C94693C41}"/>
              </a:ext>
            </a:extLst>
          </p:cNvPr>
          <p:cNvSpPr>
            <a:spLocks noGrp="1"/>
          </p:cNvSpPr>
          <p:nvPr>
            <p:ph type="title"/>
          </p:nvPr>
        </p:nvSpPr>
        <p:spPr/>
        <p:txBody>
          <a:bodyPr/>
          <a:lstStyle/>
          <a:p>
            <a:r>
              <a:rPr lang="en-US" dirty="0"/>
              <a:t>INTRODUCING THE USE CASE </a:t>
            </a:r>
          </a:p>
        </p:txBody>
      </p:sp>
    </p:spTree>
    <p:extLst>
      <p:ext uri="{BB962C8B-B14F-4D97-AF65-F5344CB8AC3E}">
        <p14:creationId xmlns:p14="http://schemas.microsoft.com/office/powerpoint/2010/main" val="18715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6D6603-C87C-42E4-B635-C6EE79C2B574}"/>
              </a:ext>
            </a:extLst>
          </p:cNvPr>
          <p:cNvSpPr>
            <a:spLocks noGrp="1"/>
          </p:cNvSpPr>
          <p:nvPr>
            <p:ph sz="half" idx="1"/>
          </p:nvPr>
        </p:nvSpPr>
        <p:spPr/>
        <p:txBody>
          <a:bodyPr anchor="ctr">
            <a:normAutofit fontScale="85000" lnSpcReduction="20000"/>
          </a:bodyPr>
          <a:lstStyle/>
          <a:p>
            <a:pPr marL="457200" indent="-457200">
              <a:buFont typeface="Arial" panose="020B0604020202020204" pitchFamily="34" charset="0"/>
              <a:buChar char="•"/>
            </a:pPr>
            <a:r>
              <a:rPr lang="en-US" dirty="0"/>
              <a:t>SSO Login to application “B” expected to increase by </a:t>
            </a:r>
            <a:r>
              <a:rPr lang="en-US" b="1" dirty="0">
                <a:solidFill>
                  <a:schemeClr val="accent4"/>
                </a:solidFill>
              </a:rPr>
              <a:t>200%</a:t>
            </a:r>
            <a:r>
              <a:rPr lang="en-US" dirty="0"/>
              <a:t>  (Box 1)</a:t>
            </a:r>
          </a:p>
          <a:p>
            <a:pPr marL="457200" indent="-457200">
              <a:buFont typeface="Arial" panose="020B0604020202020204" pitchFamily="34" charset="0"/>
              <a:buChar char="•"/>
            </a:pPr>
            <a:r>
              <a:rPr lang="en-US" dirty="0"/>
              <a:t>Application “B” function b.1 is expected to increase by </a:t>
            </a:r>
            <a:r>
              <a:rPr lang="en-US" b="1" dirty="0">
                <a:solidFill>
                  <a:schemeClr val="accent4"/>
                </a:solidFill>
              </a:rPr>
              <a:t>350%</a:t>
            </a:r>
            <a:r>
              <a:rPr lang="en-US" dirty="0"/>
              <a:t> (Box 2 and 3)</a:t>
            </a:r>
          </a:p>
          <a:p>
            <a:pPr marL="457200" indent="-457200">
              <a:buFont typeface="Arial" panose="020B0604020202020204" pitchFamily="34" charset="0"/>
              <a:buChar char="•"/>
            </a:pPr>
            <a:r>
              <a:rPr lang="en-US" dirty="0"/>
              <a:t>Application “B” function b.2 is expected to increase by </a:t>
            </a:r>
            <a:r>
              <a:rPr lang="en-US" b="1" dirty="0">
                <a:solidFill>
                  <a:schemeClr val="accent4"/>
                </a:solidFill>
              </a:rPr>
              <a:t>450%</a:t>
            </a:r>
            <a:r>
              <a:rPr lang="en-US" dirty="0"/>
              <a:t> (Box 2 and 3)</a:t>
            </a:r>
          </a:p>
          <a:p>
            <a:pPr marL="457200" indent="-457200">
              <a:buFont typeface="Arial" panose="020B0604020202020204" pitchFamily="34" charset="0"/>
              <a:buChar char="•"/>
            </a:pPr>
            <a:r>
              <a:rPr lang="en-US" dirty="0"/>
              <a:t>All the other hosted applications and functions are </a:t>
            </a:r>
            <a:r>
              <a:rPr lang="en-US" b="1" dirty="0">
                <a:solidFill>
                  <a:schemeClr val="accent4"/>
                </a:solidFill>
              </a:rPr>
              <a:t>not expected to change </a:t>
            </a:r>
          </a:p>
        </p:txBody>
      </p:sp>
      <p:pic>
        <p:nvPicPr>
          <p:cNvPr id="10" name="Content Placeholder 9" descr="A close up of a device&#10;&#10;Description generated with very high confidence">
            <a:extLst>
              <a:ext uri="{FF2B5EF4-FFF2-40B4-BE49-F238E27FC236}">
                <a16:creationId xmlns:a16="http://schemas.microsoft.com/office/drawing/2014/main" id="{9B4E86A2-FDD8-49DE-A3B3-B0811ACA7BE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1900" y="2229942"/>
            <a:ext cx="5400675" cy="3037879"/>
          </a:xfrm>
        </p:spPr>
      </p:pic>
      <p:sp>
        <p:nvSpPr>
          <p:cNvPr id="2" name="Title 1">
            <a:extLst>
              <a:ext uri="{FF2B5EF4-FFF2-40B4-BE49-F238E27FC236}">
                <a16:creationId xmlns:a16="http://schemas.microsoft.com/office/drawing/2014/main" id="{63519212-EF11-4684-9D0D-386C94693C41}"/>
              </a:ext>
            </a:extLst>
          </p:cNvPr>
          <p:cNvSpPr>
            <a:spLocks noGrp="1"/>
          </p:cNvSpPr>
          <p:nvPr>
            <p:ph type="title"/>
          </p:nvPr>
        </p:nvSpPr>
        <p:spPr/>
        <p:txBody>
          <a:bodyPr/>
          <a:lstStyle/>
          <a:p>
            <a:r>
              <a:rPr lang="en-US" dirty="0"/>
              <a:t>SOME MORE DETAILS</a:t>
            </a:r>
          </a:p>
        </p:txBody>
      </p:sp>
    </p:spTree>
    <p:extLst>
      <p:ext uri="{BB962C8B-B14F-4D97-AF65-F5344CB8AC3E}">
        <p14:creationId xmlns:p14="http://schemas.microsoft.com/office/powerpoint/2010/main" val="109846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5603-E08B-4280-A792-EF15785BD67B}"/>
              </a:ext>
            </a:extLst>
          </p:cNvPr>
          <p:cNvSpPr>
            <a:spLocks noGrp="1"/>
          </p:cNvSpPr>
          <p:nvPr>
            <p:ph type="title"/>
          </p:nvPr>
        </p:nvSpPr>
        <p:spPr/>
        <p:txBody>
          <a:bodyPr/>
          <a:lstStyle/>
          <a:p>
            <a:r>
              <a:rPr lang="en-US" dirty="0"/>
              <a:t>DATA STREAMS &amp; LOGICAL FLOW</a:t>
            </a:r>
          </a:p>
        </p:txBody>
      </p:sp>
      <p:grpSp>
        <p:nvGrpSpPr>
          <p:cNvPr id="14" name="Group 13">
            <a:extLst>
              <a:ext uri="{FF2B5EF4-FFF2-40B4-BE49-F238E27FC236}">
                <a16:creationId xmlns:a16="http://schemas.microsoft.com/office/drawing/2014/main" id="{623DA7B8-E340-472D-83FB-EA845D0167D4}"/>
              </a:ext>
            </a:extLst>
          </p:cNvPr>
          <p:cNvGrpSpPr/>
          <p:nvPr/>
        </p:nvGrpSpPr>
        <p:grpSpPr>
          <a:xfrm>
            <a:off x="883816" y="4755213"/>
            <a:ext cx="3543304" cy="976109"/>
            <a:chOff x="966184" y="3332329"/>
            <a:chExt cx="3543304" cy="976109"/>
          </a:xfrm>
        </p:grpSpPr>
        <p:pic>
          <p:nvPicPr>
            <p:cNvPr id="6" name="Picture 5">
              <a:extLst>
                <a:ext uri="{FF2B5EF4-FFF2-40B4-BE49-F238E27FC236}">
                  <a16:creationId xmlns:a16="http://schemas.microsoft.com/office/drawing/2014/main" id="{0BE933F3-7269-4D74-B895-2F6ED4DF7AEA}"/>
                </a:ext>
              </a:extLst>
            </p:cNvPr>
            <p:cNvPicPr>
              <a:picLocks noChangeAspect="1"/>
            </p:cNvPicPr>
            <p:nvPr/>
          </p:nvPicPr>
          <p:blipFill>
            <a:blip r:embed="rId3"/>
            <a:stretch>
              <a:fillRect/>
            </a:stretch>
          </p:blipFill>
          <p:spPr>
            <a:xfrm>
              <a:off x="1365610" y="3332329"/>
              <a:ext cx="2788883" cy="976109"/>
            </a:xfrm>
            <a:prstGeom prst="rect">
              <a:avLst/>
            </a:prstGeom>
          </p:spPr>
        </p:pic>
        <p:sp>
          <p:nvSpPr>
            <p:cNvPr id="11" name="Rectangle: Rounded Corners 10">
              <a:extLst>
                <a:ext uri="{FF2B5EF4-FFF2-40B4-BE49-F238E27FC236}">
                  <a16:creationId xmlns:a16="http://schemas.microsoft.com/office/drawing/2014/main" id="{E8053145-40D6-4FDC-93F2-33A74FDF1344}"/>
                </a:ext>
              </a:extLst>
            </p:cNvPr>
            <p:cNvSpPr/>
            <p:nvPr/>
          </p:nvSpPr>
          <p:spPr>
            <a:xfrm>
              <a:off x="966184" y="3377670"/>
              <a:ext cx="3543304" cy="88542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E792F28-3FAB-44EC-A19B-DF0D8A7C7848}"/>
              </a:ext>
            </a:extLst>
          </p:cNvPr>
          <p:cNvGrpSpPr/>
          <p:nvPr/>
        </p:nvGrpSpPr>
        <p:grpSpPr>
          <a:xfrm>
            <a:off x="883816" y="1679476"/>
            <a:ext cx="3543304" cy="885428"/>
            <a:chOff x="925547" y="2197867"/>
            <a:chExt cx="3543304" cy="885428"/>
          </a:xfrm>
        </p:grpSpPr>
        <p:sp>
          <p:nvSpPr>
            <p:cNvPr id="12" name="Rectangle: Rounded Corners 11">
              <a:extLst>
                <a:ext uri="{FF2B5EF4-FFF2-40B4-BE49-F238E27FC236}">
                  <a16:creationId xmlns:a16="http://schemas.microsoft.com/office/drawing/2014/main" id="{870C6500-4464-4A67-9DC8-E7518315F707}"/>
                </a:ext>
              </a:extLst>
            </p:cNvPr>
            <p:cNvSpPr/>
            <p:nvPr/>
          </p:nvSpPr>
          <p:spPr>
            <a:xfrm>
              <a:off x="925547" y="2197867"/>
              <a:ext cx="3543304" cy="885428"/>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appdynamics logo">
              <a:extLst>
                <a:ext uri="{FF2B5EF4-FFF2-40B4-BE49-F238E27FC236}">
                  <a16:creationId xmlns:a16="http://schemas.microsoft.com/office/drawing/2014/main" id="{1ED0D5C2-8585-4EF4-8CDD-7007CEC1BC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344" y="2465682"/>
              <a:ext cx="3039710" cy="2968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CE9C86D-1B14-41F9-8954-C31B89B7A0E2}"/>
              </a:ext>
            </a:extLst>
          </p:cNvPr>
          <p:cNvGrpSpPr/>
          <p:nvPr/>
        </p:nvGrpSpPr>
        <p:grpSpPr>
          <a:xfrm>
            <a:off x="5325097" y="2564904"/>
            <a:ext cx="1844935" cy="2190309"/>
            <a:chOff x="5187168" y="2350266"/>
            <a:chExt cx="1844935" cy="2190309"/>
          </a:xfrm>
        </p:grpSpPr>
        <p:pic>
          <p:nvPicPr>
            <p:cNvPr id="7" name="Picture 6">
              <a:extLst>
                <a:ext uri="{FF2B5EF4-FFF2-40B4-BE49-F238E27FC236}">
                  <a16:creationId xmlns:a16="http://schemas.microsoft.com/office/drawing/2014/main" id="{C7469769-9905-4F86-9A6C-C98209AB382C}"/>
                </a:ext>
              </a:extLst>
            </p:cNvPr>
            <p:cNvPicPr>
              <a:picLocks noChangeAspect="1"/>
            </p:cNvPicPr>
            <p:nvPr/>
          </p:nvPicPr>
          <p:blipFill>
            <a:blip r:embed="rId5"/>
            <a:stretch>
              <a:fillRect/>
            </a:stretch>
          </p:blipFill>
          <p:spPr>
            <a:xfrm>
              <a:off x="5415767" y="2564904"/>
              <a:ext cx="1387737" cy="1039463"/>
            </a:xfrm>
            <a:prstGeom prst="rect">
              <a:avLst/>
            </a:prstGeom>
          </p:spPr>
        </p:pic>
        <p:sp>
          <p:nvSpPr>
            <p:cNvPr id="16" name="Rectangle: Rounded Corners 15">
              <a:extLst>
                <a:ext uri="{FF2B5EF4-FFF2-40B4-BE49-F238E27FC236}">
                  <a16:creationId xmlns:a16="http://schemas.microsoft.com/office/drawing/2014/main" id="{1ACC304B-09F6-47CF-8BF2-8B595E931863}"/>
                </a:ext>
              </a:extLst>
            </p:cNvPr>
            <p:cNvSpPr/>
            <p:nvPr/>
          </p:nvSpPr>
          <p:spPr>
            <a:xfrm>
              <a:off x="5187168" y="2350266"/>
              <a:ext cx="1844935" cy="219030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sign&#10;&#10;Description generated with high confidence">
              <a:extLst>
                <a:ext uri="{FF2B5EF4-FFF2-40B4-BE49-F238E27FC236}">
                  <a16:creationId xmlns:a16="http://schemas.microsoft.com/office/drawing/2014/main" id="{96B57106-CD27-47C9-A3C9-5F565EF4F9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0094" y="3390320"/>
              <a:ext cx="1019082" cy="905851"/>
            </a:xfrm>
            <a:prstGeom prst="rect">
              <a:avLst/>
            </a:prstGeom>
          </p:spPr>
        </p:pic>
      </p:grpSp>
      <p:grpSp>
        <p:nvGrpSpPr>
          <p:cNvPr id="22" name="Group 21">
            <a:extLst>
              <a:ext uri="{FF2B5EF4-FFF2-40B4-BE49-F238E27FC236}">
                <a16:creationId xmlns:a16="http://schemas.microsoft.com/office/drawing/2014/main" id="{C3287060-3804-4FEC-A30A-6499820F4D9B}"/>
              </a:ext>
            </a:extLst>
          </p:cNvPr>
          <p:cNvGrpSpPr/>
          <p:nvPr/>
        </p:nvGrpSpPr>
        <p:grpSpPr>
          <a:xfrm>
            <a:off x="8423004" y="2687309"/>
            <a:ext cx="1872208" cy="1916414"/>
            <a:chOff x="8183044" y="2379757"/>
            <a:chExt cx="1872208" cy="1916414"/>
          </a:xfrm>
        </p:grpSpPr>
        <p:pic>
          <p:nvPicPr>
            <p:cNvPr id="19" name="Picture 18">
              <a:extLst>
                <a:ext uri="{FF2B5EF4-FFF2-40B4-BE49-F238E27FC236}">
                  <a16:creationId xmlns:a16="http://schemas.microsoft.com/office/drawing/2014/main" id="{524C5AEE-77EF-48EB-AF34-A37AC2AD0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70" y="2379757"/>
              <a:ext cx="1409756" cy="1409756"/>
            </a:xfrm>
            <a:prstGeom prst="rect">
              <a:avLst/>
            </a:prstGeom>
          </p:spPr>
        </p:pic>
        <p:pic>
          <p:nvPicPr>
            <p:cNvPr id="21" name="Picture 20">
              <a:extLst>
                <a:ext uri="{FF2B5EF4-FFF2-40B4-BE49-F238E27FC236}">
                  <a16:creationId xmlns:a16="http://schemas.microsoft.com/office/drawing/2014/main" id="{B41B28B5-B316-4547-8822-FACC57D071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3044" y="3797479"/>
              <a:ext cx="1872208" cy="498692"/>
            </a:xfrm>
            <a:prstGeom prst="rect">
              <a:avLst/>
            </a:prstGeom>
          </p:spPr>
        </p:pic>
      </p:grpSp>
      <p:sp>
        <p:nvSpPr>
          <p:cNvPr id="24" name="Arrow: Right 23">
            <a:extLst>
              <a:ext uri="{FF2B5EF4-FFF2-40B4-BE49-F238E27FC236}">
                <a16:creationId xmlns:a16="http://schemas.microsoft.com/office/drawing/2014/main" id="{17AB46CE-AC9B-4F7B-819B-AE9BE973069B}"/>
              </a:ext>
            </a:extLst>
          </p:cNvPr>
          <p:cNvSpPr/>
          <p:nvPr/>
        </p:nvSpPr>
        <p:spPr>
          <a:xfrm rot="2709529">
            <a:off x="4602263" y="2513997"/>
            <a:ext cx="528850" cy="268009"/>
          </a:xfrm>
          <a:prstGeom prst="rightArrow">
            <a:avLst>
              <a:gd name="adj1" fmla="val 66959"/>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5F1FC5F9-1147-41CA-843D-B046CF5E39E8}"/>
              </a:ext>
            </a:extLst>
          </p:cNvPr>
          <p:cNvSpPr/>
          <p:nvPr/>
        </p:nvSpPr>
        <p:spPr>
          <a:xfrm rot="19603717">
            <a:off x="4702868" y="4632220"/>
            <a:ext cx="528850" cy="268009"/>
          </a:xfrm>
          <a:prstGeom prst="rightArrow">
            <a:avLst>
              <a:gd name="adj1" fmla="val 66959"/>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7605A48D-6586-4C7A-8CF3-799906C42A6E}"/>
              </a:ext>
            </a:extLst>
          </p:cNvPr>
          <p:cNvSpPr/>
          <p:nvPr/>
        </p:nvSpPr>
        <p:spPr>
          <a:xfrm>
            <a:off x="7398632" y="3519744"/>
            <a:ext cx="1024372" cy="268009"/>
          </a:xfrm>
          <a:prstGeom prst="rightArrow">
            <a:avLst>
              <a:gd name="adj1" fmla="val 66959"/>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6">
            <a:extLst>
              <a:ext uri="{FF2B5EF4-FFF2-40B4-BE49-F238E27FC236}">
                <a16:creationId xmlns:a16="http://schemas.microsoft.com/office/drawing/2014/main" id="{66FB2AC9-1568-486D-A25D-1A5D8072F2CB}"/>
              </a:ext>
            </a:extLst>
          </p:cNvPr>
          <p:cNvSpPr txBox="1">
            <a:spLocks/>
          </p:cNvSpPr>
          <p:nvPr/>
        </p:nvSpPr>
        <p:spPr>
          <a:xfrm>
            <a:off x="7587456" y="4921001"/>
            <a:ext cx="3543304" cy="764982"/>
          </a:xfrm>
          <a:prstGeom prst="rect">
            <a:avLst/>
          </a:prstGeom>
        </p:spPr>
        <p:txBody>
          <a:bodyPr anchor="ctr">
            <a:normAutofit/>
          </a:bodyPr>
          <a:lst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it-IT" altLang="en-US" sz="20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it-IT" altLang="en-US" sz="18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pPr algn="ctr"/>
            <a:r>
              <a:rPr lang="en-US" sz="1200" i="1" dirty="0"/>
              <a:t>Could also be other products,</a:t>
            </a:r>
            <a:br>
              <a:rPr lang="en-US" sz="1200" i="1" dirty="0"/>
            </a:br>
            <a:r>
              <a:rPr lang="en-US" sz="1200" i="1" dirty="0"/>
              <a:t>providing the same kind of data. </a:t>
            </a:r>
          </a:p>
        </p:txBody>
      </p:sp>
    </p:spTree>
    <p:extLst>
      <p:ext uri="{BB962C8B-B14F-4D97-AF65-F5344CB8AC3E}">
        <p14:creationId xmlns:p14="http://schemas.microsoft.com/office/powerpoint/2010/main" val="14484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D1E1DC-1D4D-4F4F-AE29-20D76A1EA2FE}"/>
              </a:ext>
            </a:extLst>
          </p:cNvPr>
          <p:cNvSpPr>
            <a:spLocks noGrp="1"/>
          </p:cNvSpPr>
          <p:nvPr>
            <p:ph sz="half" idx="1"/>
          </p:nvPr>
        </p:nvSpPr>
        <p:spPr/>
        <p:txBody>
          <a:bodyPr>
            <a:normAutofit/>
          </a:bodyPr>
          <a:lstStyle/>
          <a:p>
            <a:pPr algn="ctr"/>
            <a:r>
              <a:rPr lang="en-US" altLang="en-US" sz="2400" dirty="0">
                <a:solidFill>
                  <a:schemeClr val="accent2"/>
                </a:solidFill>
                <a:latin typeface="Dosis Extrabold" panose="02010903020202060003" pitchFamily="2" charset="0"/>
              </a:rPr>
              <a:t>Movìri</a:t>
            </a:r>
            <a:endParaRPr lang="en-US" altLang="en-US" dirty="0">
              <a:solidFill>
                <a:schemeClr val="accent2"/>
              </a:solidFill>
              <a:latin typeface="Dosis Extrabold" panose="02010903020202060003" pitchFamily="2" charset="0"/>
            </a:endParaRPr>
          </a:p>
          <a:p>
            <a:pPr marL="457200" indent="-457200">
              <a:buFont typeface="Arial" panose="020B0604020202020204" pitchFamily="34" charset="0"/>
              <a:buChar char="•"/>
            </a:pPr>
            <a:r>
              <a:rPr lang="en-US" altLang="en-US" sz="2000" dirty="0"/>
              <a:t>F.K.A. </a:t>
            </a:r>
            <a:r>
              <a:rPr lang="en-US" altLang="en-US" sz="2000" i="1" dirty="0" err="1"/>
              <a:t>Neptuny</a:t>
            </a:r>
            <a:r>
              <a:rPr lang="en-US" altLang="en-US" sz="2000" dirty="0"/>
              <a:t>, original Creators of Caplan, acquired by BMC and rebranded to TrueSight Capacity Optimization</a:t>
            </a:r>
          </a:p>
          <a:p>
            <a:pPr marL="457200" indent="-457200">
              <a:buFont typeface="Arial" panose="020B0604020202020204" pitchFamily="34" charset="0"/>
              <a:buChar char="•"/>
            </a:pPr>
            <a:r>
              <a:rPr lang="en-US" altLang="en-US" sz="2000" dirty="0"/>
              <a:t>BMC Software Service Premier Partner</a:t>
            </a:r>
          </a:p>
          <a:p>
            <a:pPr marL="457200" indent="-457200">
              <a:buFont typeface="Arial" panose="020B0604020202020204" pitchFamily="34" charset="0"/>
              <a:buChar char="•"/>
            </a:pPr>
            <a:r>
              <a:rPr lang="en-US" altLang="en-US" sz="2000" dirty="0"/>
              <a:t>More than 10 years of experience in Capacity Management</a:t>
            </a:r>
          </a:p>
          <a:p>
            <a:pPr marL="457200" indent="-457200">
              <a:buFont typeface="Arial" panose="020B0604020202020204" pitchFamily="34" charset="0"/>
              <a:buChar char="•"/>
            </a:pPr>
            <a:r>
              <a:rPr lang="en-US" altLang="en-US" sz="2000" dirty="0"/>
              <a:t>200+ enterprise customers worldwide, managed the majority of Capacity Optimization implementations</a:t>
            </a:r>
          </a:p>
        </p:txBody>
      </p:sp>
      <p:sp>
        <p:nvSpPr>
          <p:cNvPr id="5" name="Content Placeholder 4">
            <a:extLst>
              <a:ext uri="{FF2B5EF4-FFF2-40B4-BE49-F238E27FC236}">
                <a16:creationId xmlns:a16="http://schemas.microsoft.com/office/drawing/2014/main" id="{12726CFF-88C4-483C-BC22-344310CEFE2A}"/>
              </a:ext>
            </a:extLst>
          </p:cNvPr>
          <p:cNvSpPr>
            <a:spLocks noGrp="1"/>
          </p:cNvSpPr>
          <p:nvPr>
            <p:ph sz="half" idx="2"/>
          </p:nvPr>
        </p:nvSpPr>
        <p:spPr/>
        <p:txBody>
          <a:bodyPr>
            <a:noAutofit/>
          </a:bodyPr>
          <a:lstStyle/>
          <a:p>
            <a:pPr algn="ctr"/>
            <a:r>
              <a:rPr lang="en-US" altLang="en-US" sz="2400" dirty="0">
                <a:solidFill>
                  <a:schemeClr val="accent2"/>
                </a:solidFill>
                <a:latin typeface="Dosis Extrabold" panose="02010903020202060003" pitchFamily="2" charset="0"/>
              </a:rPr>
              <a:t>TRUESIGHT CAPACITY OPTIMIZATION</a:t>
            </a:r>
          </a:p>
          <a:p>
            <a:pPr marL="457200" indent="-457200">
              <a:buFont typeface="Arial" panose="020B0604020202020204" pitchFamily="34" charset="0"/>
              <a:buChar char="•"/>
            </a:pPr>
            <a:r>
              <a:rPr lang="en-US" altLang="en-US" sz="2000" dirty="0"/>
              <a:t>Holistic Enterprise-Wide Capacity Management</a:t>
            </a:r>
          </a:p>
          <a:p>
            <a:pPr marL="457200" indent="-457200">
              <a:buFont typeface="Arial" panose="020B0604020202020204" pitchFamily="34" charset="0"/>
              <a:buChar char="•"/>
            </a:pPr>
            <a:r>
              <a:rPr lang="en-US" altLang="en-US" sz="2000" dirty="0"/>
              <a:t>Open, Flexible data model</a:t>
            </a:r>
          </a:p>
          <a:p>
            <a:pPr marL="457200" indent="-457200">
              <a:buFont typeface="Arial" panose="020B0604020202020204" pitchFamily="34" charset="0"/>
              <a:buChar char="•"/>
            </a:pPr>
            <a:r>
              <a:rPr lang="en-US" altLang="en-US" sz="2000" dirty="0"/>
              <a:t>Business-Aware Capacity Planning</a:t>
            </a:r>
          </a:p>
          <a:p>
            <a:pPr marL="457200" indent="-457200">
              <a:buFont typeface="Arial" panose="020B0604020202020204" pitchFamily="34" charset="0"/>
              <a:buChar char="•"/>
            </a:pPr>
            <a:r>
              <a:rPr lang="en-US" altLang="en-US" sz="2000" dirty="0"/>
              <a:t>Powerful Analytics</a:t>
            </a:r>
          </a:p>
          <a:p>
            <a:pPr marL="457200" indent="-457200">
              <a:buFont typeface="Arial" panose="020B0604020202020204" pitchFamily="34" charset="0"/>
              <a:buChar char="•"/>
            </a:pPr>
            <a:r>
              <a:rPr lang="en-US" altLang="en-US" sz="2000" dirty="0"/>
              <a:t>Automatic Data collection</a:t>
            </a:r>
          </a:p>
        </p:txBody>
      </p:sp>
      <p:sp>
        <p:nvSpPr>
          <p:cNvPr id="2" name="Title 1">
            <a:extLst>
              <a:ext uri="{FF2B5EF4-FFF2-40B4-BE49-F238E27FC236}">
                <a16:creationId xmlns:a16="http://schemas.microsoft.com/office/drawing/2014/main" id="{2D27AD8F-66AE-4CD6-B9DA-59E0F2FF9FC3}"/>
              </a:ext>
            </a:extLst>
          </p:cNvPr>
          <p:cNvSpPr>
            <a:spLocks noGrp="1"/>
          </p:cNvSpPr>
          <p:nvPr>
            <p:ph type="title"/>
          </p:nvPr>
        </p:nvSpPr>
        <p:spPr/>
        <p:txBody>
          <a:bodyPr/>
          <a:lstStyle/>
          <a:p>
            <a:r>
              <a:rPr lang="en-US" dirty="0"/>
              <a:t>MOVÌRI AND BMC TRUESIGHT CAPACITY OPTIMIZATION</a:t>
            </a:r>
          </a:p>
        </p:txBody>
      </p:sp>
      <p:pic>
        <p:nvPicPr>
          <p:cNvPr id="6" name="Picture 5">
            <a:extLst>
              <a:ext uri="{FF2B5EF4-FFF2-40B4-BE49-F238E27FC236}">
                <a16:creationId xmlns:a16="http://schemas.microsoft.com/office/drawing/2014/main" id="{BF548E45-7DAD-460E-B1D7-2FF9992CE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951" y="5301208"/>
            <a:ext cx="1538498" cy="700017"/>
          </a:xfrm>
          <a:prstGeom prst="rect">
            <a:avLst/>
          </a:prstGeom>
        </p:spPr>
      </p:pic>
    </p:spTree>
    <p:extLst>
      <p:ext uri="{BB962C8B-B14F-4D97-AF65-F5344CB8AC3E}">
        <p14:creationId xmlns:p14="http://schemas.microsoft.com/office/powerpoint/2010/main" val="95939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EBCEF0-C73F-49C0-82AE-9A778049842A}"/>
              </a:ext>
            </a:extLst>
          </p:cNvPr>
          <p:cNvPicPr>
            <a:picLocks noChangeAspect="1"/>
          </p:cNvPicPr>
          <p:nvPr/>
        </p:nvPicPr>
        <p:blipFill>
          <a:blip r:embed="rId3"/>
          <a:stretch>
            <a:fillRect/>
          </a:stretch>
        </p:blipFill>
        <p:spPr>
          <a:xfrm rot="21199481">
            <a:off x="-371633" y="3104843"/>
            <a:ext cx="7645305" cy="4183280"/>
          </a:xfrm>
          <a:prstGeom prst="rect">
            <a:avLst/>
          </a:prstGeom>
        </p:spPr>
      </p:pic>
      <p:pic>
        <p:nvPicPr>
          <p:cNvPr id="5" name="Picture 4">
            <a:extLst>
              <a:ext uri="{FF2B5EF4-FFF2-40B4-BE49-F238E27FC236}">
                <a16:creationId xmlns:a16="http://schemas.microsoft.com/office/drawing/2014/main" id="{34860117-7818-409B-B9A8-E6F965FE1285}"/>
              </a:ext>
            </a:extLst>
          </p:cNvPr>
          <p:cNvPicPr>
            <a:picLocks noChangeAspect="1"/>
          </p:cNvPicPr>
          <p:nvPr/>
        </p:nvPicPr>
        <p:blipFill>
          <a:blip r:embed="rId4"/>
          <a:stretch>
            <a:fillRect/>
          </a:stretch>
        </p:blipFill>
        <p:spPr>
          <a:xfrm rot="1055587">
            <a:off x="-189104" y="-655555"/>
            <a:ext cx="7975073" cy="5526035"/>
          </a:xfrm>
          <a:prstGeom prst="rect">
            <a:avLst/>
          </a:prstGeom>
        </p:spPr>
      </p:pic>
      <p:pic>
        <p:nvPicPr>
          <p:cNvPr id="3" name="Picture 2">
            <a:extLst>
              <a:ext uri="{FF2B5EF4-FFF2-40B4-BE49-F238E27FC236}">
                <a16:creationId xmlns:a16="http://schemas.microsoft.com/office/drawing/2014/main" id="{F0136765-4DB3-4371-B2B7-51EA0D7B30A0}"/>
              </a:ext>
            </a:extLst>
          </p:cNvPr>
          <p:cNvPicPr>
            <a:picLocks noChangeAspect="1"/>
          </p:cNvPicPr>
          <p:nvPr/>
        </p:nvPicPr>
        <p:blipFill>
          <a:blip r:embed="rId5"/>
          <a:stretch>
            <a:fillRect/>
          </a:stretch>
        </p:blipFill>
        <p:spPr>
          <a:xfrm rot="747172">
            <a:off x="6485335" y="2484498"/>
            <a:ext cx="6480952" cy="4977500"/>
          </a:xfrm>
          <a:prstGeom prst="rect">
            <a:avLst/>
          </a:prstGeom>
        </p:spPr>
      </p:pic>
      <p:pic>
        <p:nvPicPr>
          <p:cNvPr id="6" name="Picture 5">
            <a:extLst>
              <a:ext uri="{FF2B5EF4-FFF2-40B4-BE49-F238E27FC236}">
                <a16:creationId xmlns:a16="http://schemas.microsoft.com/office/drawing/2014/main" id="{A9BF6EA1-447D-428A-9D6A-5F3FD60B6605}"/>
              </a:ext>
            </a:extLst>
          </p:cNvPr>
          <p:cNvPicPr>
            <a:picLocks noChangeAspect="1"/>
          </p:cNvPicPr>
          <p:nvPr/>
        </p:nvPicPr>
        <p:blipFill>
          <a:blip r:embed="rId6"/>
          <a:stretch>
            <a:fillRect/>
          </a:stretch>
        </p:blipFill>
        <p:spPr>
          <a:xfrm rot="20243319">
            <a:off x="4781446" y="-643835"/>
            <a:ext cx="8014304" cy="4772563"/>
          </a:xfrm>
          <a:prstGeom prst="rect">
            <a:avLst/>
          </a:prstGeom>
        </p:spPr>
      </p:pic>
      <p:sp>
        <p:nvSpPr>
          <p:cNvPr id="2" name="Title 1">
            <a:extLst>
              <a:ext uri="{FF2B5EF4-FFF2-40B4-BE49-F238E27FC236}">
                <a16:creationId xmlns:a16="http://schemas.microsoft.com/office/drawing/2014/main" id="{89AC1C1E-6F1A-457F-A27E-5A12DCF05552}"/>
              </a:ext>
            </a:extLst>
          </p:cNvPr>
          <p:cNvSpPr>
            <a:spLocks noGrp="1"/>
          </p:cNvSpPr>
          <p:nvPr>
            <p:ph type="title"/>
          </p:nvPr>
        </p:nvSpPr>
        <p:spPr>
          <a:xfrm>
            <a:off x="0" y="2852936"/>
            <a:ext cx="12191999" cy="1152128"/>
          </a:xfrm>
          <a:solidFill>
            <a:srgbClr val="FFFFFF">
              <a:alpha val="80000"/>
            </a:srgbClr>
          </a:solidFill>
          <a:ln>
            <a:noFill/>
          </a:ln>
        </p:spPr>
        <p:txBody>
          <a:bodyPr anchor="ctr"/>
          <a:lstStyle/>
          <a:p>
            <a:pPr algn="ctr"/>
            <a:r>
              <a:rPr lang="en-US" dirty="0">
                <a:latin typeface="Dosis Extrabold" panose="02010903020202060003" pitchFamily="2" charset="0"/>
              </a:rPr>
              <a:t>TSCO SAMPLE REPORTS</a:t>
            </a:r>
          </a:p>
        </p:txBody>
      </p:sp>
    </p:spTree>
    <p:extLst>
      <p:ext uri="{BB962C8B-B14F-4D97-AF65-F5344CB8AC3E}">
        <p14:creationId xmlns:p14="http://schemas.microsoft.com/office/powerpoint/2010/main" val="240790414"/>
      </p:ext>
    </p:extLst>
  </p:cSld>
  <p:clrMapOvr>
    <a:masterClrMapping/>
  </p:clrMapOvr>
</p:sld>
</file>

<file path=ppt/theme/theme1.xml><?xml version="1.0" encoding="utf-8"?>
<a:theme xmlns:a="http://schemas.openxmlformats.org/drawingml/2006/main" name="Moviri template">
  <a:themeElements>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accent1"/>
          </a:solidFill>
        </a:ln>
        <a:effectLst/>
      </a:spPr>
      <a:bodyPr lIns="72000" tIns="36000" rIns="72000" bIns="36000" rtlCol="0" anchor="ctr" anchorCtr="1"/>
      <a:lstStyle>
        <a:defPPr algn="ctr" eaLnBrk="0" hangingPunct="0">
          <a:buClr>
            <a:schemeClr val="tx1"/>
          </a:buClr>
          <a:buFont typeface="Wingdings" pitchFamily="2" charset="2"/>
          <a:buNone/>
          <a:defRPr sz="1200" dirty="0" err="1" smtClean="0"/>
        </a:defPPr>
      </a:lstStyle>
    </a:spDef>
    <a:lnDef>
      <a:spPr bwMode="auto">
        <a:noFill/>
        <a:ln w="9525">
          <a:solidFill>
            <a:srgbClr val="808080"/>
          </a:solidFill>
          <a:miter lim="800000"/>
          <a:headEnd/>
          <a:tailEnd/>
        </a:ln>
        <a:effectLst/>
      </a:spPr>
      <a:bodyPr/>
      <a:lstStyle/>
    </a:lnDef>
    <a:txDef>
      <a:spPr>
        <a:noFill/>
      </a:spPr>
      <a:bodyPr wrap="square" rtlCol="0">
        <a:spAutoFit/>
      </a:bodyPr>
      <a:lstStyle>
        <a:defPPr>
          <a:defRPr sz="2400" b="1" dirty="0" err="1" smtClean="0">
            <a:latin typeface="+mn-lt"/>
          </a:defRPr>
        </a:defPPr>
      </a:lstStyle>
    </a:tx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lo DRAFT template pptx 16-9" id="{23D9231F-648F-431B-A44F-390EBD6B5C23}" vid="{CCE10A15-99E1-4AA1-A70A-5B1B95D29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Modello DRAFT template pptx 16-9</Template>
  <TotalTime>41051</TotalTime>
  <Words>3916</Words>
  <Application>Microsoft Office PowerPoint</Application>
  <PresentationFormat>Widescreen</PresentationFormat>
  <Paragraphs>422</Paragraphs>
  <Slides>33</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Calibri Light</vt:lpstr>
      <vt:lpstr>Dosis Extrabold</vt:lpstr>
      <vt:lpstr>Lato</vt:lpstr>
      <vt:lpstr>Wingdings</vt:lpstr>
      <vt:lpstr>Moviri template</vt:lpstr>
      <vt:lpstr>Equation</vt:lpstr>
      <vt:lpstr>MULTIVARIATE IT CAPACITY MODELING</vt:lpstr>
      <vt:lpstr>PowerPoint Presentation</vt:lpstr>
      <vt:lpstr>AGENDA</vt:lpstr>
      <vt:lpstr>PowerPoint Presentation</vt:lpstr>
      <vt:lpstr>INTRODUCING THE USE CASE </vt:lpstr>
      <vt:lpstr>SOME MORE DETAILS</vt:lpstr>
      <vt:lpstr>DATA STREAMS &amp; LOGICAL FLOW</vt:lpstr>
      <vt:lpstr>MOVÌRI AND BMC TRUESIGHT CAPACITY OPTIMIZATION</vt:lpstr>
      <vt:lpstr>TSCO SAMPLE REPORTS</vt:lpstr>
      <vt:lpstr>PowerPoint Presentation</vt:lpstr>
      <vt:lpstr>GO BEYOND SIMPLE CAPACITY MODELS</vt:lpstr>
      <vt:lpstr>IT IS NOT MAGIC – IT IS MATH AND STATISTICS</vt:lpstr>
      <vt:lpstr>FIRST STEP</vt:lpstr>
      <vt:lpstr>SECOND STEP</vt:lpstr>
      <vt:lpstr>THIRD STEP</vt:lpstr>
      <vt:lpstr>THE IMPORTANCE OF A STEADY STATE</vt:lpstr>
      <vt:lpstr>EVALUATE CORRELATIONS</vt:lpstr>
      <vt:lpstr>EVALUATE CAPACITY</vt:lpstr>
      <vt:lpstr>ACTUAL vs FORECASTED – SUCCESS!</vt:lpstr>
      <vt:lpstr>WHAT IF SCENARIO</vt:lpstr>
      <vt:lpstr>OFFICIAL MODEL SCENARIO</vt:lpstr>
      <vt:lpstr>PowerPoint Presentation</vt:lpstr>
      <vt:lpstr>OPTIONS</vt:lpstr>
      <vt:lpstr>OPTION 1 - FOCUS ON THE “DO NOTHING OPTION”</vt:lpstr>
      <vt:lpstr>OPTION 2 – WORKLOAD MIGRATION</vt:lpstr>
      <vt:lpstr>OPTION 3 – SCALE VERTICALLY</vt:lpstr>
      <vt:lpstr>OPTION 4 – SCALE HORIZONTALLY</vt:lpstr>
      <vt:lpstr>OPTION SELECTED</vt:lpstr>
      <vt:lpstr>PowerPoint Presentation</vt:lpstr>
      <vt:lpstr>SO WHAT HAPPENED?</vt:lpstr>
      <vt:lpstr>LESSON LEARNED – 4 KEY TAKEWAYS</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Moviri e il capacity management</dc:title>
  <dc:creator>maurizio.pedraglio</dc:creator>
  <cp:lastModifiedBy>Andrea Vasco</cp:lastModifiedBy>
  <cp:revision>826</cp:revision>
  <cp:lastPrinted>2017-07-26T16:58:41Z</cp:lastPrinted>
  <dcterms:created xsi:type="dcterms:W3CDTF">2015-06-22T14:23:32Z</dcterms:created>
  <dcterms:modified xsi:type="dcterms:W3CDTF">2017-11-06T16:06:12Z</dcterms:modified>
</cp:coreProperties>
</file>