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21"/>
  </p:notesMasterIdLst>
  <p:sldIdLst>
    <p:sldId id="256" r:id="rId8"/>
    <p:sldId id="257" r:id="rId9"/>
    <p:sldId id="258" r:id="rId10"/>
    <p:sldId id="260" r:id="rId11"/>
    <p:sldId id="259" r:id="rId12"/>
    <p:sldId id="261" r:id="rId13"/>
    <p:sldId id="262" r:id="rId14"/>
    <p:sldId id="263" r:id="rId15"/>
    <p:sldId id="264" r:id="rId16"/>
    <p:sldId id="267" r:id="rId17"/>
    <p:sldId id="265" r:id="rId18"/>
    <p:sldId id="266" r:id="rId19"/>
    <p:sldId id="26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606" autoAdjust="0"/>
  </p:normalViewPr>
  <p:slideViewPr>
    <p:cSldViewPr>
      <p:cViewPr varScale="1">
        <p:scale>
          <a:sx n="80" d="100"/>
          <a:sy n="80" d="100"/>
        </p:scale>
        <p:origin x="112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A2F4E4-C47F-4D20-8B81-E8B5D5605B79}" type="datetimeFigureOut">
              <a:rPr lang="en-US" smtClean="0"/>
              <a:t>2016-08-13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E22855-14AD-44C9-BC69-4A237F1FFA5E}" type="slidenum">
              <a:rPr lang="en-US" smtClean="0"/>
              <a:t>‹#›</a:t>
            </a:fld>
            <a:endParaRPr lang="en-US" dirty="0"/>
          </a:p>
        </p:txBody>
      </p:sp>
    </p:spTree>
    <p:extLst>
      <p:ext uri="{BB962C8B-B14F-4D97-AF65-F5344CB8AC3E}">
        <p14:creationId xmlns:p14="http://schemas.microsoft.com/office/powerpoint/2010/main" val="688058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a quick overview of the BCO tool  (BMC Capacity Optimization).  Covering the basic function from a </a:t>
            </a:r>
            <a:r>
              <a:rPr lang="en-US" baseline="0" dirty="0" smtClean="0"/>
              <a:t>technical </a:t>
            </a:r>
            <a:r>
              <a:rPr lang="en-US" baseline="0" dirty="0" smtClean="0"/>
              <a:t>point of view and focusing on the Workspace Tab.</a:t>
            </a:r>
            <a:endParaRPr lang="en-US" dirty="0"/>
          </a:p>
        </p:txBody>
      </p:sp>
      <p:sp>
        <p:nvSpPr>
          <p:cNvPr id="4" name="Slide Number Placeholder 3"/>
          <p:cNvSpPr>
            <a:spLocks noGrp="1"/>
          </p:cNvSpPr>
          <p:nvPr>
            <p:ph type="sldNum" sz="quarter" idx="10"/>
          </p:nvPr>
        </p:nvSpPr>
        <p:spPr/>
        <p:txBody>
          <a:bodyPr/>
          <a:lstStyle/>
          <a:p>
            <a:fld id="{55E22855-14AD-44C9-BC69-4A237F1FFA5E}" type="slidenum">
              <a:rPr lang="en-US" smtClean="0"/>
              <a:t>1</a:t>
            </a:fld>
            <a:endParaRPr lang="en-US" dirty="0"/>
          </a:p>
        </p:txBody>
      </p:sp>
    </p:spTree>
    <p:extLst>
      <p:ext uri="{BB962C8B-B14F-4D97-AF65-F5344CB8AC3E}">
        <p14:creationId xmlns:p14="http://schemas.microsoft.com/office/powerpoint/2010/main" val="2438103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 trending can be done</a:t>
            </a:r>
            <a:r>
              <a:rPr lang="en-US" baseline="0" dirty="0" smtClean="0"/>
              <a:t> with device metrics as well as business metrics and is the least interesting reports you get from BCO.  Anyone with this data now can create these reports now, but they are not related to any other data so while they may be interesting on their own, they are much more interesting when combined with other data, trends, and observations.</a:t>
            </a:r>
          </a:p>
          <a:p>
            <a:endParaRPr lang="en-US" baseline="0" dirty="0" smtClean="0"/>
          </a:p>
          <a:p>
            <a:r>
              <a:rPr lang="en-US" baseline="0" dirty="0" smtClean="0"/>
              <a:t>In the examples memory is a device metric while ‘busy workers’ is a business metric and more exactly a proxy for concurrent web users (on the Illinois web site). The hourly chart shows variation within the day while the daily chart of the same data for the same time shows trend over the week.  Longer time frames and larger aggregates offer yet different views of the data.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5E22855-14AD-44C9-BC69-4A237F1FFA5E}" type="slidenum">
              <a:rPr lang="en-US" smtClean="0"/>
              <a:t>10</a:t>
            </a:fld>
            <a:endParaRPr lang="en-US" dirty="0"/>
          </a:p>
        </p:txBody>
      </p:sp>
    </p:spTree>
    <p:extLst>
      <p:ext uri="{BB962C8B-B14F-4D97-AF65-F5344CB8AC3E}">
        <p14:creationId xmlns:p14="http://schemas.microsoft.com/office/powerpoint/2010/main" val="2687194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high correlation suggests that the two metrics are closely related. As one moves, the other moves in a predictable way.  This implies that as Public Site Visits increase CPU Utilization % on pwauslishapp02 increases at a predictable rate.</a:t>
            </a:r>
          </a:p>
          <a:p>
            <a:endParaRPr lang="en-US" dirty="0" smtClean="0"/>
          </a:p>
          <a:p>
            <a:r>
              <a:rPr lang="en-US" dirty="0" smtClean="0"/>
              <a:t>Implied in this is that this predicts when a threshold will be reached as the work increases.  SME and business knowledge temper these</a:t>
            </a:r>
            <a:r>
              <a:rPr lang="en-US" baseline="0" dirty="0" smtClean="0"/>
              <a:t> conclusions but the conclusions can be made.  The more </a:t>
            </a:r>
            <a:r>
              <a:rPr lang="en-US" baseline="0" dirty="0" smtClean="0"/>
              <a:t>complete </a:t>
            </a:r>
            <a:r>
              <a:rPr lang="en-US" baseline="0" dirty="0" smtClean="0"/>
              <a:t>the data the more complete the model.  The more complete the model the more </a:t>
            </a:r>
            <a:r>
              <a:rPr lang="en-US" baseline="0" dirty="0" smtClean="0"/>
              <a:t>reliable </a:t>
            </a:r>
            <a:r>
              <a:rPr lang="en-US" baseline="0" dirty="0" smtClean="0"/>
              <a:t>the result.</a:t>
            </a:r>
            <a:endParaRPr lang="en-US" dirty="0"/>
          </a:p>
        </p:txBody>
      </p:sp>
      <p:sp>
        <p:nvSpPr>
          <p:cNvPr id="4" name="Slide Number Placeholder 3"/>
          <p:cNvSpPr>
            <a:spLocks noGrp="1"/>
          </p:cNvSpPr>
          <p:nvPr>
            <p:ph type="sldNum" sz="quarter" idx="10"/>
          </p:nvPr>
        </p:nvSpPr>
        <p:spPr/>
        <p:txBody>
          <a:bodyPr/>
          <a:lstStyle/>
          <a:p>
            <a:fld id="{55E22855-14AD-44C9-BC69-4A237F1FFA5E}" type="slidenum">
              <a:rPr lang="en-US" smtClean="0"/>
              <a:t>11</a:t>
            </a:fld>
            <a:endParaRPr lang="en-US" dirty="0"/>
          </a:p>
        </p:txBody>
      </p:sp>
    </p:spTree>
    <p:extLst>
      <p:ext uri="{BB962C8B-B14F-4D97-AF65-F5344CB8AC3E}">
        <p14:creationId xmlns:p14="http://schemas.microsoft.com/office/powerpoint/2010/main" val="4005766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Generic Forecasts will</a:t>
            </a:r>
            <a:r>
              <a:rPr lang="en-US" baseline="0" dirty="0" smtClean="0"/>
              <a:t> evaluate history and forecast the future. This can be device metrics or business metrics but implicitly suppose that the past is a reasonable predictor of the future. Or in other words, the future will not have influences not already seen in the historic data.  Forecasts can seen monthly seasonality and yearly seasonality and make forecast accommodations for that. But, ‘black swans’  or other un usual events will not be accounted for.</a:t>
            </a:r>
          </a:p>
          <a:p>
            <a:endParaRPr lang="en-US" baseline="0" dirty="0" smtClean="0"/>
          </a:p>
          <a:p>
            <a:r>
              <a:rPr lang="en-US" baseline="0" dirty="0" smtClean="0"/>
              <a:t>What if scenarios will predict just as generic forecast will but can insert unusual events.  These events can be increases or decreases and several can be incorporated into a model.  The correlation analysis will help equate a predicted increase in one metric to the impact on other metrics making the models flexible for forecasting indirect metrics.  Again, the more complete the data the more complete the models, and these models are complex and take considerable time.</a:t>
            </a:r>
            <a:endParaRPr lang="en-US" dirty="0"/>
          </a:p>
        </p:txBody>
      </p:sp>
      <p:sp>
        <p:nvSpPr>
          <p:cNvPr id="4" name="Slide Number Placeholder 3"/>
          <p:cNvSpPr>
            <a:spLocks noGrp="1"/>
          </p:cNvSpPr>
          <p:nvPr>
            <p:ph type="sldNum" sz="quarter" idx="10"/>
          </p:nvPr>
        </p:nvSpPr>
        <p:spPr/>
        <p:txBody>
          <a:bodyPr/>
          <a:lstStyle/>
          <a:p>
            <a:fld id="{55E22855-14AD-44C9-BC69-4A237F1FFA5E}" type="slidenum">
              <a:rPr lang="en-US" smtClean="0"/>
              <a:t>12</a:t>
            </a:fld>
            <a:endParaRPr lang="en-US" dirty="0"/>
          </a:p>
        </p:txBody>
      </p:sp>
    </p:spTree>
    <p:extLst>
      <p:ext uri="{BB962C8B-B14F-4D97-AF65-F5344CB8AC3E}">
        <p14:creationId xmlns:p14="http://schemas.microsoft.com/office/powerpoint/2010/main" val="3144220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E22855-14AD-44C9-BC69-4A237F1FFA5E}" type="slidenum">
              <a:rPr lang="en-US" smtClean="0"/>
              <a:t>13</a:t>
            </a:fld>
            <a:endParaRPr lang="en-US" dirty="0"/>
          </a:p>
        </p:txBody>
      </p:sp>
    </p:spTree>
    <p:extLst>
      <p:ext uri="{BB962C8B-B14F-4D97-AF65-F5344CB8AC3E}">
        <p14:creationId xmlns:p14="http://schemas.microsoft.com/office/powerpoint/2010/main" val="1774124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AccessNow!</a:t>
            </a:r>
            <a:r>
              <a:rPr lang="en-US" baseline="0" dirty="0" smtClean="0"/>
              <a:t> Request to the group BCO Viewer.</a:t>
            </a:r>
          </a:p>
          <a:p>
            <a:r>
              <a:rPr lang="en-US" baseline="0" dirty="0" smtClean="0"/>
              <a:t>Also may request BCO User (allows ability to change Workspace reports and charts).</a:t>
            </a:r>
          </a:p>
          <a:p>
            <a:r>
              <a:rPr lang="en-US" baseline="0" dirty="0" smtClean="0"/>
              <a:t>Login with LAN ID and Password</a:t>
            </a:r>
          </a:p>
          <a:p>
            <a:endParaRPr lang="en-US" baseline="0" dirty="0" smtClean="0"/>
          </a:p>
          <a:p>
            <a:r>
              <a:rPr lang="en-US" baseline="0" dirty="0" smtClean="0"/>
              <a:t>AccessNow!  Become the user of record</a:t>
            </a:r>
          </a:p>
          <a:p>
            <a:r>
              <a:rPr lang="en-US" baseline="0" dirty="0" smtClean="0"/>
              <a:t>Submit  | Windows  | Add Access</a:t>
            </a:r>
          </a:p>
          <a:p>
            <a:r>
              <a:rPr lang="en-US" baseline="0" dirty="0" smtClean="0"/>
              <a:t>Domain is  ADHCSCINT</a:t>
            </a:r>
          </a:p>
          <a:p>
            <a:r>
              <a:rPr lang="en-US" baseline="0" dirty="0" smtClean="0"/>
              <a:t>Search for </a:t>
            </a:r>
            <a:r>
              <a:rPr lang="en-US" b="1" baseline="0" dirty="0" smtClean="0"/>
              <a:t>BCO</a:t>
            </a:r>
            <a:r>
              <a:rPr lang="en-US" baseline="0" dirty="0" smtClean="0"/>
              <a:t>  Select  </a:t>
            </a:r>
            <a:r>
              <a:rPr lang="en-US" b="1" baseline="0" dirty="0" smtClean="0"/>
              <a:t>BCO Viewer  </a:t>
            </a:r>
            <a:r>
              <a:rPr lang="en-US" baseline="0" dirty="0" smtClean="0"/>
              <a:t>(or BCO User, or BCO Admin as </a:t>
            </a:r>
            <a:r>
              <a:rPr lang="en-US" baseline="0" dirty="0" smtClean="0"/>
              <a:t>appropriate)</a:t>
            </a:r>
            <a:endParaRPr lang="en-US" baseline="0" dirty="0" smtClean="0"/>
          </a:p>
          <a:p>
            <a:r>
              <a:rPr lang="en-US" baseline="0" dirty="0" smtClean="0"/>
              <a:t>Justification text..</a:t>
            </a:r>
          </a:p>
          <a:p>
            <a:endParaRPr lang="en-US" baseline="0" dirty="0" smtClean="0"/>
          </a:p>
          <a:p>
            <a:r>
              <a:rPr lang="en-US" b="1" baseline="0" dirty="0" smtClean="0"/>
              <a:t>BCO Viewer</a:t>
            </a:r>
          </a:p>
          <a:p>
            <a:r>
              <a:rPr lang="en-US" baseline="0" dirty="0" smtClean="0"/>
              <a:t>BCO access is necessary to perform duties specific to monitoring the infrastructure and or application data available in the BCO tool. This access is mostly read only, and is to retrieve data for analysis and use reports available through the BCO tool.</a:t>
            </a:r>
          </a:p>
          <a:p>
            <a:endParaRPr lang="en-US" baseline="0" dirty="0" smtClean="0"/>
          </a:p>
          <a:p>
            <a:r>
              <a:rPr lang="en-US" b="1" baseline="0" dirty="0" smtClean="0"/>
              <a:t>BCO User</a:t>
            </a:r>
          </a:p>
          <a:p>
            <a:r>
              <a:rPr lang="en-US" dirty="0" smtClean="0"/>
              <a:t>As part of a capacity planning role, access to this group grants access to the BCO capacity planning tool.  This is required to perform duties as capacity planner</a:t>
            </a:r>
            <a:r>
              <a:rPr lang="en-US" baseline="0" dirty="0" smtClean="0"/>
              <a:t> and includes creating reports, creating analysis, and  monitoring the infrastructure and or application data available in the BCO tool.</a:t>
            </a:r>
          </a:p>
          <a:p>
            <a:endParaRPr lang="en-US" baseline="0" dirty="0" smtClean="0"/>
          </a:p>
          <a:p>
            <a:r>
              <a:rPr lang="en-US" b="1" baseline="0" dirty="0" smtClean="0"/>
              <a:t>BCO Admin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This access is needed to gain administrative control of the BMC Capacity Optimization (BCO) software. This software collects monitoring data and business data then combines them into various groupings (application, services, </a:t>
            </a:r>
            <a:r>
              <a:rPr lang="en-US" dirty="0" smtClean="0">
                <a:effectLst/>
              </a:rPr>
              <a:t>etc.) </a:t>
            </a:r>
            <a:r>
              <a:rPr lang="en-US" dirty="0" smtClean="0">
                <a:effectLst/>
              </a:rPr>
              <a:t>This data then can show performance over time and to forecast capacity. These outputs directly support application owners, project managers, and infrastructure managers. </a:t>
            </a:r>
            <a:endParaRPr lang="en-US" dirty="0"/>
          </a:p>
        </p:txBody>
      </p:sp>
      <p:sp>
        <p:nvSpPr>
          <p:cNvPr id="4" name="Slide Number Placeholder 3"/>
          <p:cNvSpPr>
            <a:spLocks noGrp="1"/>
          </p:cNvSpPr>
          <p:nvPr>
            <p:ph type="sldNum" sz="quarter" idx="10"/>
          </p:nvPr>
        </p:nvSpPr>
        <p:spPr/>
        <p:txBody>
          <a:bodyPr/>
          <a:lstStyle/>
          <a:p>
            <a:fld id="{55E22855-14AD-44C9-BC69-4A237F1FFA5E}" type="slidenum">
              <a:rPr lang="en-US" smtClean="0"/>
              <a:t>2</a:t>
            </a:fld>
            <a:endParaRPr lang="en-US" dirty="0"/>
          </a:p>
        </p:txBody>
      </p:sp>
    </p:spTree>
    <p:extLst>
      <p:ext uri="{BB962C8B-B14F-4D97-AF65-F5344CB8AC3E}">
        <p14:creationId xmlns:p14="http://schemas.microsoft.com/office/powerpoint/2010/main" val="2076921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time,</a:t>
            </a:r>
            <a:r>
              <a:rPr lang="en-US" baseline="0" dirty="0" smtClean="0"/>
              <a:t> setup your preferences (or not).</a:t>
            </a:r>
          </a:p>
          <a:p>
            <a:r>
              <a:rPr lang="en-US" baseline="0" dirty="0" smtClean="0"/>
              <a:t>Know that you have control over the date format.  That you have hidden systems and business drivers that do not have data for the last 30 days (which is why your screen may not show the same as someone else's).</a:t>
            </a:r>
          </a:p>
          <a:p>
            <a:r>
              <a:rPr lang="en-US" baseline="0" dirty="0" smtClean="0"/>
              <a:t>If you edit charts the advanced mode is active by default or not.</a:t>
            </a:r>
          </a:p>
        </p:txBody>
      </p:sp>
      <p:sp>
        <p:nvSpPr>
          <p:cNvPr id="4" name="Slide Number Placeholder 3"/>
          <p:cNvSpPr>
            <a:spLocks noGrp="1"/>
          </p:cNvSpPr>
          <p:nvPr>
            <p:ph type="sldNum" sz="quarter" idx="10"/>
          </p:nvPr>
        </p:nvSpPr>
        <p:spPr/>
        <p:txBody>
          <a:bodyPr/>
          <a:lstStyle/>
          <a:p>
            <a:fld id="{55E22855-14AD-44C9-BC69-4A237F1FFA5E}" type="slidenum">
              <a:rPr lang="en-US" smtClean="0"/>
              <a:t>3</a:t>
            </a:fld>
            <a:endParaRPr lang="en-US" dirty="0"/>
          </a:p>
        </p:txBody>
      </p:sp>
    </p:spTree>
    <p:extLst>
      <p:ext uri="{BB962C8B-B14F-4D97-AF65-F5344CB8AC3E}">
        <p14:creationId xmlns:p14="http://schemas.microsoft.com/office/powerpoint/2010/main" val="572960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Home</a:t>
            </a:r>
            <a:r>
              <a:rPr lang="en-US" dirty="0" smtClean="0"/>
              <a:t> is helpful as is ‘forgets’ which trees you had open. This is helpful when you have opened a lot of trees and BCO remembers that to be helpful, which</a:t>
            </a:r>
            <a:r>
              <a:rPr lang="en-US" baseline="0" dirty="0" smtClean="0"/>
              <a:t> it mostly is but when it is not… Home will collapse the trees and let you ‘start fresh’.</a:t>
            </a:r>
          </a:p>
          <a:p>
            <a:pPr rtl="0"/>
            <a:r>
              <a:rPr lang="en-US" b="1" baseline="0" dirty="0" smtClean="0"/>
              <a:t>Search</a:t>
            </a:r>
            <a:r>
              <a:rPr lang="en-US" baseline="0" dirty="0" smtClean="0"/>
              <a:t> is a power full search. </a:t>
            </a:r>
            <a:r>
              <a:rPr lang="en-US" sz="1200" b="0" i="0" u="none" strike="noStrike" kern="1200" baseline="0" dirty="0" smtClean="0">
                <a:solidFill>
                  <a:schemeClr val="tx1"/>
                </a:solidFill>
                <a:latin typeface="+mn-lt"/>
                <a:ea typeface="+mn-ea"/>
                <a:cs typeface="+mn-cs"/>
              </a:rPr>
              <a:t>Something like this. (page 1536 in the manual)</a:t>
            </a:r>
          </a:p>
          <a:p>
            <a:pPr rtl="0"/>
            <a:r>
              <a:rPr lang="en-US" sz="1200" b="0" i="0" u="none" strike="noStrike" kern="1200" baseline="0" dirty="0" smtClean="0">
                <a:solidFill>
                  <a:schemeClr val="tx1"/>
                </a:solidFill>
                <a:latin typeface="+mn-lt"/>
                <a:ea typeface="+mn-ea"/>
                <a:cs typeface="+mn-cs"/>
              </a:rPr>
              <a:t>(-domain:NMON AND   +domain:AIX) AND (metric:cpu* -type:object)   gives 46 devices  Reversing the domains shows 0 systems.</a:t>
            </a:r>
          </a:p>
          <a:p>
            <a:pPr rtl="0"/>
            <a:r>
              <a:rPr lang="en-US" sz="1200" b="1" i="0" u="none" strike="noStrike" kern="1200" baseline="0" dirty="0" smtClean="0">
                <a:solidFill>
                  <a:schemeClr val="tx1"/>
                </a:solidFill>
                <a:latin typeface="+mn-lt"/>
                <a:ea typeface="+mn-ea"/>
                <a:cs typeface="+mn-cs"/>
              </a:rPr>
              <a:t>Views Tab </a:t>
            </a:r>
            <a:r>
              <a:rPr lang="en-US" sz="1200" b="0" i="0" u="none" strike="noStrike" kern="1200" baseline="0" dirty="0" smtClean="0">
                <a:solidFill>
                  <a:schemeClr val="tx1"/>
                </a:solidFill>
                <a:latin typeface="+mn-lt"/>
                <a:ea typeface="+mn-ea"/>
                <a:cs typeface="+mn-cs"/>
              </a:rPr>
              <a:t>– ready made reports driven by selection menus. Not much to edit.</a:t>
            </a:r>
          </a:p>
          <a:p>
            <a:pPr rtl="0"/>
            <a:r>
              <a:rPr lang="en-US" sz="1200" b="1" i="0" u="none" strike="noStrike" kern="1200" baseline="0" dirty="0" smtClean="0">
                <a:solidFill>
                  <a:schemeClr val="tx1"/>
                </a:solidFill>
                <a:latin typeface="+mn-lt"/>
                <a:ea typeface="+mn-ea"/>
                <a:cs typeface="+mn-cs"/>
              </a:rPr>
              <a:t>Reports Tab </a:t>
            </a:r>
            <a:r>
              <a:rPr lang="en-US" sz="1200" b="0" i="0" u="none" strike="noStrike" kern="1200" baseline="0" dirty="0" smtClean="0">
                <a:solidFill>
                  <a:schemeClr val="tx1"/>
                </a:solidFill>
                <a:latin typeface="+mn-lt"/>
                <a:ea typeface="+mn-ea"/>
                <a:cs typeface="+mn-cs"/>
              </a:rPr>
              <a:t>– Ready made reports already run. Implies mature reports that are scheduled.</a:t>
            </a:r>
          </a:p>
          <a:p>
            <a:pPr rtl="0"/>
            <a:r>
              <a:rPr lang="en-US" sz="1200" b="1" i="0" u="none" strike="noStrike" kern="1200" baseline="0" dirty="0" smtClean="0">
                <a:solidFill>
                  <a:schemeClr val="tx1"/>
                </a:solidFill>
                <a:latin typeface="+mn-lt"/>
                <a:ea typeface="+mn-ea"/>
                <a:cs typeface="+mn-cs"/>
              </a:rPr>
              <a:t>Workspace Tab </a:t>
            </a:r>
            <a:r>
              <a:rPr lang="en-US" sz="1200" b="0" i="0" u="none" strike="noStrike" kern="1200" baseline="0" dirty="0" smtClean="0">
                <a:solidFill>
                  <a:schemeClr val="tx1"/>
                </a:solidFill>
                <a:latin typeface="+mn-lt"/>
                <a:ea typeface="+mn-ea"/>
                <a:cs typeface="+mn-cs"/>
              </a:rPr>
              <a:t>– Where reports and interactive analysis is done. As reports mature they are ‘moved’ to Reports tab or Views tab.</a:t>
            </a:r>
          </a:p>
          <a:p>
            <a:pPr rtl="0"/>
            <a:r>
              <a:rPr lang="en-US" sz="1200" b="1" i="0" u="none" strike="noStrike" kern="1200" baseline="0" dirty="0" smtClean="0">
                <a:solidFill>
                  <a:schemeClr val="tx1"/>
                </a:solidFill>
                <a:latin typeface="+mn-lt"/>
                <a:ea typeface="+mn-ea"/>
                <a:cs typeface="+mn-cs"/>
              </a:rPr>
              <a:t>All Domains </a:t>
            </a:r>
            <a:r>
              <a:rPr lang="en-US" sz="1200" b="0" i="0" u="none" strike="noStrike" kern="1200" baseline="0" dirty="0" smtClean="0">
                <a:solidFill>
                  <a:schemeClr val="tx1"/>
                </a:solidFill>
                <a:latin typeface="+mn-lt"/>
                <a:ea typeface="+mn-ea"/>
                <a:cs typeface="+mn-cs"/>
              </a:rPr>
              <a:t>– The ‘master’ domain</a:t>
            </a:r>
          </a:p>
          <a:p>
            <a:pPr rtl="0"/>
            <a:r>
              <a:rPr lang="en-US" sz="1200" b="1" i="0" u="none" strike="noStrike" kern="1200" baseline="0" dirty="0" smtClean="0">
                <a:solidFill>
                  <a:schemeClr val="tx1"/>
                </a:solidFill>
                <a:latin typeface="+mn-lt"/>
                <a:ea typeface="+mn-ea"/>
                <a:cs typeface="+mn-cs"/>
              </a:rPr>
              <a:t>Business Driver View </a:t>
            </a:r>
            <a:r>
              <a:rPr lang="en-US" sz="1200" b="0" i="0" u="none" strike="noStrike" kern="1200" baseline="0" dirty="0" smtClean="0">
                <a:solidFill>
                  <a:schemeClr val="tx1"/>
                </a:solidFill>
                <a:latin typeface="+mn-lt"/>
                <a:ea typeface="+mn-ea"/>
                <a:cs typeface="+mn-cs"/>
              </a:rPr>
              <a:t>–  Where the business drivers are kept. These are counts of work, like claims, members, calls, print jobs, web </a:t>
            </a:r>
            <a:r>
              <a:rPr lang="en-US" sz="1200" b="0" i="0" u="none" strike="noStrike" kern="1200" baseline="0" dirty="0" smtClean="0">
                <a:solidFill>
                  <a:schemeClr val="tx1"/>
                </a:solidFill>
                <a:latin typeface="+mn-lt"/>
                <a:ea typeface="+mn-ea"/>
                <a:cs typeface="+mn-cs"/>
              </a:rPr>
              <a:t>visits </a:t>
            </a:r>
            <a:r>
              <a:rPr lang="en-US" sz="1200" b="0" i="0" u="none" strike="noStrike" kern="1200" baseline="0" dirty="0" smtClean="0">
                <a:solidFill>
                  <a:schemeClr val="tx1"/>
                </a:solidFill>
                <a:latin typeface="+mn-lt"/>
                <a:ea typeface="+mn-ea"/>
                <a:cs typeface="+mn-cs"/>
              </a:rPr>
              <a:t>etc.</a:t>
            </a:r>
          </a:p>
          <a:p>
            <a:pPr rtl="0"/>
            <a:r>
              <a:rPr lang="en-US" sz="1200" b="1" i="0" u="none" strike="noStrike" kern="1200" baseline="0" dirty="0" smtClean="0">
                <a:solidFill>
                  <a:schemeClr val="tx1"/>
                </a:solidFill>
                <a:latin typeface="+mn-lt"/>
                <a:ea typeface="+mn-ea"/>
                <a:cs typeface="+mn-cs"/>
              </a:rPr>
              <a:t>Infrastructure View </a:t>
            </a:r>
            <a:r>
              <a:rPr lang="en-US" sz="1200" b="0" i="0" u="none" strike="noStrike" kern="1200" baseline="0" dirty="0" smtClean="0">
                <a:solidFill>
                  <a:schemeClr val="tx1"/>
                </a:solidFill>
                <a:latin typeface="+mn-lt"/>
                <a:ea typeface="+mn-ea"/>
                <a:cs typeface="+mn-cs"/>
              </a:rPr>
              <a:t>–  Where the device metrics are kept. </a:t>
            </a:r>
            <a:r>
              <a:rPr lang="en-US" sz="1200" b="0" i="0" u="none" strike="noStrike" kern="1200" baseline="0" dirty="0" smtClean="0">
                <a:solidFill>
                  <a:schemeClr val="tx1"/>
                </a:solidFill>
                <a:latin typeface="+mn-lt"/>
                <a:ea typeface="+mn-ea"/>
                <a:cs typeface="+mn-cs"/>
              </a:rPr>
              <a:t>These </a:t>
            </a:r>
            <a:r>
              <a:rPr lang="en-US" sz="1200" b="0" i="0" u="none" strike="noStrike" kern="1200" baseline="0" dirty="0" smtClean="0">
                <a:solidFill>
                  <a:schemeClr val="tx1"/>
                </a:solidFill>
                <a:latin typeface="+mn-lt"/>
                <a:ea typeface="+mn-ea"/>
                <a:cs typeface="+mn-cs"/>
              </a:rPr>
              <a:t>are CPU, Memory, Disk IO, Storage space and other device </a:t>
            </a:r>
            <a:r>
              <a:rPr lang="en-US" sz="1200" b="0" i="0" u="none" strike="noStrike" kern="1200" baseline="0" dirty="0" smtClean="0">
                <a:solidFill>
                  <a:schemeClr val="tx1"/>
                </a:solidFill>
                <a:latin typeface="+mn-lt"/>
                <a:ea typeface="+mn-ea"/>
                <a:cs typeface="+mn-cs"/>
              </a:rPr>
              <a:t>resources </a:t>
            </a:r>
            <a:r>
              <a:rPr lang="en-US" sz="1200" b="0" i="0" u="none" strike="noStrike" kern="1200" baseline="0" dirty="0" smtClean="0">
                <a:solidFill>
                  <a:schemeClr val="tx1"/>
                </a:solidFill>
                <a:latin typeface="+mn-lt"/>
                <a:ea typeface="+mn-ea"/>
                <a:cs typeface="+mn-cs"/>
              </a:rPr>
              <a:t>that do the work (the business drivers)</a:t>
            </a:r>
          </a:p>
          <a:p>
            <a:pPr rtl="0"/>
            <a:r>
              <a:rPr lang="en-US" sz="1200" b="1" i="0" u="none" strike="noStrike" kern="1200" baseline="0" dirty="0" smtClean="0">
                <a:solidFill>
                  <a:schemeClr val="tx1"/>
                </a:solidFill>
                <a:latin typeface="+mn-lt"/>
                <a:ea typeface="+mn-ea"/>
                <a:cs typeface="+mn-cs"/>
              </a:rPr>
              <a:t>Service View </a:t>
            </a:r>
            <a:r>
              <a:rPr lang="en-US" sz="1200" b="0" i="0" u="none" strike="noStrike" kern="1200" baseline="0" dirty="0" smtClean="0">
                <a:solidFill>
                  <a:schemeClr val="tx1"/>
                </a:solidFill>
                <a:latin typeface="+mn-lt"/>
                <a:ea typeface="+mn-ea"/>
                <a:cs typeface="+mn-cs"/>
              </a:rPr>
              <a:t>–  Where the work and the devices that do the work are combined.  Once combined correlations can be made (device metric to device metric, device metric to work unit, work unit to work unit) and historic trends established (device metrics over time, work unit over time) and forecasts made based on correlations, history and ‘what if’ </a:t>
            </a:r>
            <a:r>
              <a:rPr lang="en-US" sz="1200" b="0" i="0" u="none" strike="noStrike" kern="1200" baseline="0" dirty="0" smtClean="0">
                <a:solidFill>
                  <a:schemeClr val="tx1"/>
                </a:solidFill>
                <a:latin typeface="+mn-lt"/>
                <a:ea typeface="+mn-ea"/>
                <a:cs typeface="+mn-cs"/>
              </a:rPr>
              <a:t>scenarios.</a:t>
            </a:r>
            <a:endParaRPr lang="en-US" sz="1200" b="0" i="0" u="none" strike="noStrike" kern="1200" baseline="0" dirty="0" smtClean="0">
              <a:solidFill>
                <a:schemeClr val="tx1"/>
              </a:solidFill>
              <a:latin typeface="+mn-lt"/>
              <a:ea typeface="+mn-ea"/>
              <a:cs typeface="+mn-cs"/>
            </a:endParaRPr>
          </a:p>
          <a:p>
            <a:pPr rtl="0"/>
            <a:r>
              <a:rPr lang="en-US" sz="1200" b="1" i="0" u="none" strike="noStrike" kern="1200" baseline="0" dirty="0" smtClean="0">
                <a:solidFill>
                  <a:schemeClr val="tx1"/>
                </a:solidFill>
                <a:latin typeface="+mn-lt"/>
                <a:ea typeface="+mn-ea"/>
                <a:cs typeface="+mn-cs"/>
              </a:rPr>
              <a:t>Work Window </a:t>
            </a:r>
            <a:r>
              <a:rPr lang="en-US" sz="1200" b="0" i="0" u="none" strike="noStrike" kern="1200" baseline="0" dirty="0" smtClean="0">
                <a:solidFill>
                  <a:schemeClr val="tx1"/>
                </a:solidFill>
                <a:latin typeface="+mn-lt"/>
                <a:ea typeface="+mn-ea"/>
                <a:cs typeface="+mn-cs"/>
              </a:rPr>
              <a:t>– The space where the report, charts and work is done.</a:t>
            </a:r>
          </a:p>
          <a:p>
            <a:pPr rtl="0"/>
            <a:endParaRPr lang="en-US" dirty="0"/>
          </a:p>
        </p:txBody>
      </p:sp>
      <p:sp>
        <p:nvSpPr>
          <p:cNvPr id="4" name="Slide Number Placeholder 3"/>
          <p:cNvSpPr>
            <a:spLocks noGrp="1"/>
          </p:cNvSpPr>
          <p:nvPr>
            <p:ph type="sldNum" sz="quarter" idx="10"/>
          </p:nvPr>
        </p:nvSpPr>
        <p:spPr/>
        <p:txBody>
          <a:bodyPr/>
          <a:lstStyle/>
          <a:p>
            <a:fld id="{55E22855-14AD-44C9-BC69-4A237F1FFA5E}" type="slidenum">
              <a:rPr lang="en-US" smtClean="0"/>
              <a:t>4</a:t>
            </a:fld>
            <a:endParaRPr lang="en-US" dirty="0"/>
          </a:p>
        </p:txBody>
      </p:sp>
    </p:spTree>
    <p:extLst>
      <p:ext uri="{BB962C8B-B14F-4D97-AF65-F5344CB8AC3E}">
        <p14:creationId xmlns:p14="http://schemas.microsoft.com/office/powerpoint/2010/main" val="28479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the left. A search option. Very powerful if used creatively.</a:t>
            </a:r>
          </a:p>
          <a:p>
            <a:r>
              <a:rPr lang="en-US" baseline="0" dirty="0" smtClean="0"/>
              <a:t>The Views tab. A place for ‘reports’ that allows for multiple selections. Very little edit ability beside selecting filters.</a:t>
            </a:r>
          </a:p>
          <a:p>
            <a:r>
              <a:rPr lang="en-US" baseline="0" dirty="0" smtClean="0"/>
              <a:t>This view shows an infrastructure report of Disk Used as a Percent, for </a:t>
            </a:r>
            <a:r>
              <a:rPr lang="en-US" baseline="0" dirty="0" smtClean="0"/>
              <a:t>Public Websites </a:t>
            </a:r>
            <a:r>
              <a:rPr lang="en-US" baseline="0" dirty="0" smtClean="0"/>
              <a:t>Production over the last 7 days.</a:t>
            </a:r>
            <a:endParaRPr lang="en-US" dirty="0"/>
          </a:p>
        </p:txBody>
      </p:sp>
      <p:sp>
        <p:nvSpPr>
          <p:cNvPr id="4" name="Slide Number Placeholder 3"/>
          <p:cNvSpPr>
            <a:spLocks noGrp="1"/>
          </p:cNvSpPr>
          <p:nvPr>
            <p:ph type="sldNum" sz="quarter" idx="10"/>
          </p:nvPr>
        </p:nvSpPr>
        <p:spPr/>
        <p:txBody>
          <a:bodyPr/>
          <a:lstStyle/>
          <a:p>
            <a:fld id="{55E22855-14AD-44C9-BC69-4A237F1FFA5E}" type="slidenum">
              <a:rPr lang="en-US" smtClean="0"/>
              <a:t>5</a:t>
            </a:fld>
            <a:endParaRPr lang="en-US" dirty="0"/>
          </a:p>
        </p:txBody>
      </p:sp>
    </p:spTree>
    <p:extLst>
      <p:ext uri="{BB962C8B-B14F-4D97-AF65-F5344CB8AC3E}">
        <p14:creationId xmlns:p14="http://schemas.microsoft.com/office/powerpoint/2010/main" val="2579849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Reports</a:t>
            </a:r>
            <a:r>
              <a:rPr lang="en-US" baseline="0" dirty="0" smtClean="0"/>
              <a:t> tab is where mature reports are placed.  Normally these reports are scheduled (weekly or monthly) and placed here for review.  This is the last tab to mature as the reports need to mature to be placed here.</a:t>
            </a:r>
          </a:p>
          <a:p>
            <a:endParaRPr lang="en-US" baseline="0" dirty="0" smtClean="0"/>
          </a:p>
          <a:p>
            <a:r>
              <a:rPr lang="en-US" baseline="0" dirty="0" smtClean="0"/>
              <a:t>Many report take some time to run so these are scheduled to run off hours and placed here.</a:t>
            </a:r>
            <a:endParaRPr lang="en-US" dirty="0"/>
          </a:p>
        </p:txBody>
      </p:sp>
      <p:sp>
        <p:nvSpPr>
          <p:cNvPr id="4" name="Slide Number Placeholder 3"/>
          <p:cNvSpPr>
            <a:spLocks noGrp="1"/>
          </p:cNvSpPr>
          <p:nvPr>
            <p:ph type="sldNum" sz="quarter" idx="10"/>
          </p:nvPr>
        </p:nvSpPr>
        <p:spPr/>
        <p:txBody>
          <a:bodyPr/>
          <a:lstStyle/>
          <a:p>
            <a:fld id="{55E22855-14AD-44C9-BC69-4A237F1FFA5E}" type="slidenum">
              <a:rPr lang="en-US" smtClean="0"/>
              <a:t>6</a:t>
            </a:fld>
            <a:endParaRPr lang="en-US" dirty="0"/>
          </a:p>
        </p:txBody>
      </p:sp>
    </p:spTree>
    <p:extLst>
      <p:ext uri="{BB962C8B-B14F-4D97-AF65-F5344CB8AC3E}">
        <p14:creationId xmlns:p14="http://schemas.microsoft.com/office/powerpoint/2010/main" val="4199383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Business drivers are any count of work, and can come form any source. While database sources are preferred, (read only) any structured data source can be used. Some</a:t>
            </a:r>
            <a:r>
              <a:rPr lang="en-US" baseline="0" dirty="0" smtClean="0"/>
              <a:t> of these data sources are comma separated files that are loaded as the data is available. Other data sources are report databases, WebTrends reports read as a simulated web user, and spreadsheets.</a:t>
            </a:r>
          </a:p>
          <a:p>
            <a:endParaRPr lang="en-US" baseline="0" dirty="0" smtClean="0"/>
          </a:p>
          <a:p>
            <a:r>
              <a:rPr lang="en-US" baseline="0" dirty="0" smtClean="0"/>
              <a:t>Current data includes counts of members, counts of claims of various types, network traffic, print jobs, vendor files of different types. </a:t>
            </a:r>
            <a:r>
              <a:rPr lang="en-US" b="1" baseline="0" dirty="0" smtClean="0"/>
              <a:t>The data you use is important as well and we would like to have an automated way to get that as well.</a:t>
            </a:r>
            <a:endParaRPr lang="en-US" b="1" dirty="0" smtClean="0"/>
          </a:p>
          <a:p>
            <a:endParaRPr lang="en-US" dirty="0" smtClean="0"/>
          </a:p>
          <a:p>
            <a:r>
              <a:rPr lang="en-US" dirty="0" smtClean="0"/>
              <a:t>These data points can be compared with the devices that actually do the work and can be compared with other business metrics or day of the week time of day etc.</a:t>
            </a:r>
          </a:p>
          <a:p>
            <a:endParaRPr lang="en-US" dirty="0" smtClean="0"/>
          </a:p>
          <a:p>
            <a:r>
              <a:rPr lang="en-US" dirty="0" smtClean="0"/>
              <a:t>We like 15 minute data but any granularity is helpful.  This detail is good for correlation  but the BCO is not a monitoring tool and will not displace any monitoring tools.</a:t>
            </a:r>
          </a:p>
          <a:p>
            <a:endParaRPr lang="en-US" dirty="0" smtClean="0"/>
          </a:p>
          <a:p>
            <a:r>
              <a:rPr lang="en-US" dirty="0" smtClean="0"/>
              <a:t>Database queries are the easiest to setup and maintain and can be scheduled to run as often as helpful (once a day is typical).  Metrics can be made ‘on the fly’ and stored in the BCO database.</a:t>
            </a:r>
          </a:p>
          <a:p>
            <a:endParaRPr lang="en-US" dirty="0" smtClean="0"/>
          </a:p>
          <a:p>
            <a:r>
              <a:rPr lang="en-US" dirty="0" smtClean="0"/>
              <a:t>Detailed data is aggregated into bigger and bigger time chunks and kept for a long time for trend analysis.</a:t>
            </a:r>
            <a:endParaRPr lang="en-US" dirty="0"/>
          </a:p>
        </p:txBody>
      </p:sp>
      <p:sp>
        <p:nvSpPr>
          <p:cNvPr id="4" name="Slide Number Placeholder 3"/>
          <p:cNvSpPr>
            <a:spLocks noGrp="1"/>
          </p:cNvSpPr>
          <p:nvPr>
            <p:ph type="sldNum" sz="quarter" idx="10"/>
          </p:nvPr>
        </p:nvSpPr>
        <p:spPr/>
        <p:txBody>
          <a:bodyPr/>
          <a:lstStyle/>
          <a:p>
            <a:fld id="{55E22855-14AD-44C9-BC69-4A237F1FFA5E}" type="slidenum">
              <a:rPr lang="en-US" smtClean="0"/>
              <a:t>7</a:t>
            </a:fld>
            <a:endParaRPr lang="en-US" dirty="0"/>
          </a:p>
        </p:txBody>
      </p:sp>
    </p:spTree>
    <p:extLst>
      <p:ext uri="{BB962C8B-B14F-4D97-AF65-F5344CB8AC3E}">
        <p14:creationId xmlns:p14="http://schemas.microsoft.com/office/powerpoint/2010/main" val="3839259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Infrastructure data is any kind of system</a:t>
            </a:r>
            <a:r>
              <a:rPr lang="en-US" baseline="0" dirty="0" smtClean="0"/>
              <a:t> monitoring data and can come from any source. While database sources are preferred, (read only) any structured data source can be used. These data sources are the HP Performance Insight monitoring tools, Database monitoring tools, mainframe, and VMWare management tools.  We look forward to adding MQ data, ODS metrics, NetQOS and </a:t>
            </a:r>
            <a:r>
              <a:rPr lang="en-US" b="1" baseline="0" dirty="0" smtClean="0"/>
              <a:t>any monitoring data you use, we would like to have an automated way to get that as well. </a:t>
            </a:r>
            <a:endParaRPr lang="en-US" b="1" dirty="0" smtClean="0"/>
          </a:p>
          <a:p>
            <a:endParaRPr lang="en-US" dirty="0" smtClean="0"/>
          </a:p>
          <a:p>
            <a:r>
              <a:rPr lang="en-US" dirty="0" smtClean="0"/>
              <a:t>These devices can be compared to the business work that is done on the devices or over time to correlation</a:t>
            </a:r>
            <a:r>
              <a:rPr lang="en-US" baseline="0" dirty="0" smtClean="0"/>
              <a:t> and trends.</a:t>
            </a:r>
            <a:endParaRPr lang="en-US" dirty="0" smtClean="0"/>
          </a:p>
          <a:p>
            <a:endParaRPr lang="en-US" dirty="0" smtClean="0"/>
          </a:p>
          <a:p>
            <a:r>
              <a:rPr lang="en-US" dirty="0" smtClean="0"/>
              <a:t>We like 15 minute data but any granularity is helpful.  This detail is good for correlation  but the BCO is not a monitoring tool and will not displace any monitoring tools.</a:t>
            </a:r>
          </a:p>
          <a:p>
            <a:endParaRPr lang="en-US" dirty="0" smtClean="0"/>
          </a:p>
          <a:p>
            <a:r>
              <a:rPr lang="en-US" dirty="0" smtClean="0"/>
              <a:t>Database queries are the easiest to setup and maintain and can be scheduled to run as often as helpful (once a day is typical).  Metrics can be made ‘on the fly’ and stored in the BCO database.</a:t>
            </a:r>
          </a:p>
          <a:p>
            <a:endParaRPr lang="en-US" dirty="0" smtClean="0"/>
          </a:p>
          <a:p>
            <a:r>
              <a:rPr lang="en-US" dirty="0" smtClean="0"/>
              <a:t>Detailed data is aggregated into bigger and bigger time chunks and kept for a long time for trend analysis.</a:t>
            </a:r>
          </a:p>
          <a:p>
            <a:endParaRPr lang="en-US" dirty="0"/>
          </a:p>
        </p:txBody>
      </p:sp>
      <p:sp>
        <p:nvSpPr>
          <p:cNvPr id="4" name="Slide Number Placeholder 3"/>
          <p:cNvSpPr>
            <a:spLocks noGrp="1"/>
          </p:cNvSpPr>
          <p:nvPr>
            <p:ph type="sldNum" sz="quarter" idx="10"/>
          </p:nvPr>
        </p:nvSpPr>
        <p:spPr/>
        <p:txBody>
          <a:bodyPr/>
          <a:lstStyle/>
          <a:p>
            <a:fld id="{55E22855-14AD-44C9-BC69-4A237F1FFA5E}" type="slidenum">
              <a:rPr lang="en-US" smtClean="0"/>
              <a:t>8</a:t>
            </a:fld>
            <a:endParaRPr lang="en-US" dirty="0"/>
          </a:p>
        </p:txBody>
      </p:sp>
    </p:spTree>
    <p:extLst>
      <p:ext uri="{BB962C8B-B14F-4D97-AF65-F5344CB8AC3E}">
        <p14:creationId xmlns:p14="http://schemas.microsoft.com/office/powerpoint/2010/main" val="2778724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Service view</a:t>
            </a:r>
            <a:r>
              <a:rPr lang="en-US" baseline="0" dirty="0" smtClean="0"/>
              <a:t> takes </a:t>
            </a:r>
            <a:r>
              <a:rPr lang="en-US" b="1" baseline="0" dirty="0" smtClean="0"/>
              <a:t>Business data </a:t>
            </a:r>
            <a:r>
              <a:rPr lang="en-US" baseline="0" dirty="0" smtClean="0"/>
              <a:t>and combines it with the </a:t>
            </a:r>
            <a:r>
              <a:rPr lang="en-US" b="1" baseline="0" dirty="0" smtClean="0"/>
              <a:t>Infrastructure data </a:t>
            </a:r>
            <a:r>
              <a:rPr lang="en-US" baseline="0" dirty="0" smtClean="0"/>
              <a:t>in ways that are just not feasible without a tool like the BCO tool.  </a:t>
            </a:r>
          </a:p>
          <a:p>
            <a:endParaRPr lang="en-US" baseline="0" dirty="0" smtClean="0"/>
          </a:p>
          <a:p>
            <a:r>
              <a:rPr lang="en-US" baseline="0" dirty="0" smtClean="0"/>
              <a:t>The main way these associations are made is by the Configuration Management Team making application and services in the Configuration Management Database (CMDB) which BCO will import.  The CMDB makes associations that are not sent to BCO at the moment such as routers but other associations are not yet made such as switches (they are not seen in the data communication paths). Eventually, as the model mature these associations may make it to BCO so they can be incorporated, however, at the moment this level of detail is not helpful.</a:t>
            </a:r>
          </a:p>
          <a:p>
            <a:endParaRPr lang="en-US" baseline="0" dirty="0" smtClean="0"/>
          </a:p>
          <a:p>
            <a:r>
              <a:rPr lang="en-US" baseline="0" dirty="0" smtClean="0"/>
              <a:t>Other associations are manually created by the BCO admins to service the requests of BCO customers. As the CMDB makes these associations they manual associations will be removed but these associations can be any groups of devices useful to study as a group, which means a ‘made up application’ can be created and analyzed against any other available data.</a:t>
            </a:r>
          </a:p>
          <a:p>
            <a:endParaRPr lang="en-US" baseline="0" dirty="0" smtClean="0"/>
          </a:p>
          <a:p>
            <a:pPr rtl="0"/>
            <a:r>
              <a:rPr lang="en-US" sz="1200" b="0" i="0" u="none" strike="noStrike" kern="1200" baseline="0" dirty="0" smtClean="0">
                <a:solidFill>
                  <a:schemeClr val="tx1"/>
                </a:solidFill>
                <a:latin typeface="+mn-lt"/>
                <a:ea typeface="+mn-ea"/>
                <a:cs typeface="+mn-cs"/>
              </a:rPr>
              <a:t>Once combined correlations can be made (device metric to device metric, device metric to work unit, work unit to work unit) and historic trends established (device metrics over time, work unit over time) and forecasts made based on correlations, history and ‘what if’ scenarios.</a:t>
            </a:r>
          </a:p>
          <a:p>
            <a:pPr rtl="0"/>
            <a:endParaRPr lang="en-US" sz="1200" b="0" i="0" u="none" strike="noStrike" kern="1200" baseline="0" dirty="0" smtClean="0">
              <a:solidFill>
                <a:schemeClr val="tx1"/>
              </a:solidFill>
              <a:latin typeface="+mn-lt"/>
              <a:ea typeface="+mn-ea"/>
              <a:cs typeface="+mn-cs"/>
            </a:endParaRPr>
          </a:p>
          <a:p>
            <a:pPr rtl="0"/>
            <a:r>
              <a:rPr lang="en-US" sz="1200" b="0" i="0" u="none" strike="noStrike" kern="1200" baseline="0" dirty="0" smtClean="0">
                <a:solidFill>
                  <a:schemeClr val="tx1"/>
                </a:solidFill>
                <a:latin typeface="+mn-lt"/>
                <a:ea typeface="+mn-ea"/>
                <a:cs typeface="+mn-cs"/>
              </a:rPr>
              <a:t>These scenarios are informed with SME knowledge with the correlation scores and understanding of business interactions, business plans and business contingencies.  Models can take quite some time to develop and work through but are based on the ‘math and science’ of the data available, so are assumed to be reliable indicators.</a:t>
            </a:r>
          </a:p>
          <a:p>
            <a:pPr rtl="0"/>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5E22855-14AD-44C9-BC69-4A237F1FFA5E}" type="slidenum">
              <a:rPr lang="en-US" smtClean="0"/>
              <a:t>9</a:t>
            </a:fld>
            <a:endParaRPr lang="en-US" dirty="0"/>
          </a:p>
        </p:txBody>
      </p:sp>
    </p:spTree>
    <p:extLst>
      <p:ext uri="{BB962C8B-B14F-4D97-AF65-F5344CB8AC3E}">
        <p14:creationId xmlns:p14="http://schemas.microsoft.com/office/powerpoint/2010/main" val="877119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1C6AAD-7692-4111-BC14-36922708E9C7}" type="datetimeFigureOut">
              <a:rPr lang="en-US" smtClean="0"/>
              <a:t>2016-08-13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326E27-1E8E-4F95-8DE2-295504EDA160}" type="slidenum">
              <a:rPr lang="en-US" smtClean="0"/>
              <a:t>‹#›</a:t>
            </a:fld>
            <a:endParaRPr lang="en-US" dirty="0"/>
          </a:p>
        </p:txBody>
      </p:sp>
    </p:spTree>
    <p:extLst>
      <p:ext uri="{BB962C8B-B14F-4D97-AF65-F5344CB8AC3E}">
        <p14:creationId xmlns:p14="http://schemas.microsoft.com/office/powerpoint/2010/main" val="3707842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1C6AAD-7692-4111-BC14-36922708E9C7}" type="datetimeFigureOut">
              <a:rPr lang="en-US" smtClean="0"/>
              <a:t>2016-08-13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326E27-1E8E-4F95-8DE2-295504EDA160}" type="slidenum">
              <a:rPr lang="en-US" smtClean="0"/>
              <a:t>‹#›</a:t>
            </a:fld>
            <a:endParaRPr lang="en-US" dirty="0"/>
          </a:p>
        </p:txBody>
      </p:sp>
    </p:spTree>
    <p:extLst>
      <p:ext uri="{BB962C8B-B14F-4D97-AF65-F5344CB8AC3E}">
        <p14:creationId xmlns:p14="http://schemas.microsoft.com/office/powerpoint/2010/main" val="1166941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1C6AAD-7692-4111-BC14-36922708E9C7}" type="datetimeFigureOut">
              <a:rPr lang="en-US" smtClean="0"/>
              <a:t>2016-08-13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326E27-1E8E-4F95-8DE2-295504EDA160}" type="slidenum">
              <a:rPr lang="en-US" smtClean="0"/>
              <a:t>‹#›</a:t>
            </a:fld>
            <a:endParaRPr lang="en-US" dirty="0"/>
          </a:p>
        </p:txBody>
      </p:sp>
    </p:spTree>
    <p:extLst>
      <p:ext uri="{BB962C8B-B14F-4D97-AF65-F5344CB8AC3E}">
        <p14:creationId xmlns:p14="http://schemas.microsoft.com/office/powerpoint/2010/main" val="3750272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1C6AAD-7692-4111-BC14-36922708E9C7}" type="datetimeFigureOut">
              <a:rPr lang="en-US" smtClean="0"/>
              <a:t>2016-08-13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326E27-1E8E-4F95-8DE2-295504EDA160}" type="slidenum">
              <a:rPr lang="en-US" smtClean="0"/>
              <a:t>‹#›</a:t>
            </a:fld>
            <a:endParaRPr lang="en-US" dirty="0"/>
          </a:p>
        </p:txBody>
      </p:sp>
    </p:spTree>
    <p:extLst>
      <p:ext uri="{BB962C8B-B14F-4D97-AF65-F5344CB8AC3E}">
        <p14:creationId xmlns:p14="http://schemas.microsoft.com/office/powerpoint/2010/main" val="2858122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C6AAD-7692-4111-BC14-36922708E9C7}" type="datetimeFigureOut">
              <a:rPr lang="en-US" smtClean="0"/>
              <a:t>2016-08-13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326E27-1E8E-4F95-8DE2-295504EDA160}" type="slidenum">
              <a:rPr lang="en-US" smtClean="0"/>
              <a:t>‹#›</a:t>
            </a:fld>
            <a:endParaRPr lang="en-US" dirty="0"/>
          </a:p>
        </p:txBody>
      </p:sp>
    </p:spTree>
    <p:extLst>
      <p:ext uri="{BB962C8B-B14F-4D97-AF65-F5344CB8AC3E}">
        <p14:creationId xmlns:p14="http://schemas.microsoft.com/office/powerpoint/2010/main" val="1907566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1C6AAD-7692-4111-BC14-36922708E9C7}" type="datetimeFigureOut">
              <a:rPr lang="en-US" smtClean="0"/>
              <a:t>2016-08-13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326E27-1E8E-4F95-8DE2-295504EDA160}" type="slidenum">
              <a:rPr lang="en-US" smtClean="0"/>
              <a:t>‹#›</a:t>
            </a:fld>
            <a:endParaRPr lang="en-US" dirty="0"/>
          </a:p>
        </p:txBody>
      </p:sp>
    </p:spTree>
    <p:extLst>
      <p:ext uri="{BB962C8B-B14F-4D97-AF65-F5344CB8AC3E}">
        <p14:creationId xmlns:p14="http://schemas.microsoft.com/office/powerpoint/2010/main" val="3815247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1C6AAD-7692-4111-BC14-36922708E9C7}" type="datetimeFigureOut">
              <a:rPr lang="en-US" smtClean="0"/>
              <a:t>2016-08-13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326E27-1E8E-4F95-8DE2-295504EDA160}" type="slidenum">
              <a:rPr lang="en-US" smtClean="0"/>
              <a:t>‹#›</a:t>
            </a:fld>
            <a:endParaRPr lang="en-US" dirty="0"/>
          </a:p>
        </p:txBody>
      </p:sp>
    </p:spTree>
    <p:extLst>
      <p:ext uri="{BB962C8B-B14F-4D97-AF65-F5344CB8AC3E}">
        <p14:creationId xmlns:p14="http://schemas.microsoft.com/office/powerpoint/2010/main" val="3416917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1C6AAD-7692-4111-BC14-36922708E9C7}" type="datetimeFigureOut">
              <a:rPr lang="en-US" smtClean="0"/>
              <a:t>2016-08-13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326E27-1E8E-4F95-8DE2-295504EDA160}" type="slidenum">
              <a:rPr lang="en-US" smtClean="0"/>
              <a:t>‹#›</a:t>
            </a:fld>
            <a:endParaRPr lang="en-US" dirty="0"/>
          </a:p>
        </p:txBody>
      </p:sp>
    </p:spTree>
    <p:extLst>
      <p:ext uri="{BB962C8B-B14F-4D97-AF65-F5344CB8AC3E}">
        <p14:creationId xmlns:p14="http://schemas.microsoft.com/office/powerpoint/2010/main" val="1296006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C6AAD-7692-4111-BC14-36922708E9C7}" type="datetimeFigureOut">
              <a:rPr lang="en-US" smtClean="0"/>
              <a:t>2016-08-13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326E27-1E8E-4F95-8DE2-295504EDA160}" type="slidenum">
              <a:rPr lang="en-US" smtClean="0"/>
              <a:t>‹#›</a:t>
            </a:fld>
            <a:endParaRPr lang="en-US" dirty="0"/>
          </a:p>
        </p:txBody>
      </p:sp>
    </p:spTree>
    <p:extLst>
      <p:ext uri="{BB962C8B-B14F-4D97-AF65-F5344CB8AC3E}">
        <p14:creationId xmlns:p14="http://schemas.microsoft.com/office/powerpoint/2010/main" val="1636315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C6AAD-7692-4111-BC14-36922708E9C7}" type="datetimeFigureOut">
              <a:rPr lang="en-US" smtClean="0"/>
              <a:t>2016-08-13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326E27-1E8E-4F95-8DE2-295504EDA160}" type="slidenum">
              <a:rPr lang="en-US" smtClean="0"/>
              <a:t>‹#›</a:t>
            </a:fld>
            <a:endParaRPr lang="en-US" dirty="0"/>
          </a:p>
        </p:txBody>
      </p:sp>
    </p:spTree>
    <p:extLst>
      <p:ext uri="{BB962C8B-B14F-4D97-AF65-F5344CB8AC3E}">
        <p14:creationId xmlns:p14="http://schemas.microsoft.com/office/powerpoint/2010/main" val="1042337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C6AAD-7692-4111-BC14-36922708E9C7}" type="datetimeFigureOut">
              <a:rPr lang="en-US" smtClean="0"/>
              <a:t>2016-08-13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326E27-1E8E-4F95-8DE2-295504EDA160}" type="slidenum">
              <a:rPr lang="en-US" smtClean="0"/>
              <a:t>‹#›</a:t>
            </a:fld>
            <a:endParaRPr lang="en-US" dirty="0"/>
          </a:p>
        </p:txBody>
      </p:sp>
    </p:spTree>
    <p:extLst>
      <p:ext uri="{BB962C8B-B14F-4D97-AF65-F5344CB8AC3E}">
        <p14:creationId xmlns:p14="http://schemas.microsoft.com/office/powerpoint/2010/main" val="111269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C6AAD-7692-4111-BC14-36922708E9C7}" type="datetimeFigureOut">
              <a:rPr lang="en-US" smtClean="0"/>
              <a:t>2016-08-13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26E27-1E8E-4F95-8DE2-295504EDA160}" type="slidenum">
              <a:rPr lang="en-US" smtClean="0"/>
              <a:t>‹#›</a:t>
            </a:fld>
            <a:endParaRPr lang="en-US" dirty="0"/>
          </a:p>
        </p:txBody>
      </p:sp>
    </p:spTree>
    <p:extLst>
      <p:ext uri="{BB962C8B-B14F-4D97-AF65-F5344CB8AC3E}">
        <p14:creationId xmlns:p14="http://schemas.microsoft.com/office/powerpoint/2010/main" val="1348373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BMC Capacity Optimization (BCO)</a:t>
            </a:r>
            <a:endParaRPr lang="en-US" dirty="0"/>
          </a:p>
        </p:txBody>
      </p:sp>
      <p:sp>
        <p:nvSpPr>
          <p:cNvPr id="3" name="Subtitle 2"/>
          <p:cNvSpPr>
            <a:spLocks noGrp="1"/>
          </p:cNvSpPr>
          <p:nvPr>
            <p:ph type="subTitle" idx="1"/>
          </p:nvPr>
        </p:nvSpPr>
        <p:spPr>
          <a:xfrm>
            <a:off x="990600" y="3886200"/>
            <a:ext cx="7239000" cy="1752600"/>
          </a:xfrm>
        </p:spPr>
        <p:txBody>
          <a:bodyPr>
            <a:normAutofit/>
          </a:bodyPr>
          <a:lstStyle/>
          <a:p>
            <a:r>
              <a:rPr lang="en-US" dirty="0" smtClean="0"/>
              <a:t>Overview</a:t>
            </a:r>
          </a:p>
          <a:p>
            <a:r>
              <a:rPr lang="en-US" dirty="0" smtClean="0"/>
              <a:t>In 13 minutes or less</a:t>
            </a:r>
          </a:p>
          <a:p>
            <a:r>
              <a:rPr lang="en-US" dirty="0" smtClean="0"/>
              <a:t>(more if you read the presentation notes)</a:t>
            </a:r>
            <a:endParaRPr lang="en-US" dirty="0"/>
          </a:p>
        </p:txBody>
      </p:sp>
    </p:spTree>
    <p:extLst>
      <p:ext uri="{BB962C8B-B14F-4D97-AF65-F5344CB8AC3E}">
        <p14:creationId xmlns:p14="http://schemas.microsoft.com/office/powerpoint/2010/main" val="2779664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4707"/>
          <a:stretch/>
        </p:blipFill>
        <p:spPr bwMode="auto">
          <a:xfrm>
            <a:off x="0" y="2872854"/>
            <a:ext cx="5715000" cy="3521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35509"/>
          <a:stretch/>
        </p:blipFill>
        <p:spPr bwMode="auto">
          <a:xfrm>
            <a:off x="4190999" y="859266"/>
            <a:ext cx="4978021" cy="3026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52400" y="287766"/>
            <a:ext cx="5029200" cy="1143000"/>
          </a:xfrm>
        </p:spPr>
        <p:txBody>
          <a:bodyPr>
            <a:normAutofit fontScale="90000"/>
          </a:bodyPr>
          <a:lstStyle/>
          <a:p>
            <a:r>
              <a:rPr lang="en-US" dirty="0" smtClean="0"/>
              <a:t>Basic Metric Trending</a:t>
            </a:r>
            <a:endParaRPr lang="en-US" dirty="0"/>
          </a:p>
        </p:txBody>
      </p:sp>
      <p:sp>
        <p:nvSpPr>
          <p:cNvPr id="4" name="TextBox 3"/>
          <p:cNvSpPr txBox="1"/>
          <p:nvPr/>
        </p:nvSpPr>
        <p:spPr>
          <a:xfrm>
            <a:off x="228600" y="1295400"/>
            <a:ext cx="3733800" cy="1200329"/>
          </a:xfrm>
          <a:prstGeom prst="rect">
            <a:avLst/>
          </a:prstGeom>
          <a:noFill/>
        </p:spPr>
        <p:txBody>
          <a:bodyPr wrap="square" rtlCol="0">
            <a:spAutoFit/>
          </a:bodyPr>
          <a:lstStyle/>
          <a:p>
            <a:r>
              <a:rPr lang="en-US" dirty="0" smtClean="0"/>
              <a:t>Device metrics and business metrics can be trended in detail to show short term trends and in larger time slices to show longer term trends.</a:t>
            </a:r>
            <a:endParaRPr lang="en-US" dirty="0"/>
          </a:p>
        </p:txBody>
      </p:sp>
      <p:pic>
        <p:nvPicPr>
          <p:cNvPr id="1126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b="34424"/>
          <a:stretch/>
        </p:blipFill>
        <p:spPr bwMode="auto">
          <a:xfrm>
            <a:off x="4343400" y="3894036"/>
            <a:ext cx="4793776" cy="2963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6251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4495800" cy="1143000"/>
          </a:xfrm>
        </p:spPr>
        <p:txBody>
          <a:bodyPr/>
          <a:lstStyle/>
          <a:p>
            <a:r>
              <a:rPr lang="en-US" dirty="0" smtClean="0"/>
              <a:t>Correlation Map</a:t>
            </a:r>
            <a:endParaRPr lang="en-US" dirty="0"/>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045" t="45778" r="3562" b="14751"/>
          <a:stretch/>
        </p:blipFill>
        <p:spPr bwMode="auto">
          <a:xfrm>
            <a:off x="-19050" y="3276600"/>
            <a:ext cx="9163050" cy="3379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1752600" y="4969374"/>
            <a:ext cx="4038600" cy="44082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1522274"/>
            <a:ext cx="4572000" cy="1754326"/>
          </a:xfrm>
          <a:prstGeom prst="rect">
            <a:avLst/>
          </a:prstGeom>
          <a:noFill/>
        </p:spPr>
        <p:txBody>
          <a:bodyPr wrap="square" rtlCol="0">
            <a:spAutoFit/>
          </a:bodyPr>
          <a:lstStyle/>
          <a:p>
            <a:r>
              <a:rPr lang="en-US" dirty="0" smtClean="0"/>
              <a:t>A high correlation suggests that the two metrics are closely related. As one moves, the other moves in a predictable way.  This implies that as Public Site Visits increase CPU Utilization % on pwauslishapp02 increases at a predictable rate.</a:t>
            </a:r>
            <a:endParaRPr lang="en-US" dirty="0"/>
          </a:p>
        </p:txBody>
      </p:sp>
      <p:pic>
        <p:nvPicPr>
          <p:cNvPr id="921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2919" t="19775" r="18338" b="4454"/>
          <a:stretch/>
        </p:blipFill>
        <p:spPr bwMode="auto">
          <a:xfrm>
            <a:off x="4953000" y="0"/>
            <a:ext cx="4191000" cy="3505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V="1">
            <a:off x="3581400" y="2895600"/>
            <a:ext cx="1676400" cy="2294187"/>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477000" y="533400"/>
            <a:ext cx="0" cy="53340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521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Generic Forecast and What IF?</a:t>
            </a:r>
            <a:endParaRPr lang="en-US"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90800"/>
            <a:ext cx="5531556"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4342" y="1295400"/>
            <a:ext cx="51435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06823" y="1447800"/>
            <a:ext cx="2590800" cy="914400"/>
          </a:xfrm>
          <a:prstGeom prst="rect">
            <a:avLst/>
          </a:prstGeom>
          <a:noFill/>
        </p:spPr>
        <p:txBody>
          <a:bodyPr wrap="square" rtlCol="0">
            <a:spAutoFit/>
          </a:bodyPr>
          <a:lstStyle/>
          <a:p>
            <a:r>
              <a:rPr lang="en-US" dirty="0" smtClean="0"/>
              <a:t>Generic forecast shows not just average but peaks and valleys.</a:t>
            </a:r>
            <a:endParaRPr lang="en-US" dirty="0"/>
          </a:p>
        </p:txBody>
      </p:sp>
      <p:sp>
        <p:nvSpPr>
          <p:cNvPr id="5" name="TextBox 4"/>
          <p:cNvSpPr txBox="1"/>
          <p:nvPr/>
        </p:nvSpPr>
        <p:spPr>
          <a:xfrm>
            <a:off x="5905500" y="5293393"/>
            <a:ext cx="3086100" cy="1477328"/>
          </a:xfrm>
          <a:prstGeom prst="rect">
            <a:avLst/>
          </a:prstGeom>
          <a:noFill/>
        </p:spPr>
        <p:txBody>
          <a:bodyPr wrap="square" rtlCol="0">
            <a:spAutoFit/>
          </a:bodyPr>
          <a:lstStyle/>
          <a:p>
            <a:r>
              <a:rPr lang="en-US" dirty="0" smtClean="0"/>
              <a:t>This what if scenario assumes a 38% increase on November 15</a:t>
            </a:r>
            <a:r>
              <a:rPr lang="en-US" baseline="30000" dirty="0" smtClean="0"/>
              <a:t>th</a:t>
            </a:r>
            <a:r>
              <a:rPr lang="en-US" dirty="0" smtClean="0"/>
              <a:t>. And suggests the 80% threshold will be reached late December.</a:t>
            </a:r>
            <a:endParaRPr lang="en-US" dirty="0"/>
          </a:p>
        </p:txBody>
      </p:sp>
      <p:cxnSp>
        <p:nvCxnSpPr>
          <p:cNvPr id="8" name="Straight Arrow Connector 7"/>
          <p:cNvCxnSpPr/>
          <p:nvPr/>
        </p:nvCxnSpPr>
        <p:spPr>
          <a:xfrm>
            <a:off x="838200" y="2362200"/>
            <a:ext cx="1959423" cy="259080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7924800" y="4195094"/>
            <a:ext cx="152400" cy="1098299"/>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6324600" y="2362200"/>
            <a:ext cx="533400" cy="304800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35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Summary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BMC Capacity Optimization</a:t>
            </a:r>
            <a:r>
              <a:rPr lang="en-US" dirty="0"/>
              <a:t> </a:t>
            </a:r>
            <a:r>
              <a:rPr lang="en-US" dirty="0" smtClean="0"/>
              <a:t>- BCO is a capacity tool (not a monitoring tool), that can use nearly any structured data currently available (read only, automated access </a:t>
            </a:r>
            <a:r>
              <a:rPr lang="en-US" dirty="0" smtClean="0"/>
              <a:t>preferred).</a:t>
            </a:r>
            <a:endParaRPr lang="en-US" dirty="0" smtClean="0"/>
          </a:p>
          <a:p>
            <a:r>
              <a:rPr lang="en-US" dirty="0" smtClean="0"/>
              <a:t>BCO combines this data for correlation, comparison, analysis and reporting.</a:t>
            </a:r>
          </a:p>
          <a:p>
            <a:r>
              <a:rPr lang="en-US" dirty="0" smtClean="0"/>
              <a:t>The data you use for analysis is of interest to the BCO group for inclusion to the BCO tool.</a:t>
            </a:r>
          </a:p>
          <a:p>
            <a:r>
              <a:rPr lang="en-US" dirty="0" smtClean="0"/>
              <a:t>The BCO tool is a capacity tool but the correlation, comparison, analysis and reporting features could be of benefit to more than just capacity planning.</a:t>
            </a:r>
          </a:p>
          <a:p>
            <a:r>
              <a:rPr lang="en-US" dirty="0" smtClean="0"/>
              <a:t>You are welcome to use the BCO data and tool, and we would like to have access to your data for inclusion to BCO.</a:t>
            </a:r>
            <a:endParaRPr lang="en-US" dirty="0"/>
          </a:p>
        </p:txBody>
      </p:sp>
    </p:spTree>
    <p:extLst>
      <p:ext uri="{BB962C8B-B14F-4D97-AF65-F5344CB8AC3E}">
        <p14:creationId xmlns:p14="http://schemas.microsoft.com/office/powerpoint/2010/main" val="814722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Login to the tool.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411622"/>
            <a:ext cx="7467600" cy="5374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8135" y="3429000"/>
            <a:ext cx="5410200" cy="990600"/>
          </a:xfrm>
          <a:prstGeom prst="ellipse">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https://bmcbco.fyiblue.com/console/</a:t>
            </a:r>
            <a:endParaRPr lang="en-US" dirty="0">
              <a:solidFill>
                <a:schemeClr val="tx1"/>
              </a:solidFill>
            </a:endParaRPr>
          </a:p>
        </p:txBody>
      </p:sp>
      <p:sp>
        <p:nvSpPr>
          <p:cNvPr id="6" name="Oval 5"/>
          <p:cNvSpPr/>
          <p:nvPr/>
        </p:nvSpPr>
        <p:spPr>
          <a:xfrm>
            <a:off x="3124200" y="5029200"/>
            <a:ext cx="5334000" cy="990600"/>
          </a:xfrm>
          <a:prstGeom prst="ellipse">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AccessNow! Request  BCO Viewer</a:t>
            </a:r>
          </a:p>
          <a:p>
            <a:pPr algn="ctr"/>
            <a:r>
              <a:rPr lang="en-US" dirty="0" smtClean="0">
                <a:solidFill>
                  <a:schemeClr val="tx1"/>
                </a:solidFill>
              </a:rPr>
              <a:t>LAN Username and Password.</a:t>
            </a:r>
            <a:endParaRPr lang="en-US" dirty="0">
              <a:solidFill>
                <a:schemeClr val="tx1"/>
              </a:solidFill>
            </a:endParaRPr>
          </a:p>
        </p:txBody>
      </p:sp>
      <p:cxnSp>
        <p:nvCxnSpPr>
          <p:cNvPr id="7" name="Straight Arrow Connector 6"/>
          <p:cNvCxnSpPr>
            <a:stCxn id="6" idx="0"/>
          </p:cNvCxnSpPr>
          <p:nvPr/>
        </p:nvCxnSpPr>
        <p:spPr>
          <a:xfrm flipV="1">
            <a:off x="5791200" y="4099054"/>
            <a:ext cx="685800" cy="914400"/>
          </a:xfrm>
          <a:prstGeom prst="straightConnector1">
            <a:avLst/>
          </a:prstGeom>
          <a:ln w="1016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3810000" y="1943100"/>
            <a:ext cx="228600" cy="1790700"/>
          </a:xfrm>
          <a:prstGeom prst="straightConnector1">
            <a:avLst/>
          </a:prstGeom>
          <a:ln w="1016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522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Time Setup (or not)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1600200"/>
            <a:ext cx="4788533" cy="3446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3070" t="40700" r="13148" b="8065"/>
          <a:stretch/>
        </p:blipFill>
        <p:spPr bwMode="auto">
          <a:xfrm>
            <a:off x="2438400" y="3429000"/>
            <a:ext cx="6330461" cy="3235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4419600" y="1295400"/>
            <a:ext cx="4495800" cy="990600"/>
          </a:xfrm>
          <a:prstGeom prst="ellipse">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On the Home screen, </a:t>
            </a:r>
          </a:p>
          <a:p>
            <a:pPr algn="ctr"/>
            <a:r>
              <a:rPr lang="en-US" dirty="0" smtClean="0">
                <a:solidFill>
                  <a:schemeClr val="tx1"/>
                </a:solidFill>
              </a:rPr>
              <a:t>click “Edit your profile”</a:t>
            </a:r>
            <a:endParaRPr lang="en-US" dirty="0">
              <a:solidFill>
                <a:schemeClr val="tx1"/>
              </a:solidFill>
            </a:endParaRPr>
          </a:p>
        </p:txBody>
      </p:sp>
      <p:cxnSp>
        <p:nvCxnSpPr>
          <p:cNvPr id="8" name="Straight Arrow Connector 7"/>
          <p:cNvCxnSpPr/>
          <p:nvPr/>
        </p:nvCxnSpPr>
        <p:spPr>
          <a:xfrm flipH="1">
            <a:off x="2209800" y="1905000"/>
            <a:ext cx="3200400" cy="1676400"/>
          </a:xfrm>
          <a:prstGeom prst="straightConnector1">
            <a:avLst/>
          </a:prstGeom>
          <a:ln w="1016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257801" y="3733800"/>
            <a:ext cx="3810000" cy="1457178"/>
          </a:xfrm>
          <a:prstGeom prst="ellipse">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Choose Date format</a:t>
            </a:r>
          </a:p>
          <a:p>
            <a:pPr algn="ctr"/>
            <a:r>
              <a:rPr lang="en-US" dirty="0" smtClean="0">
                <a:solidFill>
                  <a:schemeClr val="tx1"/>
                </a:solidFill>
              </a:rPr>
              <a:t>Choose data hide choices</a:t>
            </a:r>
          </a:p>
          <a:p>
            <a:pPr algn="ctr"/>
            <a:r>
              <a:rPr lang="en-US" dirty="0" smtClean="0">
                <a:solidFill>
                  <a:schemeClr val="tx1"/>
                </a:solidFill>
              </a:rPr>
              <a:t>Choose edit mode</a:t>
            </a:r>
            <a:endParaRPr lang="en-US" dirty="0">
              <a:solidFill>
                <a:schemeClr val="tx1"/>
              </a:solidFill>
            </a:endParaRPr>
          </a:p>
        </p:txBody>
      </p:sp>
      <p:cxnSp>
        <p:nvCxnSpPr>
          <p:cNvPr id="12" name="Straight Arrow Connector 11"/>
          <p:cNvCxnSpPr/>
          <p:nvPr/>
        </p:nvCxnSpPr>
        <p:spPr>
          <a:xfrm flipH="1" flipV="1">
            <a:off x="4821115" y="3962401"/>
            <a:ext cx="1198685" cy="195188"/>
          </a:xfrm>
          <a:prstGeom prst="straightConnector1">
            <a:avLst/>
          </a:prstGeom>
          <a:ln w="1016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940932" y="4462389"/>
            <a:ext cx="926468" cy="947811"/>
          </a:xfrm>
          <a:prstGeom prst="straightConnector1">
            <a:avLst/>
          </a:prstGeom>
          <a:ln w="1016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603630" y="4936294"/>
            <a:ext cx="1406770" cy="1388306"/>
          </a:xfrm>
          <a:prstGeom prst="straightConnector1">
            <a:avLst/>
          </a:prstGeom>
          <a:ln w="1016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527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in 13 Minutes or Less</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5936191" cy="554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5181600" y="1219200"/>
            <a:ext cx="3962400" cy="4648200"/>
          </a:xfrm>
          <a:prstGeom prst="ellipse">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Home</a:t>
            </a:r>
          </a:p>
          <a:p>
            <a:pPr algn="ctr"/>
            <a:r>
              <a:rPr lang="en-US" sz="2400" dirty="0" smtClean="0">
                <a:solidFill>
                  <a:schemeClr val="tx1"/>
                </a:solidFill>
              </a:rPr>
              <a:t>Search</a:t>
            </a:r>
          </a:p>
          <a:p>
            <a:pPr algn="ctr"/>
            <a:r>
              <a:rPr lang="en-US" sz="2400" dirty="0" smtClean="0">
                <a:solidFill>
                  <a:schemeClr val="tx1"/>
                </a:solidFill>
              </a:rPr>
              <a:t>Views Tab</a:t>
            </a:r>
          </a:p>
          <a:p>
            <a:pPr algn="ctr"/>
            <a:r>
              <a:rPr lang="en-US" sz="2400" dirty="0" smtClean="0">
                <a:solidFill>
                  <a:schemeClr val="tx1"/>
                </a:solidFill>
              </a:rPr>
              <a:t>Reports Tab</a:t>
            </a:r>
          </a:p>
          <a:p>
            <a:pPr algn="ctr"/>
            <a:r>
              <a:rPr lang="en-US" sz="2400" dirty="0" smtClean="0">
                <a:solidFill>
                  <a:schemeClr val="tx1"/>
                </a:solidFill>
              </a:rPr>
              <a:t>Workspace Tab</a:t>
            </a:r>
          </a:p>
          <a:p>
            <a:pPr algn="ctr"/>
            <a:r>
              <a:rPr lang="en-US" sz="2400" dirty="0" smtClean="0">
                <a:solidFill>
                  <a:schemeClr val="tx1"/>
                </a:solidFill>
              </a:rPr>
              <a:t>All Domains</a:t>
            </a:r>
          </a:p>
          <a:p>
            <a:pPr algn="ctr"/>
            <a:r>
              <a:rPr lang="en-US" sz="2400" dirty="0" smtClean="0">
                <a:solidFill>
                  <a:schemeClr val="tx1"/>
                </a:solidFill>
              </a:rPr>
              <a:t>Business Driver View</a:t>
            </a:r>
          </a:p>
          <a:p>
            <a:pPr algn="ctr"/>
            <a:r>
              <a:rPr lang="en-US" sz="2400" dirty="0" smtClean="0">
                <a:solidFill>
                  <a:schemeClr val="tx1"/>
                </a:solidFill>
              </a:rPr>
              <a:t>Infrastructure View</a:t>
            </a:r>
          </a:p>
          <a:p>
            <a:pPr algn="ctr"/>
            <a:r>
              <a:rPr lang="en-US" sz="2400" dirty="0" smtClean="0">
                <a:solidFill>
                  <a:schemeClr val="tx1"/>
                </a:solidFill>
              </a:rPr>
              <a:t>Service View</a:t>
            </a:r>
          </a:p>
          <a:p>
            <a:pPr algn="ctr"/>
            <a:r>
              <a:rPr lang="en-US" sz="2400" dirty="0" smtClean="0">
                <a:solidFill>
                  <a:schemeClr val="tx1"/>
                </a:solidFill>
              </a:rPr>
              <a:t>Work Window</a:t>
            </a:r>
            <a:endParaRPr lang="en-US" sz="2400" dirty="0">
              <a:solidFill>
                <a:schemeClr val="tx1"/>
              </a:solidFill>
            </a:endParaRPr>
          </a:p>
        </p:txBody>
      </p:sp>
      <p:cxnSp>
        <p:nvCxnSpPr>
          <p:cNvPr id="6" name="Straight Arrow Connector 5"/>
          <p:cNvCxnSpPr/>
          <p:nvPr/>
        </p:nvCxnSpPr>
        <p:spPr>
          <a:xfrm flipH="1">
            <a:off x="5105400" y="2286000"/>
            <a:ext cx="1524000" cy="762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2968095" y="2362200"/>
            <a:ext cx="3508905" cy="2286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2286000" y="2514600"/>
            <a:ext cx="4114800" cy="5334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1676400" y="2514600"/>
            <a:ext cx="4419600" cy="9144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1066800" y="2895600"/>
            <a:ext cx="5257800" cy="8763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295400" y="4495800"/>
            <a:ext cx="4640792" cy="2286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066800" y="4876800"/>
            <a:ext cx="5257800" cy="16764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105400" y="5257800"/>
            <a:ext cx="1219200" cy="2286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1295400" y="3429000"/>
            <a:ext cx="4419600" cy="638176"/>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3886200" y="1905000"/>
            <a:ext cx="2743200" cy="1524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493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Views Tab</a:t>
            </a:r>
            <a:br>
              <a:rPr lang="en-US" dirty="0" smtClean="0"/>
            </a:b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4839"/>
          <a:stretch/>
        </p:blipFill>
        <p:spPr bwMode="auto">
          <a:xfrm>
            <a:off x="23446" y="2438400"/>
            <a:ext cx="9111175" cy="3980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2590800" y="1295400"/>
            <a:ext cx="6324600" cy="990600"/>
          </a:xfrm>
          <a:prstGeom prst="ellipse">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Search:</a:t>
            </a:r>
          </a:p>
          <a:p>
            <a:pPr algn="ctr"/>
            <a:r>
              <a:rPr lang="en-US" dirty="0" smtClean="0">
                <a:solidFill>
                  <a:schemeClr val="tx1"/>
                </a:solidFill>
              </a:rPr>
              <a:t>Try  sys:*app01 –</a:t>
            </a:r>
            <a:r>
              <a:rPr lang="en-US" dirty="0" smtClean="0">
                <a:solidFill>
                  <a:schemeClr val="tx1"/>
                </a:solidFill>
              </a:rPr>
              <a:t>type:object</a:t>
            </a:r>
            <a:r>
              <a:rPr lang="en-US" dirty="0" smtClean="0">
                <a:solidFill>
                  <a:schemeClr val="tx1"/>
                </a:solidFill>
              </a:rPr>
              <a:t>  or</a:t>
            </a:r>
          </a:p>
          <a:p>
            <a:pPr algn="ctr"/>
            <a:r>
              <a:rPr lang="en-US" dirty="0" smtClean="0"/>
              <a:t>(-</a:t>
            </a:r>
            <a:r>
              <a:rPr lang="en-US" dirty="0" smtClean="0">
                <a:solidFill>
                  <a:schemeClr val="tx1"/>
                </a:solidFill>
              </a:rPr>
              <a:t>domain:AIX</a:t>
            </a:r>
            <a:r>
              <a:rPr lang="en-US" dirty="0" smtClean="0">
                <a:solidFill>
                  <a:schemeClr val="tx1"/>
                </a:solidFill>
              </a:rPr>
              <a:t> </a:t>
            </a:r>
            <a:r>
              <a:rPr lang="en-US" dirty="0">
                <a:solidFill>
                  <a:schemeClr val="tx1"/>
                </a:solidFill>
              </a:rPr>
              <a:t>AND (</a:t>
            </a:r>
            <a:r>
              <a:rPr lang="en-US" dirty="0">
                <a:solidFill>
                  <a:schemeClr val="tx1"/>
                </a:solidFill>
              </a:rPr>
              <a:t>metric:cpu</a:t>
            </a:r>
            <a:r>
              <a:rPr lang="en-US" dirty="0">
                <a:solidFill>
                  <a:schemeClr val="tx1"/>
                </a:solidFill>
              </a:rPr>
              <a:t>* -</a:t>
            </a:r>
            <a:r>
              <a:rPr lang="en-US" dirty="0">
                <a:solidFill>
                  <a:schemeClr val="tx1"/>
                </a:solidFill>
              </a:rPr>
              <a:t>type:object</a:t>
            </a:r>
            <a:r>
              <a:rPr lang="en-US" dirty="0">
                <a:solidFill>
                  <a:schemeClr val="tx1"/>
                </a:solidFill>
              </a:rPr>
              <a:t>) </a:t>
            </a:r>
          </a:p>
        </p:txBody>
      </p:sp>
      <p:cxnSp>
        <p:nvCxnSpPr>
          <p:cNvPr id="6" name="Straight Arrow Connector 5"/>
          <p:cNvCxnSpPr/>
          <p:nvPr/>
        </p:nvCxnSpPr>
        <p:spPr>
          <a:xfrm>
            <a:off x="6400800" y="2286000"/>
            <a:ext cx="762000" cy="1143000"/>
          </a:xfrm>
          <a:prstGeom prst="straightConnector1">
            <a:avLst/>
          </a:prstGeom>
          <a:ln w="1016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6286" y="4428418"/>
            <a:ext cx="3697514" cy="2505781"/>
          </a:xfrm>
          <a:prstGeom prst="ellipse">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Views. </a:t>
            </a:r>
          </a:p>
          <a:p>
            <a:pPr algn="ctr"/>
            <a:r>
              <a:rPr lang="en-US" dirty="0" smtClean="0">
                <a:solidFill>
                  <a:schemeClr val="tx1"/>
                </a:solidFill>
              </a:rPr>
              <a:t>Select a report. </a:t>
            </a:r>
          </a:p>
          <a:p>
            <a:pPr algn="ctr"/>
            <a:r>
              <a:rPr lang="en-US" dirty="0" smtClean="0">
                <a:solidFill>
                  <a:schemeClr val="tx1"/>
                </a:solidFill>
              </a:rPr>
              <a:t>Choose a report type. </a:t>
            </a:r>
          </a:p>
          <a:p>
            <a:pPr algn="ctr"/>
            <a:r>
              <a:rPr lang="en-US" dirty="0" smtClean="0">
                <a:solidFill>
                  <a:schemeClr val="tx1"/>
                </a:solidFill>
              </a:rPr>
              <a:t>Select options. Search.</a:t>
            </a:r>
          </a:p>
          <a:p>
            <a:pPr algn="ctr"/>
            <a:r>
              <a:rPr lang="en-US" dirty="0" smtClean="0">
                <a:solidFill>
                  <a:schemeClr val="tx1"/>
                </a:solidFill>
              </a:rPr>
              <a:t>Get a chart or report. </a:t>
            </a:r>
            <a:endParaRPr lang="en-US" dirty="0">
              <a:solidFill>
                <a:schemeClr val="tx1"/>
              </a:solidFill>
            </a:endParaRPr>
          </a:p>
        </p:txBody>
      </p:sp>
      <p:cxnSp>
        <p:nvCxnSpPr>
          <p:cNvPr id="10" name="Straight Arrow Connector 9"/>
          <p:cNvCxnSpPr/>
          <p:nvPr/>
        </p:nvCxnSpPr>
        <p:spPr>
          <a:xfrm>
            <a:off x="2895600" y="6172200"/>
            <a:ext cx="1219200" cy="0"/>
          </a:xfrm>
          <a:prstGeom prst="straightConnector1">
            <a:avLst/>
          </a:prstGeom>
          <a:ln w="1016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895600" y="4876800"/>
            <a:ext cx="2514600" cy="990600"/>
          </a:xfrm>
          <a:prstGeom prst="straightConnector1">
            <a:avLst/>
          </a:prstGeom>
          <a:ln w="1016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895600" y="4267200"/>
            <a:ext cx="1981200" cy="1295400"/>
          </a:xfrm>
          <a:prstGeom prst="straightConnector1">
            <a:avLst/>
          </a:prstGeom>
          <a:ln w="1016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762000" y="4267200"/>
            <a:ext cx="457200" cy="1066800"/>
          </a:xfrm>
          <a:prstGeom prst="straightConnector1">
            <a:avLst/>
          </a:prstGeom>
          <a:ln w="1016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057400" y="3657600"/>
            <a:ext cx="533400" cy="1371600"/>
          </a:xfrm>
          <a:prstGeom prst="straightConnector1">
            <a:avLst/>
          </a:prstGeom>
          <a:ln w="1016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3289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 Tab</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436031"/>
            <a:ext cx="9144000" cy="4421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3200400" y="1295400"/>
            <a:ext cx="5715000" cy="990600"/>
          </a:xfrm>
          <a:prstGeom prst="ellipse">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Reports tab is for mature reports that are scheduled and here to be ‘picked up’.  This is the last tab to mature.</a:t>
            </a:r>
            <a:endParaRPr lang="en-US" dirty="0">
              <a:solidFill>
                <a:schemeClr val="tx1"/>
              </a:solidFill>
            </a:endParaRPr>
          </a:p>
        </p:txBody>
      </p:sp>
      <p:cxnSp>
        <p:nvCxnSpPr>
          <p:cNvPr id="6" name="Straight Arrow Connector 5"/>
          <p:cNvCxnSpPr/>
          <p:nvPr/>
        </p:nvCxnSpPr>
        <p:spPr>
          <a:xfrm flipH="1">
            <a:off x="2438400" y="2286000"/>
            <a:ext cx="2114550" cy="1295400"/>
          </a:xfrm>
          <a:prstGeom prst="straightConnector1">
            <a:avLst/>
          </a:prstGeom>
          <a:ln w="1016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8468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570" y="274638"/>
            <a:ext cx="6203229" cy="1143000"/>
          </a:xfrm>
        </p:spPr>
        <p:txBody>
          <a:bodyPr/>
          <a:lstStyle/>
          <a:p>
            <a:r>
              <a:rPr lang="en-US" dirty="0" smtClean="0"/>
              <a:t>Business Driver View</a:t>
            </a:r>
            <a:endParaRPr lang="en-US"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2840"/>
          <a:stretch/>
        </p:blipFill>
        <p:spPr bwMode="auto">
          <a:xfrm>
            <a:off x="1" y="1"/>
            <a:ext cx="248357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21670" y="1219200"/>
            <a:ext cx="6469929" cy="5355312"/>
          </a:xfrm>
          <a:prstGeom prst="rect">
            <a:avLst/>
          </a:prstGeom>
          <a:noFill/>
        </p:spPr>
        <p:txBody>
          <a:bodyPr wrap="square" rtlCol="0">
            <a:spAutoFit/>
          </a:bodyPr>
          <a:lstStyle/>
          <a:p>
            <a:r>
              <a:rPr lang="en-US" dirty="0" smtClean="0"/>
              <a:t>Business drivers are any count of work, and can come form any source. While database sources are preferred, (read only) any structured data source can be used. Some</a:t>
            </a:r>
            <a:r>
              <a:rPr lang="en-US" baseline="0" dirty="0" smtClean="0"/>
              <a:t> of these data sources are comma separated files that are loaded as the data is available. Other data sources are report databases, </a:t>
            </a:r>
            <a:r>
              <a:rPr lang="en-US" baseline="0" dirty="0" smtClean="0"/>
              <a:t>WebTrends</a:t>
            </a:r>
            <a:r>
              <a:rPr lang="en-US" baseline="0" dirty="0" smtClean="0"/>
              <a:t> reports read as a simulated web user, and spreadsheets.</a:t>
            </a:r>
          </a:p>
          <a:p>
            <a:endParaRPr lang="en-US" baseline="0" dirty="0" smtClean="0"/>
          </a:p>
          <a:p>
            <a:r>
              <a:rPr lang="en-US" baseline="0" dirty="0" smtClean="0"/>
              <a:t>Current data includes counts of members, counts of claims of various types, network traffic, print jobs, vendor files of different types. </a:t>
            </a:r>
            <a:r>
              <a:rPr lang="en-US" b="1" baseline="0" dirty="0" smtClean="0"/>
              <a:t>The data you use is important as well and we would like to have an automated way to get that as well.</a:t>
            </a:r>
            <a:endParaRPr lang="en-US" b="1" dirty="0" smtClean="0"/>
          </a:p>
          <a:p>
            <a:endParaRPr lang="en-US" dirty="0" smtClean="0"/>
          </a:p>
          <a:p>
            <a:r>
              <a:rPr lang="en-US" dirty="0" smtClean="0"/>
              <a:t>These data points can be compared with the devices that actually do the work and can be compared with other business metrics or day of the week time of day etc.</a:t>
            </a:r>
          </a:p>
          <a:p>
            <a:endParaRPr lang="en-US" dirty="0" smtClean="0"/>
          </a:p>
          <a:p>
            <a:r>
              <a:rPr lang="en-US" dirty="0" smtClean="0"/>
              <a:t>Detailed data is aggregated into bigger and bigger time chunks and kept for a long time for trend analysis.</a:t>
            </a:r>
          </a:p>
          <a:p>
            <a:endParaRPr lang="en-US" dirty="0"/>
          </a:p>
        </p:txBody>
      </p:sp>
    </p:spTree>
    <p:extLst>
      <p:ext uri="{BB962C8B-B14F-4D97-AF65-F5344CB8AC3E}">
        <p14:creationId xmlns:p14="http://schemas.microsoft.com/office/powerpoint/2010/main" val="4019528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6586" y="274638"/>
            <a:ext cx="5510213" cy="1143000"/>
          </a:xfrm>
        </p:spPr>
        <p:txBody>
          <a:bodyPr/>
          <a:lstStyle/>
          <a:p>
            <a:r>
              <a:rPr lang="en-US" dirty="0" smtClean="0"/>
              <a:t>Infrastructure View</a:t>
            </a:r>
            <a:endParaRPr lang="en-US"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4390" r="63711"/>
          <a:stretch/>
        </p:blipFill>
        <p:spPr bwMode="auto">
          <a:xfrm>
            <a:off x="0" y="47625"/>
            <a:ext cx="3176587" cy="679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352800" y="1219200"/>
            <a:ext cx="5562600" cy="5355312"/>
          </a:xfrm>
          <a:prstGeom prst="rect">
            <a:avLst/>
          </a:prstGeom>
          <a:noFill/>
        </p:spPr>
        <p:txBody>
          <a:bodyPr wrap="square" rtlCol="0">
            <a:spAutoFit/>
          </a:bodyPr>
          <a:lstStyle/>
          <a:p>
            <a:r>
              <a:rPr lang="en-US" dirty="0" smtClean="0"/>
              <a:t>Infrastructure data is any kind of system</a:t>
            </a:r>
            <a:r>
              <a:rPr lang="en-US" baseline="0" dirty="0" smtClean="0"/>
              <a:t> monitoring data and can come from any source. While database sources are preferred, (read only) any structured data source can be used. These data sources are the HP Performance Insight monitoring tools, Database monitoring tools, mainframe, and VMWare management tools.  We look forward to adding MQ data, ODS metrics, </a:t>
            </a:r>
            <a:r>
              <a:rPr lang="en-US" baseline="0" dirty="0" smtClean="0"/>
              <a:t>NetQOS</a:t>
            </a:r>
            <a:r>
              <a:rPr lang="en-US" baseline="0" dirty="0" smtClean="0"/>
              <a:t> and </a:t>
            </a:r>
            <a:r>
              <a:rPr lang="en-US" b="1" baseline="0" dirty="0" smtClean="0"/>
              <a:t>any monitoring data you use, we would like to have an automated way to get that as well. </a:t>
            </a:r>
            <a:endParaRPr lang="en-US" b="1" dirty="0" smtClean="0"/>
          </a:p>
          <a:p>
            <a:endParaRPr lang="en-US" dirty="0" smtClean="0"/>
          </a:p>
          <a:p>
            <a:r>
              <a:rPr lang="en-US" dirty="0" smtClean="0"/>
              <a:t>These devices can be compared to the business work that is done on the devices or over time to correlation</a:t>
            </a:r>
            <a:r>
              <a:rPr lang="en-US" baseline="0" dirty="0" smtClean="0"/>
              <a:t> and trends.</a:t>
            </a:r>
            <a:endParaRPr lang="en-US" dirty="0" smtClean="0"/>
          </a:p>
          <a:p>
            <a:endParaRPr lang="en-US" dirty="0" smtClean="0"/>
          </a:p>
          <a:p>
            <a:r>
              <a:rPr lang="en-US" dirty="0" smtClean="0"/>
              <a:t>We like 15 minute data but any granularity is helpful.  This detail is good for correlation  but the BCO is not a monitoring tool and will not displace any monitoring tools.</a:t>
            </a:r>
          </a:p>
          <a:p>
            <a:endParaRPr lang="en-US" dirty="0" smtClean="0"/>
          </a:p>
        </p:txBody>
      </p:sp>
    </p:spTree>
    <p:extLst>
      <p:ext uri="{BB962C8B-B14F-4D97-AF65-F5344CB8AC3E}">
        <p14:creationId xmlns:p14="http://schemas.microsoft.com/office/powerpoint/2010/main" val="523376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2786" y="274638"/>
            <a:ext cx="5434013" cy="1143000"/>
          </a:xfrm>
        </p:spPr>
        <p:txBody>
          <a:bodyPr/>
          <a:lstStyle/>
          <a:p>
            <a:r>
              <a:rPr lang="en-US" dirty="0" smtClean="0"/>
              <a:t>Service View</a:t>
            </a:r>
            <a:endParaRPr lang="en-US" dirty="0"/>
          </a:p>
        </p:txBody>
      </p:sp>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3277" r="63711"/>
          <a:stretch/>
        </p:blipFill>
        <p:spPr bwMode="auto">
          <a:xfrm>
            <a:off x="0" y="0"/>
            <a:ext cx="3176587" cy="689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29000" y="1219200"/>
            <a:ext cx="5410200" cy="5078313"/>
          </a:xfrm>
          <a:prstGeom prst="rect">
            <a:avLst/>
          </a:prstGeom>
          <a:noFill/>
        </p:spPr>
        <p:txBody>
          <a:bodyPr wrap="square" rtlCol="0">
            <a:spAutoFit/>
          </a:bodyPr>
          <a:lstStyle/>
          <a:p>
            <a:r>
              <a:rPr lang="en-US" dirty="0" smtClean="0"/>
              <a:t>Service view</a:t>
            </a:r>
            <a:r>
              <a:rPr lang="en-US" baseline="0" dirty="0" smtClean="0"/>
              <a:t> takes </a:t>
            </a:r>
            <a:r>
              <a:rPr lang="en-US" b="1" baseline="0" dirty="0" smtClean="0"/>
              <a:t>Business data </a:t>
            </a:r>
            <a:r>
              <a:rPr lang="en-US" baseline="0" dirty="0" smtClean="0"/>
              <a:t>and combines it with the </a:t>
            </a:r>
            <a:r>
              <a:rPr lang="en-US" b="1" baseline="0" dirty="0" smtClean="0"/>
              <a:t>Infrastructure data </a:t>
            </a:r>
            <a:r>
              <a:rPr lang="en-US" baseline="0" dirty="0" smtClean="0"/>
              <a:t>in ways that are just not feasible without a tool like the BCO tool.  </a:t>
            </a:r>
          </a:p>
          <a:p>
            <a:endParaRPr lang="en-US" dirty="0"/>
          </a:p>
          <a:p>
            <a:r>
              <a:rPr lang="en-US" baseline="0" dirty="0" smtClean="0"/>
              <a:t>The main way these associations are made is by the Configuration Management Team making application and services in the Configuration Management Database (CMDB) which BCO will import.  Other associations are manually created by the BCO admins to service the requests of BCO customers.</a:t>
            </a:r>
          </a:p>
          <a:p>
            <a:endParaRPr lang="en-US" baseline="0" dirty="0" smtClean="0"/>
          </a:p>
          <a:p>
            <a:r>
              <a:rPr lang="en-US" dirty="0"/>
              <a:t>Once </a:t>
            </a:r>
            <a:r>
              <a:rPr lang="en-US" dirty="0" smtClean="0"/>
              <a:t>combined, </a:t>
            </a:r>
            <a:r>
              <a:rPr lang="en-US" dirty="0"/>
              <a:t>correlations can be made (device metric to device metric, device metric to work unit, work unit to work unit) and historic trends established (device metrics over time, work unit over time) and forecasts made based on correlations, history and ‘what if’ scenarios.</a:t>
            </a:r>
          </a:p>
          <a:p>
            <a:endParaRPr lang="en-US" dirty="0"/>
          </a:p>
        </p:txBody>
      </p:sp>
    </p:spTree>
    <p:extLst>
      <p:ext uri="{BB962C8B-B14F-4D97-AF65-F5344CB8AC3E}">
        <p14:creationId xmlns:p14="http://schemas.microsoft.com/office/powerpoint/2010/main" val="3503030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PMPIipsICP Document" ma:contentTypeID="0x010100E37FBDC2FBD7CF4BA64B485D050DC2C0002734522FD15BED438F4E58EEB048BD2D001875845388512845969E655DA0FF2323" ma:contentTypeVersion="13" ma:contentTypeDescription="" ma:contentTypeScope="" ma:versionID="d4317a2a0d5e22b7587b1f3e5b725071">
  <xsd:schema xmlns:xsd="http://www.w3.org/2001/XMLSchema" xmlns:xs="http://www.w3.org/2001/XMLSchema" xmlns:p="http://schemas.microsoft.com/office/2006/metadata/properties" xmlns:ns2="2ec55f88-497d-4744-a576-c5a97d9c5737" xmlns:ns3="bbddbaa4-a44f-46f7-ab35-1f7ae0a20fa4" targetNamespace="http://schemas.microsoft.com/office/2006/metadata/properties" ma:root="true" ma:fieldsID="ae7d801c55301878178745f7131f3461" ns2:_="" ns3:_="">
    <xsd:import namespace="2ec55f88-497d-4744-a576-c5a97d9c5737"/>
    <xsd:import namespace="bbddbaa4-a44f-46f7-ab35-1f7ae0a20fa4"/>
    <xsd:element name="properties">
      <xsd:complexType>
        <xsd:sequence>
          <xsd:element name="documentManagement">
            <xsd:complexType>
              <xsd:all>
                <xsd:element ref="ns2:RecordDescription" minOccurs="0"/>
                <xsd:element ref="ns2:Contributors" minOccurs="0"/>
                <xsd:element ref="ns2:RecordReferences" minOccurs="0"/>
                <xsd:element ref="ns2:RecordisReferencedBy" minOccurs="0"/>
                <xsd:element ref="ns2:Zone"/>
                <xsd:element ref="ns2:_dlc_DocIdPersistId" minOccurs="0"/>
                <xsd:element ref="ns2:od781379e4184127a235525d2dbc1464" minOccurs="0"/>
                <xsd:element ref="ns2:TaxCatchAll" minOccurs="0"/>
                <xsd:element ref="ns2:TaxCatchAllLabel" minOccurs="0"/>
                <xsd:element ref="ns2:TaxKeywordTaxHTField" minOccurs="0"/>
                <xsd:element ref="ns2:_dlc_DocId" minOccurs="0"/>
                <xsd:element ref="ns2:_dlc_DocIdUrl" minOccurs="0"/>
                <xsd:element ref="ns2:nacdd97bf9324d52acd48dc33f8b81d0" minOccurs="0"/>
                <xsd:element ref="ns3:ndc44abff9194884a09265b3fee26db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c55f88-497d-4744-a576-c5a97d9c5737" elementFormDefault="qualified">
    <xsd:import namespace="http://schemas.microsoft.com/office/2006/documentManagement/types"/>
    <xsd:import namespace="http://schemas.microsoft.com/office/infopath/2007/PartnerControls"/>
    <xsd:element name="RecordDescription" ma:index="4" nillable="true" ma:displayName="Record Description" ma:description="Provide a description of the contents of this document: may include an abstract, a table of contents, a graphical representation, or a free-text account of the contents" ma:internalName="RecordDescription">
      <xsd:simpleType>
        <xsd:restriction base="dms:Note">
          <xsd:maxLength value="255"/>
        </xsd:restriction>
      </xsd:simpleType>
    </xsd:element>
    <xsd:element name="Contributors" ma:index="5" nillable="true" ma:displayName="Contributors" ma:description="Indicate any entities that have contributed to this document before it was uploaded" ma:internalName="Contributors">
      <xsd:simpleType>
        <xsd:restriction base="dms:Note">
          <xsd:maxLength value="255"/>
        </xsd:restriction>
      </xsd:simpleType>
    </xsd:element>
    <xsd:element name="RecordReferences" ma:index="6" nillable="true" ma:displayName="Record References" ma:description="Indicate any resource that is referenced, cited, or otherwise pointed to by this document" ma:internalName="RecordReferences">
      <xsd:simpleType>
        <xsd:restriction base="dms:Note">
          <xsd:maxLength value="255"/>
        </xsd:restriction>
      </xsd:simpleType>
    </xsd:element>
    <xsd:element name="RecordisReferencedBy" ma:index="7" nillable="true" ma:displayName="Record is Referenced By" ma:description="Indicate any related resource that references, cites, or otherwise points to this document" ma:internalName="RecordisReferencedBy">
      <xsd:simpleType>
        <xsd:restriction base="dms:Note">
          <xsd:maxLength value="255"/>
        </xsd:restriction>
      </xsd:simpleType>
    </xsd:element>
    <xsd:element name="Zone" ma:index="8" ma:displayName="Zone" ma:default="Zone 2: – “Work-In-Progress / Administrative Information” is defined as information that has short-term value to users because it is in draft form or because it has limited duration administrative use." ma:format="RadioButtons" ma:internalName="Zone" ma:readOnly="false">
      <xsd:simpleType>
        <xsd:restriction base="dms:Choice">
          <xsd:enumeration value="Zone 1: - “Transitory information” is defined as information that is redundant or becomes obsolete after a short period of time, with no further value."/>
          <xsd:enumeration value="Zone 2: – “Work-In-Progress / Administrative Information” is defined as information that has short-term value to users because it is in draft form or because it has limited duration administrative use."/>
          <xsd:enumeration value="Zone 3: – An HCSC &quot;Business Record&quot; is a specifically designated category of information, captured on any media or in any format that represents the final documentation/record of a HCSC business transaction, decision or activity."/>
        </xsd:restriction>
      </xsd:simpleType>
    </xsd:element>
    <xsd:element name="_dlc_DocIdPersistId" ma:index="10" nillable="true" ma:displayName="Persist ID" ma:description="Keep ID on add." ma:hidden="true" ma:internalName="_dlc_DocIdPersistId" ma:readOnly="true">
      <xsd:simpleType>
        <xsd:restriction base="dms:Boolean"/>
      </xsd:simpleType>
    </xsd:element>
    <xsd:element name="od781379e4184127a235525d2dbc1464" ma:index="11" nillable="true" ma:taxonomy="true" ma:internalName="od781379e4184127a235525d2dbc1464" ma:taxonomyFieldName="Enterprise_x0020_Glossary" ma:displayName="Enterprise Glossary" ma:default="" ma:fieldId="{8d781379-e418-4127-a235-525d2dbc1464}" ma:taxonomyMulti="true" ma:sspId="6eb8961d-acc7-4819-9e24-430f4ae12685" ma:termSetId="b5d4a140-d015-4fc7-8e24-50461f137465"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2c710fbc-982a-4274-ab42-010701ac8af9}" ma:internalName="TaxCatchAll" ma:showField="CatchAllData" ma:web="bbddbaa4-a44f-46f7-ab35-1f7ae0a20fa4">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2c710fbc-982a-4274-ab42-010701ac8af9}" ma:internalName="TaxCatchAllLabel" ma:readOnly="true" ma:showField="CatchAllDataLabel" ma:web="bbddbaa4-a44f-46f7-ab35-1f7ae0a20fa4">
      <xsd:complexType>
        <xsd:complexContent>
          <xsd:extension base="dms:MultiChoiceLookup">
            <xsd:sequence>
              <xsd:element name="Value" type="dms:Lookup" maxOccurs="unbounded" minOccurs="0" nillable="true"/>
            </xsd:sequence>
          </xsd:extension>
        </xsd:complexContent>
      </xsd:complexType>
    </xsd:element>
    <xsd:element name="TaxKeywordTaxHTField" ma:index="20" nillable="true" ma:taxonomy="true" ma:internalName="TaxKeywordTaxHTField" ma:taxonomyFieldName="TaxKeyword" ma:displayName="Enterprise Keywords" ma:fieldId="{23f27201-bee3-471e-b2e7-b64fd8b7ca38}" ma:taxonomyMulti="true" ma:sspId="6eb8961d-acc7-4819-9e24-430f4ae12685" ma:termSetId="00000000-0000-0000-0000-000000000000" ma:anchorId="00000000-0000-0000-0000-000000000000" ma:open="true" ma:isKeyword="true">
      <xsd:complexType>
        <xsd:sequence>
          <xsd:element ref="pc:Terms" minOccurs="0" maxOccurs="1"/>
        </xsd:sequence>
      </xsd:complex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nacdd97bf9324d52acd48dc33f8b81d0" ma:index="23" nillable="true" ma:taxonomy="true" ma:internalName="nacdd97bf9324d52acd48dc33f8b81d0" ma:taxonomyFieldName="RecordCategoryCode" ma:displayName="Record Category Code" ma:default="" ma:fieldId="{7acdd97b-f932-4d52-acd4-8dc33f8b81d0}" ma:sspId="6eb8961d-acc7-4819-9e24-430f4ae12685" ma:termSetId="b5160bb5-43a6-452e-9822-3452fee7574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bddbaa4-a44f-46f7-ab35-1f7ae0a20fa4" elementFormDefault="qualified">
    <xsd:import namespace="http://schemas.microsoft.com/office/2006/documentManagement/types"/>
    <xsd:import namespace="http://schemas.microsoft.com/office/infopath/2007/PartnerControls"/>
    <xsd:element name="ndc44abff9194884a09265b3fee26dbd" ma:index="24" nillable="true" ma:taxonomy="true" ma:internalName="ndc44abff9194884a09265b3fee26dbd" ma:taxonomyFieldName="PMPIipsICP_x0020_Tags" ma:displayName="PMPIipsICP Tags" ma:default="" ma:fieldId="{7dc44abf-f919-4884-a092-65b3fee26dbd}" ma:taxonomyMulti="true" ma:sspId="6eb8961d-acc7-4819-9e24-430f4ae12685" ma:termSetId="0539bc20-7e60-4c17-a283-c717407130a2"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customXsn xmlns="http://schemas.microsoft.com/office/2006/metadata/customXsn">
  <xsnLocation/>
  <cached>True</cached>
  <openByDefault>True</openByDefault>
  <xsnScope/>
</customXsn>
</file>

<file path=customXml/item5.xml><?xml version="1.0" encoding="utf-8"?>
<?mso-contentType ?>
<SharedContentType xmlns="Microsoft.SharePoint.Taxonomy.ContentTypeSync" SourceId="6eb8961d-acc7-4819-9e24-430f4ae12685" ContentTypeId="0x010100E37FBDC2FBD7CF4BA64B485D050DC2C0" PreviousValue="false"/>
</file>

<file path=customXml/item6.xml><?xml version="1.0" encoding="utf-8"?>
<p:properties xmlns:p="http://schemas.microsoft.com/office/2006/metadata/properties" xmlns:xsi="http://www.w3.org/2001/XMLSchema-instance" xmlns:pc="http://schemas.microsoft.com/office/infopath/2007/PartnerControls">
  <documentManagement>
    <Contributors xmlns="2ec55f88-497d-4744-a576-c5a97d9c5737">&lt;div&gt;&lt;/div&gt;</Contributors>
    <TaxKeywordTaxHTField xmlns="2ec55f88-497d-4744-a576-c5a97d9c5737">
      <Terms xmlns="http://schemas.microsoft.com/office/infopath/2007/PartnerControls"/>
    </TaxKeywordTaxHTField>
    <ndc44abff9194884a09265b3fee26dbd xmlns="bbddbaa4-a44f-46f7-ab35-1f7ae0a20fa4">
      <Terms xmlns="http://schemas.microsoft.com/office/infopath/2007/PartnerControls"/>
    </ndc44abff9194884a09265b3fee26dbd>
    <od781379e4184127a235525d2dbc1464 xmlns="2ec55f88-497d-4744-a576-c5a97d9c5737">
      <Terms xmlns="http://schemas.microsoft.com/office/infopath/2007/PartnerControls"/>
    </od781379e4184127a235525d2dbc1464>
    <RecordReferences xmlns="2ec55f88-497d-4744-a576-c5a97d9c5737">&lt;div&gt;&lt;/div&gt;</RecordReferences>
    <RecordisReferencedBy xmlns="2ec55f88-497d-4744-a576-c5a97d9c5737">&lt;div&gt;&lt;/div&gt;</RecordisReferencedBy>
    <nacdd97bf9324d52acd48dc33f8b81d0 xmlns="2ec55f88-497d-4744-a576-c5a97d9c5737">
      <Terms xmlns="http://schemas.microsoft.com/office/infopath/2007/PartnerControls"/>
    </nacdd97bf9324d52acd48dc33f8b81d0>
    <RecordDescription xmlns="2ec55f88-497d-4744-a576-c5a97d9c5737">&lt;div class="ExternalClass12734316B1AB42C9B759AE66DF8F06B1"&gt;&lt;p&gt;An overview of the BCO tool.​&lt;/p&gt;&lt;/div&gt;</RecordDescription>
    <TaxCatchAll xmlns="2ec55f88-497d-4744-a576-c5a97d9c5737"/>
    <Zone xmlns="2ec55f88-497d-4744-a576-c5a97d9c5737">Zone 2: – “Work-In-Progress / Administrative Information” is defined as information that has short-term value to users because it is in draft form or because it has limited duration administrative use.</Zone>
    <_dlc_DocId xmlns="2ec55f88-497d-4744-a576-c5a97d9c5737">PMPIIPSICP-2-34</_dlc_DocId>
    <_dlc_DocIdUrl xmlns="2ec55f88-497d-4744-a576-c5a97d9c5737">
      <Url>http://community.fyiblue.com/sites/PMPIipsICP/_layouts/DocIdRedir.aspx?ID=PMPIIPSICP-2-34</Url>
      <Description>PMPIIPSICP-2-34</Description>
    </_dlc_DocIdUrl>
  </documentManagement>
</p:properties>
</file>

<file path=customXml/itemProps1.xml><?xml version="1.0" encoding="utf-8"?>
<ds:datastoreItem xmlns:ds="http://schemas.openxmlformats.org/officeDocument/2006/customXml" ds:itemID="{107DB468-941E-4164-BE1C-2711557237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c55f88-497d-4744-a576-c5a97d9c5737"/>
    <ds:schemaRef ds:uri="bbddbaa4-a44f-46f7-ab35-1f7ae0a20f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2AC535-F991-4C58-8A19-F9C63C5D5467}">
  <ds:schemaRefs>
    <ds:schemaRef ds:uri="http://schemas.microsoft.com/sharepoint/v3/contenttype/forms"/>
  </ds:schemaRefs>
</ds:datastoreItem>
</file>

<file path=customXml/itemProps3.xml><?xml version="1.0" encoding="utf-8"?>
<ds:datastoreItem xmlns:ds="http://schemas.openxmlformats.org/officeDocument/2006/customXml" ds:itemID="{03D8D8D5-7B69-4F06-BE78-263DCE459A48}">
  <ds:schemaRefs>
    <ds:schemaRef ds:uri="http://schemas.microsoft.com/sharepoint/events"/>
  </ds:schemaRefs>
</ds:datastoreItem>
</file>

<file path=customXml/itemProps4.xml><?xml version="1.0" encoding="utf-8"?>
<ds:datastoreItem xmlns:ds="http://schemas.openxmlformats.org/officeDocument/2006/customXml" ds:itemID="{5F057BD5-D14B-489E-AB4A-EBC3D2E81EC5}">
  <ds:schemaRefs>
    <ds:schemaRef ds:uri="http://schemas.microsoft.com/office/2006/metadata/customXsn"/>
  </ds:schemaRefs>
</ds:datastoreItem>
</file>

<file path=customXml/itemProps5.xml><?xml version="1.0" encoding="utf-8"?>
<ds:datastoreItem xmlns:ds="http://schemas.openxmlformats.org/officeDocument/2006/customXml" ds:itemID="{D554EA19-3850-403B-BDD6-962F4C314EE5}">
  <ds:schemaRefs>
    <ds:schemaRef ds:uri="Microsoft.SharePoint.Taxonomy.ContentTypeSync"/>
  </ds:schemaRefs>
</ds:datastoreItem>
</file>

<file path=customXml/itemProps6.xml><?xml version="1.0" encoding="utf-8"?>
<ds:datastoreItem xmlns:ds="http://schemas.openxmlformats.org/officeDocument/2006/customXml" ds:itemID="{2DD5C475-08FF-4E43-BB40-746FB0FF8E8B}">
  <ds:schemaRefs>
    <ds:schemaRef ds:uri="http://purl.org/dc/dcmitype/"/>
    <ds:schemaRef ds:uri="http://purl.org/dc/terms/"/>
    <ds:schemaRef ds:uri="http://schemas.openxmlformats.org/package/2006/metadata/core-properties"/>
    <ds:schemaRef ds:uri="http://schemas.microsoft.com/office/2006/metadata/properties"/>
    <ds:schemaRef ds:uri="http://schemas.microsoft.com/office/2006/documentManagement/types"/>
    <ds:schemaRef ds:uri="bbddbaa4-a44f-46f7-ab35-1f7ae0a20fa4"/>
    <ds:schemaRef ds:uri="http://purl.org/dc/elements/1.1/"/>
    <ds:schemaRef ds:uri="http://www.w3.org/XML/1998/namespace"/>
    <ds:schemaRef ds:uri="http://schemas.microsoft.com/office/infopath/2007/PartnerControls"/>
    <ds:schemaRef ds:uri="2ec55f88-497d-4744-a576-c5a97d9c5737"/>
  </ds:schemaRefs>
</ds:datastoreItem>
</file>

<file path=docProps/app.xml><?xml version="1.0" encoding="utf-8"?>
<Properties xmlns="http://schemas.openxmlformats.org/officeDocument/2006/extended-properties" xmlns:vt="http://schemas.openxmlformats.org/officeDocument/2006/docPropsVTypes">
  <TotalTime>318</TotalTime>
  <Words>2796</Words>
  <Application>Microsoft Office PowerPoint</Application>
  <PresentationFormat>On-screen Show (4:3)</PresentationFormat>
  <Paragraphs>159</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BMC Capacity Optimization (BCO)</vt:lpstr>
      <vt:lpstr>Login to the tool. </vt:lpstr>
      <vt:lpstr>First Time Setup (or not)</vt:lpstr>
      <vt:lpstr>Overview in 13 Minutes or Less</vt:lpstr>
      <vt:lpstr>Views Tab </vt:lpstr>
      <vt:lpstr>Reports Tab</vt:lpstr>
      <vt:lpstr>Business Driver View</vt:lpstr>
      <vt:lpstr>Infrastructure View</vt:lpstr>
      <vt:lpstr>Service View</vt:lpstr>
      <vt:lpstr>Basic Metric Trending</vt:lpstr>
      <vt:lpstr>Correlation Map</vt:lpstr>
      <vt:lpstr>Generic Forecast and What IF?</vt:lpstr>
      <vt:lpstr>Overview Summary</vt:lpstr>
    </vt:vector>
  </TitlesOfParts>
  <Company>Health Care Service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BMC Capacity Optimization (BCO)</dc:title>
  <dc:creator>HCSC User</dc:creator>
  <cp:keywords/>
  <cp:lastModifiedBy>Ben Davies</cp:lastModifiedBy>
  <cp:revision>29</cp:revision>
  <dcterms:created xsi:type="dcterms:W3CDTF">2013-10-29T02:12:17Z</dcterms:created>
  <dcterms:modified xsi:type="dcterms:W3CDTF">2016-08-13T10:03:11Z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0x010100E37FBDC2FBD7CF4BA64B485D050DC2C0002734522FD15BED438F4E58EEB048BD2D001875845388512845969E655DA0FF2323</vt:lpwstr>
  </property>
  <property fmtid="{D5CDD505-2E9C-101B-9397-08002B2CF9AE}" pid="3" name="_dlc_DocIdItemGuid">
    <vt:lpwstr>8998ba0a-757d-46c5-b808-b664c5cde589</vt:lpwstr>
  </property>
  <property fmtid="{D5CDD505-2E9C-101B-9397-08002B2CF9AE}" pid="4" name="TaxKeyword">
    <vt:lpwstr/>
  </property>
  <property fmtid="{D5CDD505-2E9C-101B-9397-08002B2CF9AE}" pid="5" name="PMPIipsICP Tags">
    <vt:lpwstr/>
  </property>
  <property fmtid="{D5CDD505-2E9C-101B-9397-08002B2CF9AE}" pid="6" name="Enterprise Glossary">
    <vt:lpwstr/>
  </property>
  <property fmtid="{D5CDD505-2E9C-101B-9397-08002B2CF9AE}" pid="7" name="RecordCategoryCode">
    <vt:lpwstr/>
  </property>
  <property fmtid="{D5CDD505-2E9C-101B-9397-08002B2CF9AE}" pid="8" name="RoutingRuleDescription">
    <vt:lpwstr>An overview of the BCO tool.</vt:lpwstr>
  </property>
</Properties>
</file>