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4" r:id="rId1"/>
  </p:sldMasterIdLst>
  <p:notesMasterIdLst>
    <p:notesMasterId r:id="rId29"/>
  </p:notesMasterIdLst>
  <p:handoutMasterIdLst>
    <p:handoutMasterId r:id="rId30"/>
  </p:handoutMasterIdLst>
  <p:sldIdLst>
    <p:sldId id="483" r:id="rId2"/>
    <p:sldId id="492" r:id="rId3"/>
    <p:sldId id="514" r:id="rId4"/>
    <p:sldId id="508" r:id="rId5"/>
    <p:sldId id="510" r:id="rId6"/>
    <p:sldId id="496" r:id="rId7"/>
    <p:sldId id="497" r:id="rId8"/>
    <p:sldId id="498" r:id="rId9"/>
    <p:sldId id="499" r:id="rId10"/>
    <p:sldId id="500" r:id="rId11"/>
    <p:sldId id="501" r:id="rId12"/>
    <p:sldId id="502" r:id="rId13"/>
    <p:sldId id="503" r:id="rId14"/>
    <p:sldId id="504" r:id="rId15"/>
    <p:sldId id="505" r:id="rId16"/>
    <p:sldId id="515" r:id="rId17"/>
    <p:sldId id="511" r:id="rId18"/>
    <p:sldId id="486" r:id="rId19"/>
    <p:sldId id="491" r:id="rId20"/>
    <p:sldId id="516" r:id="rId21"/>
    <p:sldId id="518" r:id="rId22"/>
    <p:sldId id="517" r:id="rId23"/>
    <p:sldId id="520" r:id="rId24"/>
    <p:sldId id="519" r:id="rId25"/>
    <p:sldId id="521" r:id="rId26"/>
    <p:sldId id="523" r:id="rId27"/>
    <p:sldId id="522"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1491">
          <p15:clr>
            <a:srgbClr val="A4A3A4"/>
          </p15:clr>
        </p15:guide>
        <p15:guide id="4" orient="horz" pos="390">
          <p15:clr>
            <a:srgbClr val="A4A3A4"/>
          </p15:clr>
        </p15:guide>
        <p15:guide id="5" orient="horz" pos="4272">
          <p15:clr>
            <a:srgbClr val="A4A3A4"/>
          </p15:clr>
        </p15:guide>
        <p15:guide id="6" orient="horz" pos="1561">
          <p15:clr>
            <a:srgbClr val="A4A3A4"/>
          </p15:clr>
        </p15:guide>
        <p15:guide id="7" orient="horz" pos="3792">
          <p15:clr>
            <a:srgbClr val="A4A3A4"/>
          </p15:clr>
        </p15:guide>
        <p15:guide id="8" orient="horz" pos="3650">
          <p15:clr>
            <a:srgbClr val="A4A3A4"/>
          </p15:clr>
        </p15:guide>
        <p15:guide id="9" orient="horz" pos="1842">
          <p15:clr>
            <a:srgbClr val="A4A3A4"/>
          </p15:clr>
        </p15:guide>
        <p15:guide id="10" pos="3215">
          <p15:clr>
            <a:srgbClr val="A4A3A4"/>
          </p15:clr>
        </p15:guide>
        <p15:guide id="11" pos="4493">
          <p15:clr>
            <a:srgbClr val="A4A3A4"/>
          </p15:clr>
        </p15:guide>
        <p15:guide id="12" pos="551">
          <p15:clr>
            <a:srgbClr val="A4A3A4"/>
          </p15:clr>
        </p15:guide>
        <p15:guide id="13" pos="3568">
          <p15:clr>
            <a:srgbClr val="A4A3A4"/>
          </p15:clr>
        </p15:guide>
        <p15:guide id="14" pos="41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0F"/>
    <a:srgbClr val="A7A9AC"/>
    <a:srgbClr val="414042"/>
    <a:srgbClr val="00A79D"/>
    <a:srgbClr val="00B6CE"/>
    <a:srgbClr val="3980B2"/>
    <a:srgbClr val="F86E00"/>
    <a:srgbClr val="F83200"/>
    <a:srgbClr val="F98700"/>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7160" autoAdjust="0"/>
  </p:normalViewPr>
  <p:slideViewPr>
    <p:cSldViewPr snapToGrid="0" showGuides="1">
      <p:cViewPr varScale="1">
        <p:scale>
          <a:sx n="56" d="100"/>
          <a:sy n="56" d="100"/>
        </p:scale>
        <p:origin x="42" y="42"/>
      </p:cViewPr>
      <p:guideLst>
        <p:guide orient="horz" pos="2184"/>
        <p:guide pos="3840"/>
        <p:guide orient="horz" pos="1491"/>
        <p:guide orient="horz" pos="390"/>
        <p:guide orient="horz" pos="4272"/>
        <p:guide orient="horz" pos="1561"/>
        <p:guide orient="horz" pos="3792"/>
        <p:guide orient="horz" pos="3650"/>
        <p:guide orient="horz" pos="1842"/>
        <p:guide pos="3215"/>
        <p:guide pos="4493"/>
        <p:guide pos="551"/>
        <p:guide pos="3568"/>
        <p:guide pos="4185"/>
      </p:guideLst>
    </p:cSldViewPr>
  </p:slideViewPr>
  <p:notesTextViewPr>
    <p:cViewPr>
      <p:scale>
        <a:sx n="100" d="100"/>
        <a:sy n="100" d="100"/>
      </p:scale>
      <p:origin x="0" y="0"/>
    </p:cViewPr>
  </p:notesTextViewPr>
  <p:notesViewPr>
    <p:cSldViewPr snapToGrid="0" snapToObjects="1" showGuides="1">
      <p:cViewPr varScale="1">
        <p:scale>
          <a:sx n="80" d="100"/>
          <a:sy n="80" d="100"/>
        </p:scale>
        <p:origin x="21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ABB7121-B909-45D5-8C29-CBEA6EB3F274}" type="datetimeFigureOut">
              <a:rPr lang="en-US"/>
              <a:pPr>
                <a:defRPr/>
              </a:pPr>
              <a:t>2016-08-24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D711676-8186-4A29-AB5E-6FCE11ED5696}" type="slidenum">
              <a:rPr lang="en-US"/>
              <a:pPr>
                <a:defRPr/>
              </a:pPr>
              <a:t>‹#›</a:t>
            </a:fld>
            <a:endParaRPr lang="en-US" dirty="0"/>
          </a:p>
        </p:txBody>
      </p:sp>
    </p:spTree>
    <p:extLst>
      <p:ext uri="{BB962C8B-B14F-4D97-AF65-F5344CB8AC3E}">
        <p14:creationId xmlns:p14="http://schemas.microsoft.com/office/powerpoint/2010/main" val="1130743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96A071-2236-4477-BC26-3CC761F181EF}" type="datetimeFigureOut">
              <a:rPr lang="en-US"/>
              <a:pPr>
                <a:defRPr/>
              </a:pPr>
              <a:t>2016-08-24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403D9-B669-4A24-BB2D-C1EEDEB5CF1A}" type="slidenum">
              <a:rPr lang="en-US"/>
              <a:pPr>
                <a:defRPr/>
              </a:pPr>
              <a:t>‹#›</a:t>
            </a:fld>
            <a:endParaRPr lang="en-US" dirty="0"/>
          </a:p>
        </p:txBody>
      </p:sp>
    </p:spTree>
    <p:extLst>
      <p:ext uri="{BB962C8B-B14F-4D97-AF65-F5344CB8AC3E}">
        <p14:creationId xmlns:p14="http://schemas.microsoft.com/office/powerpoint/2010/main" val="28804519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mc.g2planet.com/bmcengage2016/public_speaker_view.php?speaker_id=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mc.g2planet.com/bmcengage2016/public_speaker_view.php?speaker_id=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witter.com/MrBenHone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DIKW_Pyramid#cite_note-Rowley-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Function_model" TargetMode="External"/><Relationship Id="rId5" Type="http://schemas.openxmlformats.org/officeDocument/2006/relationships/hyperlink" Target="https://en.wikipedia.org/wiki/Structural" TargetMode="External"/><Relationship Id="rId4" Type="http://schemas.openxmlformats.org/officeDocument/2006/relationships/hyperlink" Target="https://en.wikipedia.org/wiki/DIKW_Pyramid#cite_note-Zins-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we will start in a minute… at exactly 11:00</a:t>
            </a:r>
          </a:p>
          <a:p>
            <a:endParaRPr lang="en-US" b="1" dirty="0" smtClean="0"/>
          </a:p>
          <a:p>
            <a:endParaRPr lang="en-US" b="0" dirty="0" smtClean="0"/>
          </a:p>
          <a:p>
            <a:r>
              <a:rPr lang="en-US" b="0" dirty="0" smtClean="0"/>
              <a:t>Welcome</a:t>
            </a:r>
            <a:r>
              <a:rPr lang="en-US" b="0" baseline="0" dirty="0" smtClean="0"/>
              <a:t> to the “</a:t>
            </a:r>
            <a:r>
              <a:rPr lang="en-US" b="1" baseline="0" dirty="0" smtClean="0"/>
              <a:t>Actionable Intelligence and How “Good Enough” Can Take You from Manual To Millions</a:t>
            </a:r>
            <a:r>
              <a:rPr lang="en-US" b="0" baseline="0" dirty="0" smtClean="0"/>
              <a:t>”</a:t>
            </a:r>
          </a:p>
          <a:p>
            <a:endParaRPr lang="en-US" b="0" baseline="0" dirty="0" smtClean="0"/>
          </a:p>
          <a:p>
            <a:r>
              <a:rPr lang="en-US" b="0" baseline="0" dirty="0" smtClean="0"/>
              <a:t>This is a conversation, we hope you participate in, to discuss how we went from manually gathering data and manipulating it with Excel to reporting on millions of a month in show back and much more.  We will discuss briefly our lessons learned and useful tools the most important are the concepts of ‘good enough is good enough’ and incremental improvement or ‘suck less’ is critical to making progress.   </a:t>
            </a:r>
          </a:p>
          <a:p>
            <a:endParaRPr lang="en-US" b="0" baseline="0" dirty="0" smtClean="0"/>
          </a:p>
          <a:p>
            <a:r>
              <a:rPr lang="en-US" b="0" baseline="0" dirty="0" smtClean="0"/>
              <a:t>There is an understanding that the </a:t>
            </a:r>
            <a:r>
              <a:rPr lang="en-US" b="1" baseline="0" dirty="0" smtClean="0"/>
              <a:t>metric data are an indicator vs. a proof</a:t>
            </a:r>
            <a:r>
              <a:rPr lang="en-US" b="0" baseline="0" dirty="0" smtClean="0"/>
              <a:t>.  That is to say metric data can only indicate that something is true.  Metric data can not prove something is true.</a:t>
            </a:r>
          </a:p>
          <a:p>
            <a:endParaRPr lang="en-US" b="0" baseline="0" dirty="0" smtClean="0"/>
          </a:p>
          <a:p>
            <a:r>
              <a:rPr lang="en-US" b="0" baseline="0" dirty="0" smtClean="0"/>
              <a:t>If you were expecting something else, you are in the wrong room, but we are glad to have you.</a:t>
            </a:r>
            <a:endParaRPr lang="en-US" b="0" dirty="0" smtClean="0"/>
          </a:p>
          <a:p>
            <a:endParaRPr lang="en-US" b="1" dirty="0" smtClean="0"/>
          </a:p>
          <a:p>
            <a:r>
              <a:rPr lang="en-US" b="1" dirty="0" smtClean="0"/>
              <a:t>======</a:t>
            </a:r>
          </a:p>
          <a:p>
            <a:endParaRPr lang="en-US" b="1" dirty="0" smtClean="0"/>
          </a:p>
          <a:p>
            <a:r>
              <a:rPr lang="en-US" b="1" dirty="0" smtClean="0"/>
              <a:t>https://bmc.g2planet.com/bmcengage2016/public_session_view.php?agenda_session_id=86</a:t>
            </a:r>
          </a:p>
          <a:p>
            <a:endParaRPr lang="en-US" b="1" dirty="0" smtClean="0"/>
          </a:p>
          <a:p>
            <a:r>
              <a:rPr lang="en-US" b="1" dirty="0" smtClean="0"/>
              <a:t>Actionable Intelligence and How “Good Enough” Can Take You from Manual to Millions</a:t>
            </a:r>
          </a:p>
          <a:p>
            <a:r>
              <a:rPr lang="en-US" dirty="0" smtClean="0"/>
              <a:t>Session ID:</a:t>
            </a:r>
          </a:p>
          <a:p>
            <a:r>
              <a:rPr lang="en-US" dirty="0" smtClean="0"/>
              <a:t>702</a:t>
            </a:r>
          </a:p>
          <a:p>
            <a:r>
              <a:rPr lang="en-US" dirty="0" smtClean="0"/>
              <a:t>Date / Time:</a:t>
            </a:r>
          </a:p>
          <a:p>
            <a:r>
              <a:rPr lang="en-US" dirty="0" smtClean="0"/>
              <a:t>Thursday, September 8, 11:00 </a:t>
            </a:r>
            <a:r>
              <a:rPr lang="en-US" dirty="0" smtClean="0">
                <a:effectLst/>
              </a:rPr>
              <a:t>am</a:t>
            </a:r>
            <a:r>
              <a:rPr lang="en-US" dirty="0" smtClean="0"/>
              <a:t> - 11:45 </a:t>
            </a:r>
            <a:r>
              <a:rPr lang="en-US" dirty="0" smtClean="0">
                <a:effectLst/>
              </a:rPr>
              <a:t>am</a:t>
            </a:r>
            <a:endParaRPr lang="en-US" dirty="0" smtClean="0"/>
          </a:p>
          <a:p>
            <a:r>
              <a:rPr lang="en-US" dirty="0" smtClean="0"/>
              <a:t>Room:</a:t>
            </a:r>
          </a:p>
          <a:p>
            <a:r>
              <a:rPr lang="en-US" dirty="0" smtClean="0"/>
              <a:t>Ironwood 7</a:t>
            </a:r>
          </a:p>
          <a:p>
            <a:r>
              <a:rPr lang="en-US" dirty="0" smtClean="0"/>
              <a:t>Description:</a:t>
            </a:r>
          </a:p>
          <a:p>
            <a:r>
              <a:rPr lang="en-US" dirty="0" smtClean="0"/>
              <a:t>Join this discussion to learn about Health Care Service Corporation’s (HCSC’s) journey, from finding data under rocks and manipulating it with Excel to reporting on six million dollar (US) a month in “showback.” We’ll share lessons learned and useful tools and techniques that you can use today, regardless of where you are on your journey. While our examples are specific to BMC TrueSight Capacity Optimization, they apply to most optimization efforts.</a:t>
            </a:r>
            <a:br>
              <a:rPr lang="en-US" dirty="0" smtClean="0"/>
            </a:br>
            <a:r>
              <a:rPr lang="en-US" dirty="0" smtClean="0"/>
              <a:t/>
            </a:r>
            <a:br>
              <a:rPr lang="en-US" dirty="0" smtClean="0"/>
            </a:br>
            <a:r>
              <a:rPr lang="en-US" dirty="0" smtClean="0"/>
              <a:t>We’ll cover the concepts of “good enough is good enough”, incremental improvement or “suck less,” and data as indicator vs. proof. We’ll strive to liberate your thinking on how you can get from where you are to where you wish to be. </a:t>
            </a:r>
          </a:p>
          <a:p>
            <a:r>
              <a:rPr lang="en-US" dirty="0" smtClean="0"/>
              <a:t>Level:</a:t>
            </a:r>
          </a:p>
          <a:p>
            <a:r>
              <a:rPr lang="en-US" dirty="0" smtClean="0"/>
              <a:t>Intermediate</a:t>
            </a:r>
          </a:p>
          <a:p>
            <a:r>
              <a:rPr lang="en-US" dirty="0" smtClean="0"/>
              <a:t>Presentation Type:</a:t>
            </a:r>
          </a:p>
          <a:p>
            <a:r>
              <a:rPr lang="en-US" dirty="0" smtClean="0"/>
              <a:t>Business</a:t>
            </a:r>
          </a:p>
          <a:p>
            <a:r>
              <a:rPr lang="en-US" dirty="0" smtClean="0"/>
              <a:t>Product(s):</a:t>
            </a:r>
          </a:p>
          <a:p>
            <a:r>
              <a:rPr lang="en-US" dirty="0" smtClean="0"/>
              <a:t>BMC TrueSight Capacity Optimization</a:t>
            </a:r>
          </a:p>
          <a:p>
            <a:r>
              <a:rPr lang="en-US" dirty="0" smtClean="0"/>
              <a:t>Type:</a:t>
            </a:r>
          </a:p>
          <a:p>
            <a:r>
              <a:rPr lang="en-US" dirty="0" smtClean="0"/>
              <a:t>Customer/Industry Breakout</a:t>
            </a:r>
          </a:p>
          <a:p>
            <a:r>
              <a:rPr lang="en-US" dirty="0" smtClean="0"/>
              <a:t>Track:</a:t>
            </a:r>
          </a:p>
          <a:p>
            <a:r>
              <a:rPr lang="en-US" dirty="0" smtClean="0"/>
              <a:t>Digital Transformation Best Practices</a:t>
            </a:r>
          </a:p>
          <a:p>
            <a:r>
              <a:rPr lang="en-US" dirty="0" smtClean="0"/>
              <a:t>Speaker(s):</a:t>
            </a:r>
          </a:p>
          <a:p>
            <a:r>
              <a:rPr lang="en-US" dirty="0" smtClean="0">
                <a:hlinkClick r:id="rId3"/>
              </a:rPr>
              <a:t>Ben Davies</a:t>
            </a:r>
            <a:r>
              <a:rPr lang="en-US" dirty="0" smtClean="0"/>
              <a:t>, Senior IT Business Consultant, HCSC </a:t>
            </a:r>
          </a:p>
          <a:p>
            <a:r>
              <a:rPr lang="en-US" dirty="0" smtClean="0">
                <a:hlinkClick r:id="rId4"/>
              </a:rPr>
              <a:t>James Kistler</a:t>
            </a:r>
            <a:r>
              <a:rPr lang="en-US" dirty="0" smtClean="0"/>
              <a:t>, Capacity Manager, HCSC </a:t>
            </a:r>
          </a:p>
          <a:p>
            <a:r>
              <a:rPr lang="en-US" dirty="0" smtClean="0"/>
              <a:t>Status:</a:t>
            </a:r>
          </a:p>
          <a:p>
            <a:r>
              <a:rPr lang="en-US" dirty="0" smtClean="0"/>
              <a:t>Available </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a:t>
            </a:fld>
            <a:endParaRPr lang="en-US" dirty="0"/>
          </a:p>
        </p:txBody>
      </p:sp>
    </p:spTree>
    <p:extLst>
      <p:ext uri="{BB962C8B-B14F-4D97-AF65-F5344CB8AC3E}">
        <p14:creationId xmlns:p14="http://schemas.microsoft.com/office/powerpoint/2010/main" val="259427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BMC Capacity Optimization. </a:t>
            </a:r>
            <a:r>
              <a:rPr lang="en-US" baseline="0" dirty="0" smtClean="0"/>
              <a:t>After three years we found the BMC Capacity Optimization tool  (we started on 9.x).   This was less of a sea change and more of a tool change as we were a few years into our 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our chart has most of the original requirement except cost, which remains an ongoing battle.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some three years after having BMC TrueSight Capacity Optimization we routinely make charts and observations for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fact, we have some 350 applications we can report on.   We could not do this without the Configuration Management Team making the associations with Atrium ADDM and discovery.</a:t>
            </a:r>
          </a:p>
        </p:txBody>
      </p:sp>
      <p:sp>
        <p:nvSpPr>
          <p:cNvPr id="4" name="Slide Number Placeholder 3"/>
          <p:cNvSpPr>
            <a:spLocks noGrp="1"/>
          </p:cNvSpPr>
          <p:nvPr>
            <p:ph type="sldNum" sz="quarter" idx="10"/>
          </p:nvPr>
        </p:nvSpPr>
        <p:spPr/>
        <p:txBody>
          <a:bodyPr/>
          <a:lstStyle/>
          <a:p>
            <a:fld id="{78E44A64-6739-48AF-9DC4-D0F6F65FA328}" type="slidenum">
              <a:rPr lang="en-US" smtClean="0"/>
              <a:t>10</a:t>
            </a:fld>
            <a:endParaRPr lang="en-US" dirty="0"/>
          </a:p>
        </p:txBody>
      </p:sp>
    </p:spTree>
    <p:extLst>
      <p:ext uri="{BB962C8B-B14F-4D97-AF65-F5344CB8AC3E}">
        <p14:creationId xmlns:p14="http://schemas.microsoft.com/office/powerpoint/2010/main" val="354600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Quickly Mature. </a:t>
            </a:r>
            <a:r>
              <a:rPr lang="en-US" baseline="0" dirty="0" smtClean="0"/>
              <a:t>BMC allowed us to quickly mature as we really did out grow our Excel tools and techniques, and had a pretty clear idea of what we wished to produce, what data we needed, where it was, and how to get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Very quickly</a:t>
            </a:r>
            <a:r>
              <a:rPr lang="en-US" b="1" baseline="0" dirty="0" smtClean="0"/>
              <a:t>, thanks to BMC Sales Support and Moviri our Most Excellent Contractor, </a:t>
            </a:r>
            <a:r>
              <a:rPr lang="en-US" baseline="0" dirty="0" smtClean="0"/>
              <a:t>we automated several data collections.  Made routine charts ‘automatically’ </a:t>
            </a:r>
            <a:r>
              <a:rPr lang="en-US" b="1" baseline="0" dirty="0" smtClean="0"/>
              <a:t>and finally spent more time analyzing data than collecting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Now reports are routine, insights are </a:t>
            </a:r>
            <a:r>
              <a:rPr lang="en-US" b="1" baseline="0" dirty="0" smtClean="0"/>
              <a:t>timely, </a:t>
            </a:r>
            <a:r>
              <a:rPr lang="en-US" b="1" baseline="0" dirty="0" smtClean="0"/>
              <a:t>and intelligence is actionable.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b="1" dirty="0" smtClean="0"/>
              <a:t>We made our basic reporting ‘suck less’ and were liberated to do more detailed analysis, including detailed application analysis, and chargeback.</a:t>
            </a:r>
          </a:p>
          <a:p>
            <a:pPr marL="0" indent="0">
              <a:buNone/>
            </a:pPr>
            <a:endParaRPr lang="en-US" dirty="0" smtClean="0"/>
          </a:p>
          <a:p>
            <a:pPr marL="0" indent="0">
              <a:buNone/>
            </a:pPr>
            <a:r>
              <a:rPr lang="en-US" dirty="0" smtClean="0"/>
              <a:t>The key to this is to make the data good enough,</a:t>
            </a:r>
            <a:r>
              <a:rPr lang="en-US" baseline="0" dirty="0" smtClean="0"/>
              <a:t> and improve our process such that it sucks less.</a:t>
            </a:r>
          </a:p>
          <a:p>
            <a:pPr marL="0" indent="0">
              <a:buNone/>
            </a:pPr>
            <a:endParaRPr lang="en-US"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11</a:t>
            </a:fld>
            <a:endParaRPr lang="en-US" dirty="0"/>
          </a:p>
        </p:txBody>
      </p:sp>
    </p:spTree>
    <p:extLst>
      <p:ext uri="{BB962C8B-B14F-4D97-AF65-F5344CB8AC3E}">
        <p14:creationId xmlns:p14="http://schemas.microsoft.com/office/powerpoint/2010/main" val="329281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Chargeback for Projects</a:t>
            </a:r>
            <a:r>
              <a:rPr lang="en-US" baseline="0" dirty="0" smtClean="0"/>
              <a:t>. This allowed us to do basic charge back and took over the labor intensive job of project cost accounting.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went form equipment managers guessing, to an automated process that can detect configuration changes and update accordingly.  </a:t>
            </a:r>
            <a:r>
              <a:rPr lang="en-US" b="1" baseline="0" dirty="0" smtClean="0"/>
              <a:t>We went from monthly guesses to calculating allocations by the hour.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process is transparent, auditable, and relatively low effort, but it is still a bit of a pain, for a couple of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We gave a presentation at Engage2014 that reviewed our charge back journey in some detail.  It is still relevant if you wish a copy.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dirty="0" smtClean="0"/>
              <a:t>The key to this is to make the data good enough,</a:t>
            </a:r>
            <a:r>
              <a:rPr lang="en-US" baseline="0" dirty="0" smtClean="0"/>
              <a:t> and improved our process such that it sucks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12</a:t>
            </a:fld>
            <a:endParaRPr lang="en-US" dirty="0"/>
          </a:p>
        </p:txBody>
      </p:sp>
    </p:spTree>
    <p:extLst>
      <p:ext uri="{BB962C8B-B14F-4D97-AF65-F5344CB8AC3E}">
        <p14:creationId xmlns:p14="http://schemas.microsoft.com/office/powerpoint/2010/main" val="75447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Retire Servers. </a:t>
            </a:r>
            <a:r>
              <a:rPr lang="en-US" baseline="0" dirty="0" smtClean="0"/>
              <a:t>Our efforts informed a lot of senior people of the cost of infrastructure. This knowledge and some leadership changes allowed the first concentrated effort to retire servers.  </a:t>
            </a:r>
            <a:r>
              <a:rPr lang="en-US" b="1" baseline="0" dirty="0" smtClean="0"/>
              <a:t>We, for the very first time in our 70 year + history, retired more servers than we built for a couple months of that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some of this was cleaning skeletons out of the closet, it does not happen without a cost conscious mindset AND some of the data assembled in BCO.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a huge win </a:t>
            </a:r>
            <a:r>
              <a:rPr lang="en-US" b="1" baseline="0" dirty="0" smtClean="0"/>
              <a:t>as I bet most of us in this room have NEVER retired more servers </a:t>
            </a:r>
            <a:r>
              <a:rPr lang="en-US" baseline="0" dirty="0" smtClean="0"/>
              <a:t>in a quarter than was built in the quarter.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dirty="0" smtClean="0"/>
              <a:t>The key to this is to make the data good enough,</a:t>
            </a:r>
            <a:r>
              <a:rPr lang="en-US" baseline="0" dirty="0" smtClean="0"/>
              <a:t> and improved our process such that it sucks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13</a:t>
            </a:fld>
            <a:endParaRPr lang="en-US" dirty="0"/>
          </a:p>
        </p:txBody>
      </p:sp>
    </p:spTree>
    <p:extLst>
      <p:ext uri="{BB962C8B-B14F-4D97-AF65-F5344CB8AC3E}">
        <p14:creationId xmlns:p14="http://schemas.microsoft.com/office/powerpoint/2010/main" val="115146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Application Charge Back and Beyond. </a:t>
            </a:r>
            <a:r>
              <a:rPr lang="en-US" baseline="0" dirty="0" smtClean="0"/>
              <a:t>Now we are doing application charge back or more of a shame back.   Comparing the cost of different applications and application portfolios throughout the business</a:t>
            </a:r>
            <a:r>
              <a:rPr lang="en-US" b="1" baseline="0" dirty="0" smtClean="0"/>
              <a:t>.  We show back several million dollars a month.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Charge back is an elusive, fickle goal.  Not everyone will approve, mostly for reasons that have nothing to do with charge 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It is good to realize that chargeback has nothing to do with finance and </a:t>
            </a:r>
            <a:r>
              <a:rPr lang="en-US" b="1" baseline="0" dirty="0" smtClean="0"/>
              <a:t>everything </a:t>
            </a:r>
            <a:r>
              <a:rPr lang="en-US" b="1" baseline="0" dirty="0" smtClean="0"/>
              <a:t>to do with changing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dirty="0" smtClean="0"/>
              <a:t>The key to this is to make the data good enough,</a:t>
            </a:r>
            <a:r>
              <a:rPr lang="en-US" baseline="0" dirty="0" smtClean="0"/>
              <a:t> and improving our process such that it sucks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14</a:t>
            </a:fld>
            <a:endParaRPr lang="en-US" dirty="0"/>
          </a:p>
        </p:txBody>
      </p:sp>
    </p:spTree>
    <p:extLst>
      <p:ext uri="{BB962C8B-B14F-4D97-AF65-F5344CB8AC3E}">
        <p14:creationId xmlns:p14="http://schemas.microsoft.com/office/powerpoint/2010/main" val="224095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call to action I say</a:t>
            </a:r>
            <a:r>
              <a:rPr lang="en-US" b="1" dirty="0" smtClean="0"/>
              <a:t>, START.  For the love of data, start.</a:t>
            </a:r>
          </a:p>
          <a:p>
            <a:endParaRPr lang="en-US" dirty="0" smtClean="0"/>
          </a:p>
          <a:p>
            <a:r>
              <a:rPr lang="en-US" b="1" dirty="0" smtClean="0"/>
              <a:t>You already have the tools</a:t>
            </a:r>
            <a:r>
              <a:rPr lang="en-US" dirty="0" smtClean="0"/>
              <a:t>.  That is databases,</a:t>
            </a:r>
            <a:r>
              <a:rPr lang="en-US" baseline="0" dirty="0" smtClean="0"/>
              <a:t> query tools, Excel</a:t>
            </a:r>
          </a:p>
          <a:p>
            <a:r>
              <a:rPr lang="en-US" b="1" baseline="0" dirty="0" smtClean="0"/>
              <a:t>You already have some of the data</a:t>
            </a:r>
            <a:r>
              <a:rPr lang="en-US" baseline="0" dirty="0" smtClean="0"/>
              <a:t>.  Device metrics, costs, if only budget numbers, and counts of work.</a:t>
            </a:r>
          </a:p>
          <a:p>
            <a:r>
              <a:rPr lang="en-US" b="1" baseline="0" dirty="0" smtClean="0"/>
              <a:t>You already know most of the questions</a:t>
            </a:r>
            <a:r>
              <a:rPr lang="en-US" baseline="0" dirty="0" smtClean="0"/>
              <a:t>. How much, on average is each piece of infrastructure?  How much on average is each piece of work? What is my most used device? How much more work can I do on existing equipment?</a:t>
            </a:r>
          </a:p>
          <a:p>
            <a:endParaRPr lang="en-US" baseline="0" dirty="0" smtClean="0"/>
          </a:p>
          <a:p>
            <a:r>
              <a:rPr lang="en-US" b="1" dirty="0" smtClean="0"/>
              <a:t>Answer your questions as best you can with what you have.  Note qualifiers, exceptions, unknowns, and limited data,</a:t>
            </a:r>
            <a:r>
              <a:rPr lang="en-US" b="1" baseline="0" dirty="0" smtClean="0"/>
              <a:t> but answer the question.</a:t>
            </a:r>
          </a:p>
          <a:p>
            <a:endParaRPr lang="en-US" baseline="0" dirty="0" smtClean="0"/>
          </a:p>
          <a:p>
            <a:r>
              <a:rPr lang="en-US" baseline="0" dirty="0" smtClean="0"/>
              <a:t>Mature little bits everywhere – Make each part suck less.   </a:t>
            </a:r>
            <a:r>
              <a:rPr lang="en-US" b="1" baseline="0" dirty="0" smtClean="0"/>
              <a:t>What will it take to remove a qualifier, or exception?  </a:t>
            </a:r>
            <a:r>
              <a:rPr lang="en-US" baseline="0" dirty="0" smtClean="0"/>
              <a:t>How can you get better data or better understanding?</a:t>
            </a:r>
          </a:p>
          <a:p>
            <a:endParaRPr lang="en-US" baseline="0" dirty="0" smtClean="0"/>
          </a:p>
          <a:p>
            <a:r>
              <a:rPr lang="en-US" baseline="0" dirty="0" smtClean="0"/>
              <a:t>At some point the process you are using will not be sufficient to gather, coordinate, store, retrieve, display, or manipulate your data, reports, intelligence and action items.  When you get there, big changes are needed but you will have a reasonably clear idea of what will be needed.  But first you must START.</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did this by making our data good enough, and improving our processes such that it sucks less.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15</a:t>
            </a:fld>
            <a:endParaRPr lang="en-US" dirty="0"/>
          </a:p>
        </p:txBody>
      </p:sp>
    </p:spTree>
    <p:extLst>
      <p:ext uri="{BB962C8B-B14F-4D97-AF65-F5344CB8AC3E}">
        <p14:creationId xmlns:p14="http://schemas.microsoft.com/office/powerpoint/2010/main" val="415879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Thank you for your time and attention.</a:t>
            </a:r>
          </a:p>
          <a:p>
            <a:endParaRPr lang="en-US" dirty="0" smtClean="0"/>
          </a:p>
          <a:p>
            <a:r>
              <a:rPr lang="en-US" dirty="0" smtClean="0"/>
              <a:t>Feel free to talk to us,</a:t>
            </a:r>
            <a:r>
              <a:rPr lang="en-US" baseline="0" dirty="0" smtClean="0"/>
              <a:t> at the conference, or by phone or email.</a:t>
            </a:r>
          </a:p>
          <a:p>
            <a:endParaRPr lang="en-US" baseline="0" dirty="0" smtClean="0"/>
          </a:p>
          <a:p>
            <a:r>
              <a:rPr lang="en-US" baseline="0" dirty="0" smtClean="0"/>
              <a:t>Please </a:t>
            </a:r>
            <a:r>
              <a:rPr lang="en-US" b="1" baseline="0" dirty="0" smtClean="0"/>
              <a:t>submit a review </a:t>
            </a:r>
            <a:r>
              <a:rPr lang="en-US" baseline="0" dirty="0" smtClean="0"/>
              <a:t>at the registration desk.  Say that Mr. Ben is awesome! Mostly because we are, but also because we asked nicely. Please.</a:t>
            </a:r>
          </a:p>
          <a:p>
            <a:r>
              <a:rPr lang="en-US" baseline="0" dirty="0" smtClean="0"/>
              <a:t>I have three sessions this year – so I am in competition with the other versions of myself.</a:t>
            </a:r>
          </a:p>
          <a:p>
            <a:endParaRPr lang="en-US" baseline="0" dirty="0" smtClean="0"/>
          </a:p>
          <a:p>
            <a:endParaRPr lang="en-US" baseline="0" dirty="0" smtClean="0"/>
          </a:p>
          <a:p>
            <a:pPr algn="l"/>
            <a:r>
              <a:rPr lang="en-US" sz="1200" dirty="0" smtClean="0"/>
              <a:t>Submit your card with: “</a:t>
            </a:r>
            <a:r>
              <a:rPr lang="en-US" sz="1200" b="1" dirty="0" smtClean="0"/>
              <a:t>Suck Less</a:t>
            </a:r>
            <a:r>
              <a:rPr lang="en-US" sz="1200" dirty="0" smtClean="0"/>
              <a:t>” on the back and we will send you a link to the presentation.</a:t>
            </a:r>
          </a:p>
          <a:p>
            <a:endParaRPr lang="en-US" baseline="0" dirty="0" smtClean="0"/>
          </a:p>
          <a:p>
            <a:r>
              <a:rPr lang="en-US" baseline="0" dirty="0" smtClean="0"/>
              <a:t>https://twitter.com/MrBenHoney</a:t>
            </a:r>
          </a:p>
          <a:p>
            <a:r>
              <a:rPr lang="en-US" dirty="0" smtClean="0">
                <a:hlinkClick r:id="rId3"/>
              </a:rPr>
              <a:t>@MrBenHoney</a:t>
            </a:r>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16</a:t>
            </a:fld>
            <a:endParaRPr lang="en-US" dirty="0"/>
          </a:p>
        </p:txBody>
      </p:sp>
    </p:spTree>
    <p:extLst>
      <p:ext uri="{BB962C8B-B14F-4D97-AF65-F5344CB8AC3E}">
        <p14:creationId xmlns:p14="http://schemas.microsoft.com/office/powerpoint/2010/main" val="156724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Thank you for your time and attention.</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17</a:t>
            </a:fld>
            <a:endParaRPr lang="en-US" dirty="0"/>
          </a:p>
        </p:txBody>
      </p:sp>
    </p:spTree>
    <p:extLst>
      <p:ext uri="{BB962C8B-B14F-4D97-AF65-F5344CB8AC3E}">
        <p14:creationId xmlns:p14="http://schemas.microsoft.com/office/powerpoint/2010/main" val="2703132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20</a:t>
            </a:fld>
            <a:endParaRPr lang="en-US" dirty="0"/>
          </a:p>
        </p:txBody>
      </p:sp>
    </p:spTree>
    <p:extLst>
      <p:ext uri="{BB962C8B-B14F-4D97-AF65-F5344CB8AC3E}">
        <p14:creationId xmlns:p14="http://schemas.microsoft.com/office/powerpoint/2010/main" val="322580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21</a:t>
            </a:fld>
            <a:endParaRPr lang="en-US" dirty="0"/>
          </a:p>
        </p:txBody>
      </p:sp>
    </p:spTree>
    <p:extLst>
      <p:ext uri="{BB962C8B-B14F-4D97-AF65-F5344CB8AC3E}">
        <p14:creationId xmlns:p14="http://schemas.microsoft.com/office/powerpoint/2010/main" val="322864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Our</a:t>
            </a:r>
            <a:r>
              <a:rPr lang="en-US" baseline="0" dirty="0" smtClean="0"/>
              <a:t> agenda today is simple.</a:t>
            </a:r>
          </a:p>
          <a:p>
            <a:endParaRPr lang="en-US" baseline="0" dirty="0" smtClean="0"/>
          </a:p>
          <a:p>
            <a:r>
              <a:rPr lang="en-US" baseline="0" dirty="0" smtClean="0"/>
              <a:t>A quick introduction, </a:t>
            </a:r>
            <a:endParaRPr lang="en-US" baseline="0" dirty="0" smtClean="0"/>
          </a:p>
          <a:p>
            <a:endParaRPr lang="en-US" baseline="0" dirty="0" smtClean="0"/>
          </a:p>
          <a:p>
            <a:r>
              <a:rPr lang="en-US" baseline="0" dirty="0" smtClean="0"/>
              <a:t>discussion </a:t>
            </a:r>
            <a:r>
              <a:rPr lang="en-US" baseline="0" dirty="0" smtClean="0"/>
              <a:t>on why actionable intelligence Matters </a:t>
            </a:r>
            <a:endParaRPr lang="en-US" baseline="0" dirty="0" smtClean="0"/>
          </a:p>
          <a:p>
            <a:endParaRPr lang="en-US" baseline="0" dirty="0" smtClean="0"/>
          </a:p>
          <a:p>
            <a:r>
              <a:rPr lang="en-US" baseline="0" dirty="0" smtClean="0"/>
              <a:t>and </a:t>
            </a:r>
            <a:r>
              <a:rPr lang="en-US" baseline="0" dirty="0" smtClean="0"/>
              <a:t>conversation on our journey.</a:t>
            </a:r>
          </a:p>
          <a:p>
            <a:endParaRPr lang="en-US" baseline="0" dirty="0" smtClean="0"/>
          </a:p>
          <a:p>
            <a:r>
              <a:rPr lang="en-US" baseline="0" dirty="0" smtClean="0"/>
              <a:t>We end with a call to action and questions.  However, feel free to ask questions as they come up.</a:t>
            </a:r>
            <a:endParaRPr lang="en-US" dirty="0" smtClean="0"/>
          </a:p>
          <a:p>
            <a:endParaRPr lang="en-US" altLang="en-US" dirty="0" smtClean="0"/>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will be some examples and our presentation makes extensive use of the notes field in PowerPoint. So be sure to give us your card with “</a:t>
            </a:r>
            <a:r>
              <a:rPr lang="en-US" b="1" baseline="0" dirty="0" smtClean="0"/>
              <a:t>Suck Less</a:t>
            </a:r>
            <a:r>
              <a:rPr lang="en-US" baseline="0" dirty="0" smtClean="0"/>
              <a:t>” on the back and we will send this presentation and materials to you.</a:t>
            </a:r>
            <a:endParaRPr lang="en-US" dirty="0" smtClean="0"/>
          </a:p>
          <a:p>
            <a:endParaRPr lang="en-US" altLang="en-US" dirty="0" smtClean="0"/>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2</a:t>
            </a:fld>
            <a:endParaRPr lang="en-US" altLang="en-US" dirty="0" smtClean="0"/>
          </a:p>
        </p:txBody>
      </p:sp>
    </p:spTree>
    <p:extLst>
      <p:ext uri="{BB962C8B-B14F-4D97-AF65-F5344CB8AC3E}">
        <p14:creationId xmlns:p14="http://schemas.microsoft.com/office/powerpoint/2010/main" val="188173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22</a:t>
            </a:fld>
            <a:endParaRPr lang="en-US" dirty="0"/>
          </a:p>
        </p:txBody>
      </p:sp>
    </p:spTree>
    <p:extLst>
      <p:ext uri="{BB962C8B-B14F-4D97-AF65-F5344CB8AC3E}">
        <p14:creationId xmlns:p14="http://schemas.microsoft.com/office/powerpoint/2010/main" val="267860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23</a:t>
            </a:fld>
            <a:endParaRPr lang="en-US" dirty="0"/>
          </a:p>
        </p:txBody>
      </p:sp>
    </p:spTree>
    <p:extLst>
      <p:ext uri="{BB962C8B-B14F-4D97-AF65-F5344CB8AC3E}">
        <p14:creationId xmlns:p14="http://schemas.microsoft.com/office/powerpoint/2010/main" val="101431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24</a:t>
            </a:fld>
            <a:endParaRPr lang="en-US" dirty="0"/>
          </a:p>
        </p:txBody>
      </p:sp>
    </p:spTree>
    <p:extLst>
      <p:ext uri="{BB962C8B-B14F-4D97-AF65-F5344CB8AC3E}">
        <p14:creationId xmlns:p14="http://schemas.microsoft.com/office/powerpoint/2010/main" val="74855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script</a:t>
            </a:r>
            <a:r>
              <a:rPr lang="en-US" baseline="0" dirty="0" smtClean="0"/>
              <a:t> behind the button..</a:t>
            </a:r>
          </a:p>
          <a:p>
            <a:r>
              <a:rPr lang="en-US" dirty="0" smtClean="0"/>
              <a:t>======</a:t>
            </a:r>
          </a:p>
          <a:p>
            <a:endParaRPr lang="en-US" dirty="0" smtClean="0"/>
          </a:p>
          <a:p>
            <a:r>
              <a:rPr lang="en-US" dirty="0" smtClean="0"/>
              <a:t>Sub UpdateDataButton()</a:t>
            </a:r>
          </a:p>
          <a:p>
            <a:r>
              <a:rPr lang="en-US" dirty="0" smtClean="0"/>
              <a:t>'This strings together many of the functions to update all data on the HP Data Analysis Template.</a:t>
            </a:r>
          </a:p>
          <a:p>
            <a:r>
              <a:rPr lang="en-US" dirty="0" smtClean="0"/>
              <a:t> </a:t>
            </a:r>
          </a:p>
          <a:p>
            <a:r>
              <a:rPr lang="en-US" dirty="0" smtClean="0"/>
              <a:t>    Application.ScreenUpdating = False</a:t>
            </a:r>
          </a:p>
          <a:p>
            <a:r>
              <a:rPr lang="en-US" dirty="0" smtClean="0"/>
              <a:t>    'Start from a known place</a:t>
            </a:r>
          </a:p>
          <a:p>
            <a:r>
              <a:rPr lang="en-US" dirty="0" smtClean="0"/>
              <a:t>    Sheets("Data").Select</a:t>
            </a:r>
          </a:p>
          <a:p>
            <a:r>
              <a:rPr lang="en-US" dirty="0" smtClean="0"/>
              <a:t>    Range("A6").Select</a:t>
            </a:r>
          </a:p>
          <a:p>
            <a:r>
              <a:rPr lang="en-US" dirty="0" smtClean="0"/>
              <a:t>       </a:t>
            </a:r>
          </a:p>
          <a:p>
            <a:r>
              <a:rPr lang="en-US" dirty="0" smtClean="0"/>
              <a:t>    'Run through the updates and whatever else</a:t>
            </a:r>
          </a:p>
          <a:p>
            <a:r>
              <a:rPr lang="en-US" dirty="0" smtClean="0"/>
              <a:t>    Call ClearData</a:t>
            </a:r>
          </a:p>
          <a:p>
            <a:r>
              <a:rPr lang="en-US" dirty="0" smtClean="0"/>
              <a:t>    Call DeleteUnused</a:t>
            </a:r>
          </a:p>
          <a:p>
            <a:r>
              <a:rPr lang="en-US" dirty="0" smtClean="0"/>
              <a:t>    Call </a:t>
            </a:r>
            <a:r>
              <a:rPr lang="en-US" dirty="0" err="1" smtClean="0"/>
              <a:t>GetHPData</a:t>
            </a:r>
            <a:endParaRPr lang="en-US" dirty="0" smtClean="0"/>
          </a:p>
          <a:p>
            <a:r>
              <a:rPr lang="en-US" dirty="0" smtClean="0"/>
              <a:t>    Call </a:t>
            </a:r>
            <a:r>
              <a:rPr lang="en-US" dirty="0" err="1" smtClean="0"/>
              <a:t>RefreshCounts</a:t>
            </a:r>
            <a:endParaRPr lang="en-US" dirty="0" smtClean="0"/>
          </a:p>
          <a:p>
            <a:r>
              <a:rPr lang="en-US" dirty="0" smtClean="0"/>
              <a:t>    'Call </a:t>
            </a:r>
            <a:r>
              <a:rPr lang="en-US" dirty="0" err="1" smtClean="0"/>
              <a:t>RefreshCharts</a:t>
            </a:r>
            <a:endParaRPr lang="en-US" dirty="0" smtClean="0"/>
          </a:p>
          <a:p>
            <a:r>
              <a:rPr lang="en-US" dirty="0" smtClean="0"/>
              <a:t>    Call RefreshDashChart01</a:t>
            </a:r>
          </a:p>
          <a:p>
            <a:r>
              <a:rPr lang="en-US" dirty="0" smtClean="0"/>
              <a:t>    Call RefreshDashChart02</a:t>
            </a:r>
          </a:p>
          <a:p>
            <a:r>
              <a:rPr lang="en-US" dirty="0" smtClean="0"/>
              <a:t>    Call RefreshDashChart03</a:t>
            </a:r>
          </a:p>
          <a:p>
            <a:r>
              <a:rPr lang="en-US" dirty="0" smtClean="0"/>
              <a:t>    Call </a:t>
            </a:r>
            <a:r>
              <a:rPr lang="en-US" dirty="0" err="1" smtClean="0"/>
              <a:t>RefreshDashTemp</a:t>
            </a:r>
            <a:endParaRPr lang="en-US" dirty="0" smtClean="0"/>
          </a:p>
          <a:p>
            <a:r>
              <a:rPr lang="en-US" dirty="0" smtClean="0"/>
              <a:t>   ' Call </a:t>
            </a:r>
            <a:r>
              <a:rPr lang="en-US" dirty="0" err="1" smtClean="0"/>
              <a:t>RefreshDashboardServerList</a:t>
            </a:r>
            <a:endParaRPr lang="en-US" dirty="0" smtClean="0"/>
          </a:p>
          <a:p>
            <a:endParaRPr lang="en-US" dirty="0" smtClean="0"/>
          </a:p>
          <a:p>
            <a:r>
              <a:rPr lang="en-US" dirty="0" smtClean="0"/>
              <a:t>    </a:t>
            </a:r>
          </a:p>
          <a:p>
            <a:r>
              <a:rPr lang="en-US" dirty="0" smtClean="0"/>
              <a:t>    'Get back to where you started.</a:t>
            </a:r>
          </a:p>
          <a:p>
            <a:r>
              <a:rPr lang="en-US" dirty="0" smtClean="0"/>
              <a:t>    Sheets("Data").Select</a:t>
            </a:r>
          </a:p>
          <a:p>
            <a:r>
              <a:rPr lang="en-US" dirty="0" smtClean="0"/>
              <a:t>       Range("A6").Select</a:t>
            </a:r>
          </a:p>
          <a:p>
            <a:r>
              <a:rPr lang="en-US" dirty="0" smtClean="0"/>
              <a:t>    </a:t>
            </a:r>
            <a:r>
              <a:rPr lang="en-US" dirty="0" err="1" smtClean="0"/>
              <a:t>Application.ScreenUpdating</a:t>
            </a:r>
            <a:r>
              <a:rPr lang="en-US" dirty="0" smtClean="0"/>
              <a:t> = True</a:t>
            </a:r>
          </a:p>
          <a:p>
            <a:r>
              <a:rPr lang="en-US" dirty="0" smtClean="0"/>
              <a:t>    </a:t>
            </a:r>
          </a:p>
          <a:p>
            <a:r>
              <a:rPr lang="en-US" dirty="0" smtClean="0"/>
              <a:t>    'Should be done!</a:t>
            </a:r>
          </a:p>
          <a:p>
            <a:r>
              <a:rPr lang="en-US" dirty="0" smtClean="0"/>
              <a:t>End Sub</a:t>
            </a:r>
          </a:p>
          <a:p>
            <a:endParaRPr lang="en-US" dirty="0" smtClean="0"/>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25</a:t>
            </a:fld>
            <a:endParaRPr lang="en-US" dirty="0"/>
          </a:p>
        </p:txBody>
      </p:sp>
    </p:spTree>
    <p:extLst>
      <p:ext uri="{BB962C8B-B14F-4D97-AF65-F5344CB8AC3E}">
        <p14:creationId xmlns:p14="http://schemas.microsoft.com/office/powerpoint/2010/main" val="513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get data script..</a:t>
            </a:r>
          </a:p>
          <a:p>
            <a:r>
              <a:rPr lang="en-US" dirty="0" smtClean="0"/>
              <a:t>===========</a:t>
            </a:r>
          </a:p>
          <a:p>
            <a:endParaRPr lang="en-US" dirty="0" smtClean="0"/>
          </a:p>
          <a:p>
            <a:r>
              <a:rPr lang="en-US" dirty="0" smtClean="0"/>
              <a:t>Sub </a:t>
            </a:r>
            <a:r>
              <a:rPr lang="en-US" dirty="0" err="1" smtClean="0"/>
              <a:t>GetHPData</a:t>
            </a:r>
            <a:r>
              <a:rPr lang="en-US" dirty="0" smtClean="0"/>
              <a:t>()</a:t>
            </a:r>
          </a:p>
          <a:p>
            <a:r>
              <a:rPr lang="en-US" dirty="0" smtClean="0"/>
              <a:t>'This will query the Business Data Forecasting database with your query.</a:t>
            </a:r>
          </a:p>
          <a:p>
            <a:r>
              <a:rPr lang="en-US" dirty="0" smtClean="0"/>
              <a:t>'This assumes that you have an ODBC connection already defined.</a:t>
            </a:r>
          </a:p>
          <a:p>
            <a:r>
              <a:rPr lang="en-US" dirty="0" smtClean="0"/>
              <a:t>Dim </a:t>
            </a:r>
            <a:r>
              <a:rPr lang="en-US" dirty="0" err="1" smtClean="0"/>
              <a:t>BDFPQuery</a:t>
            </a:r>
            <a:r>
              <a:rPr lang="en-US" dirty="0" smtClean="0"/>
              <a:t> As String</a:t>
            </a:r>
          </a:p>
          <a:p>
            <a:r>
              <a:rPr lang="en-US" dirty="0" smtClean="0"/>
              <a:t>Dim </a:t>
            </a:r>
            <a:r>
              <a:rPr lang="en-US" dirty="0" err="1" smtClean="0"/>
              <a:t>strName</a:t>
            </a:r>
            <a:r>
              <a:rPr lang="en-US" dirty="0" smtClean="0"/>
              <a:t> As String</a:t>
            </a:r>
          </a:p>
          <a:p>
            <a:r>
              <a:rPr lang="en-US" dirty="0" smtClean="0"/>
              <a:t>Dim </a:t>
            </a:r>
            <a:r>
              <a:rPr lang="en-US" dirty="0" err="1" smtClean="0"/>
              <a:t>CustomName</a:t>
            </a:r>
            <a:r>
              <a:rPr lang="en-US" dirty="0" smtClean="0"/>
              <a:t> As String</a:t>
            </a:r>
          </a:p>
          <a:p>
            <a:r>
              <a:rPr lang="en-US" dirty="0" smtClean="0"/>
              <a:t>Dim </a:t>
            </a:r>
            <a:r>
              <a:rPr lang="en-US" dirty="0" err="1" smtClean="0"/>
              <a:t>CustsomQueery</a:t>
            </a:r>
            <a:r>
              <a:rPr lang="en-US" dirty="0" smtClean="0"/>
              <a:t> As String</a:t>
            </a:r>
          </a:p>
          <a:p>
            <a:endParaRPr lang="en-US" dirty="0" smtClean="0"/>
          </a:p>
          <a:p>
            <a:endParaRPr lang="en-US" dirty="0" smtClean="0"/>
          </a:p>
          <a:p>
            <a:r>
              <a:rPr lang="en-US" dirty="0" smtClean="0"/>
              <a:t>'Assign variables</a:t>
            </a:r>
          </a:p>
          <a:p>
            <a:r>
              <a:rPr lang="en-US" dirty="0" smtClean="0"/>
              <a:t>    </a:t>
            </a:r>
            <a:r>
              <a:rPr lang="en-US" dirty="0" err="1" smtClean="0"/>
              <a:t>strName</a:t>
            </a:r>
            <a:r>
              <a:rPr lang="en-US" dirty="0" smtClean="0"/>
              <a:t> = </a:t>
            </a:r>
            <a:r>
              <a:rPr lang="en-US" dirty="0" err="1" smtClean="0"/>
              <a:t>InputBox</a:t>
            </a:r>
            <a:r>
              <a:rPr lang="en-US" dirty="0" smtClean="0"/>
              <a:t>(prompt:="B=Last 45 Days 06:00 to 18:00, " _</a:t>
            </a:r>
          </a:p>
          <a:p>
            <a:r>
              <a:rPr lang="en-US" dirty="0" smtClean="0"/>
              <a:t>    &amp; </a:t>
            </a:r>
            <a:r>
              <a:rPr lang="en-US" dirty="0" err="1" smtClean="0"/>
              <a:t>vbCrLf</a:t>
            </a:r>
            <a:r>
              <a:rPr lang="en-US" dirty="0" smtClean="0"/>
              <a:t> &amp; " C=Weekly618,  D=Monthly618. " _</a:t>
            </a:r>
          </a:p>
          <a:p>
            <a:r>
              <a:rPr lang="en-US" dirty="0" smtClean="0"/>
              <a:t>    &amp; </a:t>
            </a:r>
            <a:r>
              <a:rPr lang="en-US" dirty="0" err="1" smtClean="0"/>
              <a:t>vbCrLf</a:t>
            </a:r>
            <a:r>
              <a:rPr lang="en-US" dirty="0" smtClean="0"/>
              <a:t> &amp; </a:t>
            </a:r>
            <a:r>
              <a:rPr lang="en-US" dirty="0" err="1" smtClean="0"/>
              <a:t>vbCrLf</a:t>
            </a:r>
            <a:r>
              <a:rPr lang="en-US" dirty="0" smtClean="0"/>
              <a:t> &amp; "  OR  for 24 hour data " _</a:t>
            </a:r>
          </a:p>
          <a:p>
            <a:r>
              <a:rPr lang="en-US" dirty="0" smtClean="0"/>
              <a:t>    &amp; </a:t>
            </a:r>
            <a:r>
              <a:rPr lang="en-US" dirty="0" err="1" smtClean="0"/>
              <a:t>vbCrLf</a:t>
            </a:r>
            <a:r>
              <a:rPr lang="en-US" dirty="0" smtClean="0"/>
              <a:t> &amp; " E=Last 45 Days,  F=</a:t>
            </a:r>
            <a:r>
              <a:rPr lang="en-US" dirty="0" err="1" smtClean="0"/>
              <a:t>WeeklyAll</a:t>
            </a:r>
            <a:r>
              <a:rPr lang="en-US" dirty="0" smtClean="0"/>
              <a:t>,  G=</a:t>
            </a:r>
            <a:r>
              <a:rPr lang="en-US" dirty="0" err="1" smtClean="0"/>
              <a:t>MonthlyAll</a:t>
            </a:r>
            <a:r>
              <a:rPr lang="en-US" dirty="0" smtClean="0"/>
              <a:t>,  H=Hourly last 8 days All. " _</a:t>
            </a:r>
          </a:p>
          <a:p>
            <a:r>
              <a:rPr lang="en-US" dirty="0" smtClean="0"/>
              <a:t>    &amp; </a:t>
            </a:r>
            <a:r>
              <a:rPr lang="en-US" dirty="0" err="1" smtClean="0"/>
              <a:t>vbCrLf</a:t>
            </a:r>
            <a:r>
              <a:rPr lang="en-US" dirty="0" smtClean="0"/>
              <a:t> &amp; " xxx for the custom query or the app shortcut " _</a:t>
            </a:r>
          </a:p>
          <a:p>
            <a:r>
              <a:rPr lang="en-US" dirty="0" smtClean="0"/>
              <a:t>    &amp; </a:t>
            </a:r>
            <a:r>
              <a:rPr lang="en-US" dirty="0" err="1" smtClean="0"/>
              <a:t>vbCrLf</a:t>
            </a:r>
            <a:r>
              <a:rPr lang="en-US" dirty="0" smtClean="0"/>
              <a:t> &amp; " I=400 Days 816,  J=400 Days All. ", _</a:t>
            </a:r>
          </a:p>
          <a:p>
            <a:r>
              <a:rPr lang="en-US" dirty="0" smtClean="0"/>
              <a:t>          Title:="What data to update?", Default:="Please Choose B, C, D, Custom, </a:t>
            </a:r>
            <a:r>
              <a:rPr lang="en-US" dirty="0" err="1" smtClean="0"/>
              <a:t>etc</a:t>
            </a:r>
            <a:r>
              <a:rPr lang="en-US" dirty="0" smtClean="0"/>
              <a:t>")</a:t>
            </a:r>
          </a:p>
          <a:p>
            <a:endParaRPr lang="en-US" dirty="0" smtClean="0"/>
          </a:p>
          <a:p>
            <a:r>
              <a:rPr lang="en-US" dirty="0" smtClean="0"/>
              <a:t>          </a:t>
            </a:r>
          </a:p>
          <a:p>
            <a:r>
              <a:rPr lang="en-US" dirty="0" smtClean="0"/>
              <a:t>        If </a:t>
            </a:r>
            <a:r>
              <a:rPr lang="en-US" dirty="0" err="1" smtClean="0"/>
              <a:t>strName</a:t>
            </a:r>
            <a:r>
              <a:rPr lang="en-US" dirty="0" smtClean="0"/>
              <a:t> = "Please Choose B, C, D </a:t>
            </a:r>
            <a:r>
              <a:rPr lang="en-US" dirty="0" err="1" smtClean="0"/>
              <a:t>etc</a:t>
            </a:r>
            <a:r>
              <a:rPr lang="en-US" dirty="0" smtClean="0"/>
              <a:t>" Or _</a:t>
            </a:r>
          </a:p>
          <a:p>
            <a:r>
              <a:rPr lang="en-US" dirty="0" smtClean="0"/>
              <a:t>           </a:t>
            </a:r>
            <a:r>
              <a:rPr lang="en-US" dirty="0" err="1" smtClean="0"/>
              <a:t>strName</a:t>
            </a:r>
            <a:r>
              <a:rPr lang="en-US" dirty="0" smtClean="0"/>
              <a:t> = </a:t>
            </a:r>
            <a:r>
              <a:rPr lang="en-US" dirty="0" err="1" smtClean="0"/>
              <a:t>vbNullString</a:t>
            </a:r>
            <a:r>
              <a:rPr lang="en-US" dirty="0" smtClean="0"/>
              <a:t> Then</a:t>
            </a:r>
          </a:p>
          <a:p>
            <a:r>
              <a:rPr lang="en-US" dirty="0" smtClean="0"/>
              <a:t>           'This did not go well. Exiting!</a:t>
            </a:r>
          </a:p>
          <a:p>
            <a:r>
              <a:rPr lang="en-US" dirty="0" smtClean="0"/>
              <a:t>           Exit Sub</a:t>
            </a:r>
          </a:p>
          <a:p>
            <a:r>
              <a:rPr lang="en-US" dirty="0" smtClean="0"/>
              <a:t>        </a:t>
            </a:r>
            <a:r>
              <a:rPr lang="en-US" dirty="0" err="1" smtClean="0"/>
              <a:t>ElseIf</a:t>
            </a:r>
            <a:r>
              <a:rPr lang="en-US" dirty="0" smtClean="0"/>
              <a:t> </a:t>
            </a:r>
            <a:r>
              <a:rPr lang="en-US" dirty="0" err="1" smtClean="0"/>
              <a:t>strName</a:t>
            </a:r>
            <a:r>
              <a:rPr lang="en-US" dirty="0" smtClean="0"/>
              <a:t> = "Custom" Then</a:t>
            </a:r>
          </a:p>
          <a:p>
            <a:r>
              <a:rPr lang="en-US" dirty="0" smtClean="0"/>
              <a:t>        'Menu System for custom queries.  This keeps from having to update the VBA code.</a:t>
            </a:r>
          </a:p>
          <a:p>
            <a:r>
              <a:rPr lang="en-US" dirty="0" smtClean="0"/>
              <a:t>        'The admin is expected to answer "Custom" AND know which cells to put in D2 and D3.</a:t>
            </a:r>
          </a:p>
          <a:p>
            <a:r>
              <a:rPr lang="en-US" dirty="0" smtClean="0"/>
              <a:t>                </a:t>
            </a:r>
          </a:p>
          <a:p>
            <a:r>
              <a:rPr lang="en-US" dirty="0" smtClean="0"/>
              <a:t>        </a:t>
            </a:r>
            <a:r>
              <a:rPr lang="en-US" dirty="0" err="1" smtClean="0"/>
              <a:t>CustomName</a:t>
            </a:r>
            <a:r>
              <a:rPr lang="en-US" dirty="0" smtClean="0"/>
              <a:t> = </a:t>
            </a:r>
            <a:r>
              <a:rPr lang="en-US" dirty="0" err="1" smtClean="0"/>
              <a:t>InputBox</a:t>
            </a:r>
            <a:r>
              <a:rPr lang="en-US" dirty="0" smtClean="0"/>
              <a:t>(prompt:="What cell for name?", Title:="What cell for Name", Default:="B17")</a:t>
            </a:r>
          </a:p>
          <a:p>
            <a:r>
              <a:rPr lang="en-US" dirty="0" smtClean="0"/>
              <a:t>        </a:t>
            </a:r>
            <a:r>
              <a:rPr lang="en-US" dirty="0" err="1" smtClean="0"/>
              <a:t>CustomQuery</a:t>
            </a:r>
            <a:r>
              <a:rPr lang="en-US" dirty="0" smtClean="0"/>
              <a:t> = </a:t>
            </a:r>
            <a:r>
              <a:rPr lang="en-US" dirty="0" err="1" smtClean="0"/>
              <a:t>InputBox</a:t>
            </a:r>
            <a:r>
              <a:rPr lang="en-US" dirty="0" smtClean="0"/>
              <a:t>(prompt:="What cell for Query?", Title:="What cell for Query", Default:="B18")</a:t>
            </a:r>
          </a:p>
          <a:p>
            <a:r>
              <a:rPr lang="en-US" dirty="0" smtClean="0"/>
              <a:t>        Worksheets("Instructions").Range("D2").Value = "= " &amp; </a:t>
            </a:r>
            <a:r>
              <a:rPr lang="en-US" dirty="0" err="1" smtClean="0"/>
              <a:t>CustomName</a:t>
            </a:r>
            <a:endParaRPr lang="en-US" dirty="0" smtClean="0"/>
          </a:p>
          <a:p>
            <a:r>
              <a:rPr lang="en-US" dirty="0" smtClean="0"/>
              <a:t>        Worksheets("Instructions").Range("D3").Value = "= " &amp; </a:t>
            </a:r>
            <a:r>
              <a:rPr lang="en-US" dirty="0" err="1" smtClean="0"/>
              <a:t>CustomQuery</a:t>
            </a:r>
            <a:endParaRPr lang="en-US" dirty="0" smtClean="0"/>
          </a:p>
          <a:p>
            <a:r>
              <a:rPr lang="en-US" dirty="0" smtClean="0"/>
              <a:t>        </a:t>
            </a:r>
          </a:p>
          <a:p>
            <a:r>
              <a:rPr lang="en-US" dirty="0" smtClean="0"/>
              <a:t>        </a:t>
            </a:r>
          </a:p>
          <a:p>
            <a:r>
              <a:rPr lang="en-US" dirty="0" smtClean="0"/>
              <a:t>        </a:t>
            </a:r>
            <a:r>
              <a:rPr lang="en-US" dirty="0" err="1" smtClean="0"/>
              <a:t>BDFPQuery</a:t>
            </a:r>
            <a:r>
              <a:rPr lang="en-US" dirty="0" smtClean="0"/>
              <a:t> = Worksheets("Instructions").Cells(3, "D").Value</a:t>
            </a:r>
          </a:p>
          <a:p>
            <a:r>
              <a:rPr lang="en-US" dirty="0" smtClean="0"/>
              <a:t>        Worksheets("Data").Range("D11").Value = Worksheets("Instructions").Cells(2, "D").Value</a:t>
            </a:r>
          </a:p>
          <a:p>
            <a:endParaRPr lang="en-US" dirty="0" smtClean="0"/>
          </a:p>
          <a:p>
            <a:r>
              <a:rPr lang="en-US" dirty="0" smtClean="0"/>
              <a:t>        </a:t>
            </a:r>
            <a:r>
              <a:rPr lang="en-US" dirty="0" err="1" smtClean="0"/>
              <a:t>GoTo</a:t>
            </a:r>
            <a:r>
              <a:rPr lang="en-US" dirty="0" smtClean="0"/>
              <a:t> </a:t>
            </a:r>
            <a:r>
              <a:rPr lang="en-US" dirty="0" err="1" smtClean="0"/>
              <a:t>EndSelection</a:t>
            </a:r>
            <a:endParaRPr lang="en-US" dirty="0" smtClean="0"/>
          </a:p>
          <a:p>
            <a:r>
              <a:rPr lang="en-US" dirty="0" smtClean="0"/>
              <a:t>        </a:t>
            </a:r>
          </a:p>
          <a:p>
            <a:r>
              <a:rPr lang="en-US" dirty="0" smtClean="0"/>
              <a:t>        </a:t>
            </a:r>
          </a:p>
          <a:p>
            <a:r>
              <a:rPr lang="en-US" dirty="0" smtClean="0"/>
              <a:t>        </a:t>
            </a:r>
          </a:p>
          <a:p>
            <a:endParaRPr lang="en-US" dirty="0" smtClean="0"/>
          </a:p>
          <a:p>
            <a:endParaRPr lang="en-US" dirty="0" smtClean="0"/>
          </a:p>
          <a:p>
            <a:r>
              <a:rPr lang="en-US" dirty="0" smtClean="0"/>
              <a:t>        Else</a:t>
            </a:r>
          </a:p>
          <a:p>
            <a:r>
              <a:rPr lang="en-US" dirty="0" smtClean="0"/>
              <a:t>          Select Case </a:t>
            </a:r>
            <a:r>
              <a:rPr lang="en-US" dirty="0" err="1" smtClean="0"/>
              <a:t>strName</a:t>
            </a:r>
            <a:endParaRPr lang="en-US" dirty="0" smtClean="0"/>
          </a:p>
          <a:p>
            <a:r>
              <a:rPr lang="en-US" dirty="0" smtClean="0"/>
              <a:t>          </a:t>
            </a:r>
          </a:p>
          <a:p>
            <a:r>
              <a:rPr lang="en-US" dirty="0" smtClean="0"/>
              <a:t>                      Case "XXX", "xxx"</a:t>
            </a:r>
          </a:p>
          <a:p>
            <a:r>
              <a:rPr lang="en-US" dirty="0" smtClean="0"/>
              <a:t>    </a:t>
            </a:r>
            <a:r>
              <a:rPr lang="en-US" dirty="0" err="1" smtClean="0"/>
              <a:t>BDFPQuery</a:t>
            </a:r>
            <a:r>
              <a:rPr lang="en-US" dirty="0" smtClean="0"/>
              <a:t> = Worksheets("Instructions").Cells(3, "D").Value</a:t>
            </a:r>
          </a:p>
          <a:p>
            <a:r>
              <a:rPr lang="en-US" dirty="0" smtClean="0"/>
              <a:t>    Worksheets("Data").Range("D11").Value = Worksheets("Instructions").Range("D2").Value</a:t>
            </a:r>
          </a:p>
          <a:p>
            <a:endParaRPr lang="en-US" dirty="0" smtClean="0"/>
          </a:p>
          <a:p>
            <a:r>
              <a:rPr lang="en-US" dirty="0" smtClean="0"/>
              <a:t>            Case "B", "b"</a:t>
            </a:r>
          </a:p>
          <a:p>
            <a:r>
              <a:rPr lang="en-US" dirty="0" smtClean="0"/>
              <a:t>    </a:t>
            </a:r>
            <a:r>
              <a:rPr lang="en-US" dirty="0" err="1" smtClean="0"/>
              <a:t>BDFPQuery</a:t>
            </a:r>
            <a:r>
              <a:rPr lang="en-US" dirty="0" smtClean="0"/>
              <a:t> = Worksheets("Instructions").Cells(10, "B").Value</a:t>
            </a:r>
          </a:p>
          <a:p>
            <a:r>
              <a:rPr lang="en-US" dirty="0" smtClean="0"/>
              <a:t>    Worksheets("Data").Range("D11").Value = "Last 45 Days 618"</a:t>
            </a:r>
          </a:p>
          <a:p>
            <a:endParaRPr lang="en-US" dirty="0" smtClean="0"/>
          </a:p>
          <a:p>
            <a:r>
              <a:rPr lang="en-US" dirty="0" smtClean="0"/>
              <a:t>            Case "C", "c"</a:t>
            </a:r>
          </a:p>
          <a:p>
            <a:r>
              <a:rPr lang="en-US" dirty="0" smtClean="0"/>
              <a:t>    </a:t>
            </a:r>
            <a:r>
              <a:rPr lang="en-US" dirty="0" err="1" smtClean="0"/>
              <a:t>BDFPQuery</a:t>
            </a:r>
            <a:r>
              <a:rPr lang="en-US" dirty="0" smtClean="0"/>
              <a:t> = Worksheets("Instructions").Cells(10, "C").Value</a:t>
            </a:r>
          </a:p>
          <a:p>
            <a:r>
              <a:rPr lang="en-US" dirty="0" smtClean="0"/>
              <a:t>    Worksheets("Data").Range("D11").Value = "Weekly618"</a:t>
            </a:r>
          </a:p>
          <a:p>
            <a:r>
              <a:rPr lang="en-US" dirty="0" smtClean="0"/>
              <a:t>    </a:t>
            </a:r>
          </a:p>
          <a:p>
            <a:r>
              <a:rPr lang="en-US" dirty="0" smtClean="0"/>
              <a:t>            Case "D", "d"</a:t>
            </a:r>
          </a:p>
          <a:p>
            <a:r>
              <a:rPr lang="en-US" dirty="0" smtClean="0"/>
              <a:t>    </a:t>
            </a:r>
            <a:r>
              <a:rPr lang="en-US" dirty="0" err="1" smtClean="0"/>
              <a:t>BDFPQuery</a:t>
            </a:r>
            <a:r>
              <a:rPr lang="en-US" dirty="0" smtClean="0"/>
              <a:t> = Worksheets("Instructions").Cells(10, "D").Value</a:t>
            </a:r>
          </a:p>
          <a:p>
            <a:r>
              <a:rPr lang="en-US" dirty="0" smtClean="0"/>
              <a:t>    Worksheets("Data").Range("D11").Value = "Monthly618"</a:t>
            </a:r>
          </a:p>
          <a:p>
            <a:r>
              <a:rPr lang="en-US" dirty="0" smtClean="0"/>
              <a:t>            Case "E", "e"</a:t>
            </a:r>
          </a:p>
          <a:p>
            <a:r>
              <a:rPr lang="en-US" dirty="0" smtClean="0"/>
              <a:t>    </a:t>
            </a:r>
            <a:r>
              <a:rPr lang="en-US" dirty="0" err="1" smtClean="0"/>
              <a:t>BDFPQuery</a:t>
            </a:r>
            <a:r>
              <a:rPr lang="en-US" dirty="0" smtClean="0"/>
              <a:t> = Worksheets("Instructions").Cells(10, "E").Value</a:t>
            </a:r>
          </a:p>
          <a:p>
            <a:r>
              <a:rPr lang="en-US" dirty="0" smtClean="0"/>
              <a:t>    Worksheets("Data").Range("D11").Value = "Last 45 Days ALL"</a:t>
            </a:r>
          </a:p>
          <a:p>
            <a:r>
              <a:rPr lang="en-US" dirty="0" smtClean="0"/>
              <a:t>    </a:t>
            </a:r>
          </a:p>
          <a:p>
            <a:r>
              <a:rPr lang="en-US" dirty="0" smtClean="0"/>
              <a:t>            Case "F", "f"</a:t>
            </a:r>
          </a:p>
          <a:p>
            <a:r>
              <a:rPr lang="en-US" dirty="0" smtClean="0"/>
              <a:t>    </a:t>
            </a:r>
            <a:r>
              <a:rPr lang="en-US" dirty="0" err="1" smtClean="0"/>
              <a:t>BDFPQuery</a:t>
            </a:r>
            <a:r>
              <a:rPr lang="en-US" dirty="0" smtClean="0"/>
              <a:t> = Worksheets("Instructions").Cells(10, "F").Value</a:t>
            </a:r>
          </a:p>
          <a:p>
            <a:r>
              <a:rPr lang="en-US" dirty="0" smtClean="0"/>
              <a:t>    Worksheets("Data").Range("D11").Value = "Weekly ALL"</a:t>
            </a:r>
          </a:p>
          <a:p>
            <a:r>
              <a:rPr lang="en-US" dirty="0" smtClean="0"/>
              <a:t>    </a:t>
            </a:r>
          </a:p>
          <a:p>
            <a:r>
              <a:rPr lang="en-US" dirty="0" smtClean="0"/>
              <a:t>            Case "G", "g"</a:t>
            </a:r>
          </a:p>
          <a:p>
            <a:r>
              <a:rPr lang="en-US" dirty="0" smtClean="0"/>
              <a:t>    </a:t>
            </a:r>
            <a:r>
              <a:rPr lang="en-US" dirty="0" err="1" smtClean="0"/>
              <a:t>BDFPQuery</a:t>
            </a:r>
            <a:r>
              <a:rPr lang="en-US" dirty="0" smtClean="0"/>
              <a:t> = Worksheets("Instructions").Cells(10, "G").Value</a:t>
            </a:r>
          </a:p>
          <a:p>
            <a:r>
              <a:rPr lang="en-US" dirty="0" smtClean="0"/>
              <a:t>    Worksheets("Data").Range("D11").Value = "Monthly ALL"</a:t>
            </a:r>
          </a:p>
          <a:p>
            <a:r>
              <a:rPr lang="en-US" dirty="0" smtClean="0"/>
              <a:t>    </a:t>
            </a:r>
          </a:p>
          <a:p>
            <a:r>
              <a:rPr lang="en-US" dirty="0" smtClean="0"/>
              <a:t>            Case "H", "h"</a:t>
            </a:r>
          </a:p>
          <a:p>
            <a:r>
              <a:rPr lang="en-US" dirty="0" smtClean="0"/>
              <a:t>    </a:t>
            </a:r>
            <a:r>
              <a:rPr lang="en-US" dirty="0" err="1" smtClean="0"/>
              <a:t>BDFPQuery</a:t>
            </a:r>
            <a:r>
              <a:rPr lang="en-US" dirty="0" smtClean="0"/>
              <a:t> = Worksheets("Instructions").Cells(10, "H").Value</a:t>
            </a:r>
          </a:p>
          <a:p>
            <a:r>
              <a:rPr lang="en-US" dirty="0" smtClean="0"/>
              <a:t>    Worksheets("Data").Range("D11").Value = "Hourly All"</a:t>
            </a:r>
          </a:p>
          <a:p>
            <a:r>
              <a:rPr lang="en-US" dirty="0" smtClean="0"/>
              <a:t>        </a:t>
            </a:r>
          </a:p>
          <a:p>
            <a:r>
              <a:rPr lang="en-US" dirty="0" smtClean="0"/>
              <a:t>            Case "I", "</a:t>
            </a:r>
            <a:r>
              <a:rPr lang="en-US" dirty="0" err="1" smtClean="0"/>
              <a:t>i</a:t>
            </a:r>
            <a:r>
              <a:rPr lang="en-US" dirty="0" smtClean="0"/>
              <a:t>"</a:t>
            </a:r>
          </a:p>
          <a:p>
            <a:r>
              <a:rPr lang="en-US" dirty="0" smtClean="0"/>
              <a:t>    </a:t>
            </a:r>
            <a:r>
              <a:rPr lang="en-US" dirty="0" err="1" smtClean="0"/>
              <a:t>BDFPQuery</a:t>
            </a:r>
            <a:r>
              <a:rPr lang="en-US" dirty="0" smtClean="0"/>
              <a:t> = Worksheets("Instructions").Cells(10, "I").Value</a:t>
            </a:r>
          </a:p>
          <a:p>
            <a:r>
              <a:rPr lang="en-US" dirty="0" smtClean="0"/>
              <a:t>    Worksheets("Data").Range("D11").Value = "Last 400 Days  0618"</a:t>
            </a:r>
          </a:p>
          <a:p>
            <a:r>
              <a:rPr lang="en-US" dirty="0" smtClean="0"/>
              <a:t>        </a:t>
            </a:r>
          </a:p>
          <a:p>
            <a:r>
              <a:rPr lang="en-US" dirty="0" smtClean="0"/>
              <a:t>            Case "J", "j"</a:t>
            </a:r>
          </a:p>
          <a:p>
            <a:r>
              <a:rPr lang="en-US" dirty="0" smtClean="0"/>
              <a:t>    </a:t>
            </a:r>
            <a:r>
              <a:rPr lang="en-US" dirty="0" err="1" smtClean="0"/>
              <a:t>BDFPQuery</a:t>
            </a:r>
            <a:r>
              <a:rPr lang="en-US" dirty="0" smtClean="0"/>
              <a:t> = Worksheets("Instructions").Cells(10, "J").Value</a:t>
            </a:r>
          </a:p>
          <a:p>
            <a:r>
              <a:rPr lang="en-US" dirty="0" smtClean="0"/>
              <a:t>    Worksheets("Data").Range("D11").Value = "Lasts 400 days All"</a:t>
            </a:r>
          </a:p>
          <a:p>
            <a:r>
              <a:rPr lang="en-US" dirty="0" smtClean="0"/>
              <a:t>    </a:t>
            </a:r>
          </a:p>
          <a:p>
            <a:r>
              <a:rPr lang="en-US" dirty="0" smtClean="0"/>
              <a:t>    </a:t>
            </a:r>
          </a:p>
          <a:p>
            <a:r>
              <a:rPr lang="en-US" dirty="0" smtClean="0"/>
              <a:t>            Case "EPPS", "</a:t>
            </a:r>
            <a:r>
              <a:rPr lang="en-US" dirty="0" err="1" smtClean="0"/>
              <a:t>epps</a:t>
            </a:r>
            <a:r>
              <a:rPr lang="en-US" dirty="0" smtClean="0"/>
              <a:t>"</a:t>
            </a:r>
          </a:p>
          <a:p>
            <a:r>
              <a:rPr lang="en-US" dirty="0" smtClean="0"/>
              <a:t>    </a:t>
            </a:r>
            <a:r>
              <a:rPr lang="en-US" dirty="0" err="1" smtClean="0"/>
              <a:t>BDFPQuery</a:t>
            </a:r>
            <a:r>
              <a:rPr lang="en-US" dirty="0" smtClean="0"/>
              <a:t> = Worksheets("Instructions").Cells(18, "B").Value</a:t>
            </a:r>
          </a:p>
          <a:p>
            <a:r>
              <a:rPr lang="en-US" dirty="0" smtClean="0"/>
              <a:t>    Worksheets("Data").Range("D11").Value = "EPPS App Data Monthly 618 "</a:t>
            </a:r>
          </a:p>
          <a:p>
            <a:r>
              <a:rPr lang="en-US" dirty="0" smtClean="0"/>
              <a:t>    </a:t>
            </a:r>
          </a:p>
          <a:p>
            <a:r>
              <a:rPr lang="en-US" dirty="0" smtClean="0"/>
              <a:t>            Case "CH", "</a:t>
            </a:r>
            <a:r>
              <a:rPr lang="en-US" dirty="0" err="1" smtClean="0"/>
              <a:t>ch</a:t>
            </a:r>
            <a:r>
              <a:rPr lang="en-US" dirty="0" smtClean="0"/>
              <a:t>"</a:t>
            </a:r>
          </a:p>
          <a:p>
            <a:r>
              <a:rPr lang="en-US" dirty="0" smtClean="0"/>
              <a:t>    </a:t>
            </a:r>
            <a:r>
              <a:rPr lang="en-US" dirty="0" err="1" smtClean="0"/>
              <a:t>BDFPQuery</a:t>
            </a:r>
            <a:r>
              <a:rPr lang="en-US" dirty="0" smtClean="0"/>
              <a:t> = Worksheets("Instructions").Cells(18, "C").Value</a:t>
            </a:r>
          </a:p>
          <a:p>
            <a:r>
              <a:rPr lang="en-US" dirty="0" smtClean="0"/>
              <a:t>    Worksheets("Data").Range("D11").Value = "Custom Hourly "</a:t>
            </a:r>
          </a:p>
          <a:p>
            <a:r>
              <a:rPr lang="en-US" dirty="0" smtClean="0"/>
              <a:t>    </a:t>
            </a:r>
          </a:p>
          <a:p>
            <a:r>
              <a:rPr lang="en-US" dirty="0" smtClean="0"/>
              <a:t>            Case "CD", "cd"</a:t>
            </a:r>
          </a:p>
          <a:p>
            <a:r>
              <a:rPr lang="en-US" dirty="0" smtClean="0"/>
              <a:t>    </a:t>
            </a:r>
            <a:r>
              <a:rPr lang="en-US" dirty="0" err="1" smtClean="0"/>
              <a:t>BDFPQuery</a:t>
            </a:r>
            <a:r>
              <a:rPr lang="en-US" dirty="0" smtClean="0"/>
              <a:t> = Worksheets("Instructions").Cells(18, "D").Value</a:t>
            </a:r>
          </a:p>
          <a:p>
            <a:r>
              <a:rPr lang="en-US" dirty="0" smtClean="0"/>
              <a:t>    Worksheets("Data").Range("D11").Value = "Custom Hourly "</a:t>
            </a:r>
          </a:p>
          <a:p>
            <a:r>
              <a:rPr lang="en-US" dirty="0" smtClean="0"/>
              <a:t>        </a:t>
            </a:r>
          </a:p>
          <a:p>
            <a:r>
              <a:rPr lang="en-US" dirty="0" smtClean="0"/>
              <a:t>            Case "CW", "</a:t>
            </a:r>
            <a:r>
              <a:rPr lang="en-US" dirty="0" err="1" smtClean="0"/>
              <a:t>cw</a:t>
            </a:r>
            <a:r>
              <a:rPr lang="en-US" dirty="0" smtClean="0"/>
              <a:t>"</a:t>
            </a:r>
          </a:p>
          <a:p>
            <a:r>
              <a:rPr lang="en-US" dirty="0" smtClean="0"/>
              <a:t>    </a:t>
            </a:r>
            <a:r>
              <a:rPr lang="en-US" dirty="0" err="1" smtClean="0"/>
              <a:t>BDFPQuery</a:t>
            </a:r>
            <a:r>
              <a:rPr lang="en-US" dirty="0" smtClean="0"/>
              <a:t> = Worksheets("Instructions").Cells(18, "E").Value</a:t>
            </a:r>
          </a:p>
          <a:p>
            <a:r>
              <a:rPr lang="en-US" dirty="0" smtClean="0"/>
              <a:t>    Worksheets("Data").Range("D11").Value = "Custom Hourly "</a:t>
            </a:r>
          </a:p>
          <a:p>
            <a:r>
              <a:rPr lang="en-US" dirty="0" smtClean="0"/>
              <a:t>        </a:t>
            </a:r>
          </a:p>
          <a:p>
            <a:r>
              <a:rPr lang="en-US" dirty="0" smtClean="0"/>
              <a:t>            Case "CM", "cm"</a:t>
            </a:r>
          </a:p>
          <a:p>
            <a:r>
              <a:rPr lang="en-US" dirty="0" smtClean="0"/>
              <a:t>    </a:t>
            </a:r>
            <a:r>
              <a:rPr lang="en-US" dirty="0" err="1" smtClean="0"/>
              <a:t>BDFPQuery</a:t>
            </a:r>
            <a:r>
              <a:rPr lang="en-US" dirty="0" smtClean="0"/>
              <a:t> = Worksheets("Instructions").Cells(18, "F").Value</a:t>
            </a:r>
          </a:p>
          <a:p>
            <a:r>
              <a:rPr lang="en-US" dirty="0" smtClean="0"/>
              <a:t>    Worksheets("Data").Range("D11").Value = "Custom Hourly "</a:t>
            </a:r>
          </a:p>
          <a:p>
            <a:r>
              <a:rPr lang="en-US" dirty="0" smtClean="0"/>
              <a:t>        </a:t>
            </a:r>
          </a:p>
          <a:p>
            <a:r>
              <a:rPr lang="en-US" dirty="0" smtClean="0"/>
              <a:t>   </a:t>
            </a:r>
          </a:p>
          <a:p>
            <a:r>
              <a:rPr lang="en-US" dirty="0" smtClean="0"/>
              <a:t>            Case Else</a:t>
            </a:r>
          </a:p>
          <a:p>
            <a:r>
              <a:rPr lang="en-US" dirty="0" smtClean="0"/>
              <a:t>            'assume Monthly 618</a:t>
            </a:r>
          </a:p>
          <a:p>
            <a:r>
              <a:rPr lang="en-US" dirty="0" smtClean="0"/>
              <a:t>    </a:t>
            </a:r>
            <a:r>
              <a:rPr lang="en-US" dirty="0" err="1" smtClean="0"/>
              <a:t>BDFPQuery</a:t>
            </a:r>
            <a:r>
              <a:rPr lang="en-US" dirty="0" smtClean="0"/>
              <a:t> = Worksheets("Instructions").Cells(10, "D").Value</a:t>
            </a:r>
          </a:p>
          <a:p>
            <a:r>
              <a:rPr lang="en-US" dirty="0" smtClean="0"/>
              <a:t>    Worksheets("Data").Range("D11").Value = "Monthly618"</a:t>
            </a:r>
          </a:p>
          <a:p>
            <a:r>
              <a:rPr lang="en-US" dirty="0" smtClean="0"/>
              <a:t>    </a:t>
            </a:r>
          </a:p>
          <a:p>
            <a:r>
              <a:rPr lang="en-US" dirty="0" smtClean="0"/>
              <a:t>          End Select</a:t>
            </a:r>
          </a:p>
          <a:p>
            <a:r>
              <a:rPr lang="en-US" dirty="0" err="1" smtClean="0"/>
              <a:t>EndSelection</a:t>
            </a:r>
            <a:r>
              <a:rPr lang="en-US" dirty="0" smtClean="0"/>
              <a:t>:</a:t>
            </a:r>
          </a:p>
          <a:p>
            <a:endParaRPr lang="en-US" dirty="0" smtClean="0"/>
          </a:p>
          <a:p>
            <a:r>
              <a:rPr lang="en-US" dirty="0" smtClean="0"/>
              <a:t>        End If</a:t>
            </a:r>
          </a:p>
          <a:p>
            <a:endParaRPr lang="en-US" dirty="0" smtClean="0"/>
          </a:p>
          <a:p>
            <a:r>
              <a:rPr lang="en-US" dirty="0" smtClean="0"/>
              <a:t>'An opportunity not to do the update</a:t>
            </a:r>
          </a:p>
          <a:p>
            <a:r>
              <a:rPr lang="en-US" dirty="0" smtClean="0"/>
              <a:t>'    </a:t>
            </a:r>
            <a:r>
              <a:rPr lang="en-US" dirty="0" err="1" smtClean="0"/>
              <a:t>UpdateAnswer</a:t>
            </a:r>
            <a:r>
              <a:rPr lang="en-US" dirty="0" smtClean="0"/>
              <a:t> = </a:t>
            </a:r>
            <a:r>
              <a:rPr lang="en-US" dirty="0" err="1" smtClean="0"/>
              <a:t>InputBox</a:t>
            </a:r>
            <a:r>
              <a:rPr lang="en-US" dirty="0" smtClean="0"/>
              <a:t>(prompt:="Update Data?  This could take some time", _</a:t>
            </a:r>
          </a:p>
          <a:p>
            <a:r>
              <a:rPr lang="en-US" dirty="0" smtClean="0"/>
              <a:t>'          Title:="Update Data?", Default:="N")</a:t>
            </a:r>
          </a:p>
          <a:p>
            <a:r>
              <a:rPr lang="en-US" dirty="0" smtClean="0"/>
              <a:t>      </a:t>
            </a:r>
          </a:p>
          <a:p>
            <a:endParaRPr lang="en-US" dirty="0" smtClean="0"/>
          </a:p>
          <a:p>
            <a:r>
              <a:rPr lang="en-US" dirty="0" smtClean="0"/>
              <a:t>'        If </a:t>
            </a:r>
            <a:r>
              <a:rPr lang="en-US" dirty="0" err="1" smtClean="0"/>
              <a:t>UpdateAnswer</a:t>
            </a:r>
            <a:r>
              <a:rPr lang="en-US" dirty="0" smtClean="0"/>
              <a:t> = "N" Or _</a:t>
            </a:r>
          </a:p>
          <a:p>
            <a:r>
              <a:rPr lang="en-US" dirty="0" smtClean="0"/>
              <a:t>'           </a:t>
            </a:r>
            <a:r>
              <a:rPr lang="en-US" dirty="0" err="1" smtClean="0"/>
              <a:t>UpdateAnswer</a:t>
            </a:r>
            <a:r>
              <a:rPr lang="en-US" dirty="0" smtClean="0"/>
              <a:t> = </a:t>
            </a:r>
            <a:r>
              <a:rPr lang="en-US" dirty="0" err="1" smtClean="0"/>
              <a:t>vbNullString</a:t>
            </a:r>
            <a:r>
              <a:rPr lang="en-US" dirty="0" smtClean="0"/>
              <a:t> Then</a:t>
            </a:r>
          </a:p>
          <a:p>
            <a:r>
              <a:rPr lang="en-US" dirty="0" smtClean="0"/>
              <a:t>'           </a:t>
            </a:r>
            <a:r>
              <a:rPr lang="en-US" dirty="0" err="1" smtClean="0"/>
              <a:t>GoTo</a:t>
            </a:r>
            <a:r>
              <a:rPr lang="en-US" dirty="0" smtClean="0"/>
              <a:t> Hell</a:t>
            </a:r>
          </a:p>
          <a:p>
            <a:endParaRPr lang="en-US" dirty="0" smtClean="0"/>
          </a:p>
          <a:p>
            <a:r>
              <a:rPr lang="en-US" dirty="0" smtClean="0"/>
              <a:t>'        End If</a:t>
            </a:r>
          </a:p>
          <a:p>
            <a:r>
              <a:rPr lang="en-US" dirty="0" smtClean="0"/>
              <a:t>        </a:t>
            </a:r>
          </a:p>
          <a:p>
            <a:r>
              <a:rPr lang="en-US" dirty="0" smtClean="0"/>
              <a:t>'Go get the data</a:t>
            </a:r>
          </a:p>
          <a:p>
            <a:r>
              <a:rPr lang="en-US" dirty="0" smtClean="0"/>
              <a:t>            Call </a:t>
            </a:r>
            <a:r>
              <a:rPr lang="en-US" dirty="0" err="1" smtClean="0"/>
              <a:t>ClearData</a:t>
            </a:r>
            <a:endParaRPr lang="en-US" dirty="0" smtClean="0"/>
          </a:p>
          <a:p>
            <a:r>
              <a:rPr lang="en-US" dirty="0" smtClean="0"/>
              <a:t>            Sheets("Data").Select</a:t>
            </a:r>
          </a:p>
          <a:p>
            <a:r>
              <a:rPr lang="en-US" dirty="0" smtClean="0"/>
              <a:t>            Range("A1").Select</a:t>
            </a:r>
          </a:p>
          <a:p>
            <a:r>
              <a:rPr lang="en-US" dirty="0" smtClean="0"/>
              <a:t>            </a:t>
            </a:r>
          </a:p>
          <a:p>
            <a:r>
              <a:rPr lang="en-US" dirty="0" smtClean="0"/>
              <a:t>        With </a:t>
            </a:r>
            <a:r>
              <a:rPr lang="en-US" dirty="0" err="1" smtClean="0"/>
              <a:t>ActiveSheet.QueryTables.Add</a:t>
            </a:r>
            <a:r>
              <a:rPr lang="en-US" dirty="0" smtClean="0"/>
              <a:t>(Connection:=Array(Array( _</a:t>
            </a:r>
          </a:p>
          <a:p>
            <a:r>
              <a:rPr lang="en-US" dirty="0" smtClean="0"/>
              <a:t>"ODBC;DSN=CMS_SQL;DB=CMS;UID=</a:t>
            </a:r>
            <a:r>
              <a:rPr lang="en-US" dirty="0" err="1" smtClean="0"/>
              <a:t>BDFapp;PWD</a:t>
            </a:r>
            <a:r>
              <a:rPr lang="en-US" dirty="0" smtClean="0"/>
              <a:t>=Pa$$W0rd;"), _</a:t>
            </a:r>
          </a:p>
          <a:p>
            <a:r>
              <a:rPr lang="en-US" dirty="0" smtClean="0"/>
              <a:t>Array("e=2048;PageTimeout=5;")), Destination:=Range("A55"))</a:t>
            </a:r>
          </a:p>
          <a:p>
            <a:r>
              <a:rPr lang="en-US" dirty="0" smtClean="0"/>
              <a:t>            </a:t>
            </a:r>
            <a:r>
              <a:rPr lang="en-US" dirty="0" err="1" smtClean="0"/>
              <a:t>ssql</a:t>
            </a:r>
            <a:r>
              <a:rPr lang="en-US" dirty="0" smtClean="0"/>
              <a:t> = </a:t>
            </a:r>
            <a:r>
              <a:rPr lang="en-US" dirty="0" err="1" smtClean="0"/>
              <a:t>BDFPQuery</a:t>
            </a:r>
            <a:endParaRPr lang="en-US" dirty="0" smtClean="0"/>
          </a:p>
          <a:p>
            <a:r>
              <a:rPr lang="en-US" dirty="0" smtClean="0"/>
              <a:t>            .</a:t>
            </a:r>
            <a:r>
              <a:rPr lang="en-US" dirty="0" err="1" smtClean="0"/>
              <a:t>CommandText</a:t>
            </a:r>
            <a:r>
              <a:rPr lang="en-US" dirty="0" smtClean="0"/>
              <a:t> = </a:t>
            </a:r>
            <a:r>
              <a:rPr lang="en-US" dirty="0" err="1" smtClean="0"/>
              <a:t>ssql</a:t>
            </a:r>
            <a:endParaRPr lang="en-US" dirty="0" smtClean="0"/>
          </a:p>
          <a:p>
            <a:r>
              <a:rPr lang="en-US" dirty="0" smtClean="0"/>
              <a:t>            .Name = "Query from </a:t>
            </a:r>
            <a:r>
              <a:rPr lang="en-US" dirty="0" err="1" smtClean="0"/>
              <a:t>BDFPerformance</a:t>
            </a:r>
            <a:r>
              <a:rPr lang="en-US" dirty="0" smtClean="0"/>
              <a:t> Database"</a:t>
            </a:r>
          </a:p>
          <a:p>
            <a:r>
              <a:rPr lang="en-US" dirty="0" smtClean="0"/>
              <a:t>            .</a:t>
            </a:r>
            <a:r>
              <a:rPr lang="en-US" dirty="0" err="1" smtClean="0"/>
              <a:t>FieldNames</a:t>
            </a:r>
            <a:r>
              <a:rPr lang="en-US" dirty="0" smtClean="0"/>
              <a:t> = False</a:t>
            </a:r>
          </a:p>
          <a:p>
            <a:r>
              <a:rPr lang="en-US" dirty="0" smtClean="0"/>
              <a:t>            .</a:t>
            </a:r>
            <a:r>
              <a:rPr lang="en-US" dirty="0" err="1" smtClean="0"/>
              <a:t>RowNumbers</a:t>
            </a:r>
            <a:r>
              <a:rPr lang="en-US" dirty="0" smtClean="0"/>
              <a:t> = False</a:t>
            </a:r>
          </a:p>
          <a:p>
            <a:r>
              <a:rPr lang="en-US" dirty="0" smtClean="0"/>
              <a:t>            .</a:t>
            </a:r>
            <a:r>
              <a:rPr lang="en-US" dirty="0" err="1" smtClean="0"/>
              <a:t>FillAdjacentFormulas</a:t>
            </a:r>
            <a:r>
              <a:rPr lang="en-US" dirty="0" smtClean="0"/>
              <a:t> = False</a:t>
            </a:r>
          </a:p>
          <a:p>
            <a:r>
              <a:rPr lang="en-US" dirty="0" smtClean="0"/>
              <a:t>            .</a:t>
            </a:r>
            <a:r>
              <a:rPr lang="en-US" dirty="0" err="1" smtClean="0"/>
              <a:t>PreserveFormatting</a:t>
            </a:r>
            <a:r>
              <a:rPr lang="en-US" dirty="0" smtClean="0"/>
              <a:t> = True</a:t>
            </a:r>
          </a:p>
          <a:p>
            <a:r>
              <a:rPr lang="en-US" dirty="0" smtClean="0"/>
              <a:t>            .</a:t>
            </a:r>
            <a:r>
              <a:rPr lang="en-US" dirty="0" err="1" smtClean="0"/>
              <a:t>RefreshOnFileOpen</a:t>
            </a:r>
            <a:r>
              <a:rPr lang="en-US" dirty="0" smtClean="0"/>
              <a:t> = False</a:t>
            </a:r>
          </a:p>
          <a:p>
            <a:r>
              <a:rPr lang="en-US" dirty="0" smtClean="0"/>
              <a:t>            .</a:t>
            </a:r>
            <a:r>
              <a:rPr lang="en-US" dirty="0" err="1" smtClean="0"/>
              <a:t>BackgroundQuery</a:t>
            </a:r>
            <a:r>
              <a:rPr lang="en-US" dirty="0" smtClean="0"/>
              <a:t> = True</a:t>
            </a:r>
          </a:p>
          <a:p>
            <a:r>
              <a:rPr lang="en-US" dirty="0" smtClean="0"/>
              <a:t>            .</a:t>
            </a:r>
            <a:r>
              <a:rPr lang="en-US" dirty="0" err="1" smtClean="0"/>
              <a:t>RefreshStyle</a:t>
            </a:r>
            <a:r>
              <a:rPr lang="en-US" dirty="0" smtClean="0"/>
              <a:t> = </a:t>
            </a:r>
            <a:r>
              <a:rPr lang="en-US" dirty="0" err="1" smtClean="0"/>
              <a:t>xlOverwriteCells</a:t>
            </a:r>
            <a:endParaRPr lang="en-US" dirty="0" smtClean="0"/>
          </a:p>
          <a:p>
            <a:r>
              <a:rPr lang="en-US" dirty="0" smtClean="0"/>
              <a:t>            .</a:t>
            </a:r>
            <a:r>
              <a:rPr lang="en-US" dirty="0" err="1" smtClean="0"/>
              <a:t>SavePassword</a:t>
            </a:r>
            <a:r>
              <a:rPr lang="en-US" dirty="0" smtClean="0"/>
              <a:t> = True</a:t>
            </a:r>
          </a:p>
          <a:p>
            <a:r>
              <a:rPr lang="en-US" dirty="0" smtClean="0"/>
              <a:t>            .</a:t>
            </a:r>
            <a:r>
              <a:rPr lang="en-US" dirty="0" err="1" smtClean="0"/>
              <a:t>SaveData</a:t>
            </a:r>
            <a:r>
              <a:rPr lang="en-US" dirty="0" smtClean="0"/>
              <a:t> = True</a:t>
            </a:r>
          </a:p>
          <a:p>
            <a:r>
              <a:rPr lang="en-US" dirty="0" smtClean="0"/>
              <a:t>            .</a:t>
            </a:r>
            <a:r>
              <a:rPr lang="en-US" dirty="0" err="1" smtClean="0"/>
              <a:t>AdjustColumnWidth</a:t>
            </a:r>
            <a:r>
              <a:rPr lang="en-US" dirty="0" smtClean="0"/>
              <a:t> = False</a:t>
            </a:r>
          </a:p>
          <a:p>
            <a:r>
              <a:rPr lang="en-US" dirty="0" smtClean="0"/>
              <a:t>            .</a:t>
            </a:r>
            <a:r>
              <a:rPr lang="en-US" dirty="0" err="1" smtClean="0"/>
              <a:t>RefreshPeriod</a:t>
            </a:r>
            <a:r>
              <a:rPr lang="en-US" dirty="0" smtClean="0"/>
              <a:t> = 0</a:t>
            </a:r>
          </a:p>
          <a:p>
            <a:r>
              <a:rPr lang="en-US" dirty="0" smtClean="0"/>
              <a:t>            .</a:t>
            </a:r>
            <a:r>
              <a:rPr lang="en-US" dirty="0" err="1" smtClean="0"/>
              <a:t>PreserveColumnInfo</a:t>
            </a:r>
            <a:r>
              <a:rPr lang="en-US" dirty="0" smtClean="0"/>
              <a:t> = True</a:t>
            </a:r>
          </a:p>
          <a:p>
            <a:r>
              <a:rPr lang="en-US" dirty="0" smtClean="0"/>
              <a:t>            .Refresh </a:t>
            </a:r>
            <a:r>
              <a:rPr lang="en-US" dirty="0" err="1" smtClean="0"/>
              <a:t>BackgroundQuery</a:t>
            </a:r>
            <a:r>
              <a:rPr lang="en-US" dirty="0" smtClean="0"/>
              <a:t>:=False</a:t>
            </a:r>
          </a:p>
          <a:p>
            <a:r>
              <a:rPr lang="en-US" dirty="0" smtClean="0"/>
              <a:t>        End With</a:t>
            </a:r>
          </a:p>
          <a:p>
            <a:r>
              <a:rPr lang="en-US" dirty="0" smtClean="0"/>
              <a:t>Hell:</a:t>
            </a:r>
          </a:p>
          <a:p>
            <a:r>
              <a:rPr lang="en-US" dirty="0" smtClean="0"/>
              <a:t>End Sub</a:t>
            </a:r>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26</a:t>
            </a:fld>
            <a:endParaRPr lang="en-US" dirty="0"/>
          </a:p>
        </p:txBody>
      </p:sp>
    </p:spTree>
    <p:extLst>
      <p:ext uri="{BB962C8B-B14F-4D97-AF65-F5344CB8AC3E}">
        <p14:creationId xmlns:p14="http://schemas.microsoft.com/office/powerpoint/2010/main" val="370920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 RefreshDashChart01()</a:t>
            </a:r>
          </a:p>
          <a:p>
            <a:r>
              <a:rPr lang="en-US" dirty="0" smtClean="0"/>
              <a:t>'Sub Test()</a:t>
            </a:r>
          </a:p>
          <a:p>
            <a:r>
              <a:rPr lang="en-US" dirty="0" smtClean="0"/>
              <a:t>Dim xCell As Range</a:t>
            </a:r>
          </a:p>
          <a:p>
            <a:r>
              <a:rPr lang="en-US" dirty="0" smtClean="0"/>
              <a:t>Dim </a:t>
            </a:r>
            <a:r>
              <a:rPr lang="en-US" dirty="0" err="1" smtClean="0"/>
              <a:t>i</a:t>
            </a:r>
            <a:r>
              <a:rPr lang="en-US" dirty="0" smtClean="0"/>
              <a:t> As Integer</a:t>
            </a:r>
          </a:p>
          <a:p>
            <a:r>
              <a:rPr lang="en-US" dirty="0" smtClean="0"/>
              <a:t>Dim m As Integer</a:t>
            </a:r>
          </a:p>
          <a:p>
            <a:r>
              <a:rPr lang="en-US" dirty="0" smtClean="0"/>
              <a:t>Dim </a:t>
            </a:r>
            <a:r>
              <a:rPr lang="en-US" dirty="0" err="1" smtClean="0"/>
              <a:t>ColAlp</a:t>
            </a:r>
            <a:r>
              <a:rPr lang="en-US" dirty="0" smtClean="0"/>
              <a:t> As String</a:t>
            </a:r>
          </a:p>
          <a:p>
            <a:endParaRPr lang="en-US" dirty="0" smtClean="0"/>
          </a:p>
          <a:p>
            <a:r>
              <a:rPr lang="en-US" dirty="0" smtClean="0"/>
              <a:t>Dim </a:t>
            </a:r>
            <a:r>
              <a:rPr lang="en-US" dirty="0" err="1" smtClean="0"/>
              <a:t>DataLastRow</a:t>
            </a:r>
            <a:r>
              <a:rPr lang="en-US" dirty="0" smtClean="0"/>
              <a:t> As Double</a:t>
            </a:r>
          </a:p>
          <a:p>
            <a:r>
              <a:rPr lang="en-US" dirty="0" err="1" smtClean="0"/>
              <a:t>DataLastRow</a:t>
            </a:r>
            <a:r>
              <a:rPr lang="en-US" dirty="0" smtClean="0"/>
              <a:t> = Range("Data!B8").Value</a:t>
            </a:r>
          </a:p>
          <a:p>
            <a:r>
              <a:rPr lang="en-US" dirty="0" smtClean="0"/>
              <a:t>Dim </a:t>
            </a:r>
            <a:r>
              <a:rPr lang="en-US" dirty="0" err="1" smtClean="0"/>
              <a:t>ChartXAxis</a:t>
            </a:r>
            <a:r>
              <a:rPr lang="en-US" dirty="0" smtClean="0"/>
              <a:t> As Double</a:t>
            </a:r>
          </a:p>
          <a:p>
            <a:r>
              <a:rPr lang="en-US" dirty="0" smtClean="0"/>
              <a:t>    </a:t>
            </a:r>
            <a:r>
              <a:rPr lang="en-US" dirty="0" err="1" smtClean="0"/>
              <a:t>ChartXAxis</a:t>
            </a:r>
            <a:r>
              <a:rPr lang="en-US" dirty="0" smtClean="0"/>
              <a:t> = Range("Dashboard!S11").Value</a:t>
            </a:r>
          </a:p>
          <a:p>
            <a:r>
              <a:rPr lang="en-US" dirty="0" smtClean="0"/>
              <a:t>    '</a:t>
            </a:r>
            <a:r>
              <a:rPr lang="en-US" dirty="0" err="1" smtClean="0"/>
              <a:t>ActiveChart.Axes</a:t>
            </a:r>
            <a:r>
              <a:rPr lang="en-US" dirty="0" smtClean="0"/>
              <a:t>(</a:t>
            </a:r>
            <a:r>
              <a:rPr lang="en-US" dirty="0" err="1" smtClean="0"/>
              <a:t>xlCategory</a:t>
            </a:r>
            <a:r>
              <a:rPr lang="en-US" dirty="0" smtClean="0"/>
              <a:t>).</a:t>
            </a:r>
            <a:r>
              <a:rPr lang="en-US" dirty="0" err="1" smtClean="0"/>
              <a:t>MaximumScale</a:t>
            </a:r>
            <a:r>
              <a:rPr lang="en-US" dirty="0" smtClean="0"/>
              <a:t> = </a:t>
            </a:r>
            <a:r>
              <a:rPr lang="en-US" dirty="0" err="1" smtClean="0"/>
              <a:t>ChartXAxis</a:t>
            </a:r>
            <a:endParaRPr lang="en-US" dirty="0" smtClean="0"/>
          </a:p>
          <a:p>
            <a:endParaRPr lang="en-US" dirty="0" smtClean="0"/>
          </a:p>
          <a:p>
            <a:r>
              <a:rPr lang="en-US" dirty="0" smtClean="0"/>
              <a:t>    Sheets("Dashboard").Select</a:t>
            </a:r>
          </a:p>
          <a:p>
            <a:r>
              <a:rPr lang="en-US" dirty="0" smtClean="0"/>
              <a:t>    </a:t>
            </a:r>
            <a:r>
              <a:rPr lang="en-US" dirty="0" err="1" smtClean="0"/>
              <a:t>ActiveSheet.ChartObjects</a:t>
            </a:r>
            <a:r>
              <a:rPr lang="en-US" dirty="0" smtClean="0"/>
              <a:t>("Chart 1").Activate  'Change as </a:t>
            </a:r>
            <a:r>
              <a:rPr lang="en-US" dirty="0" err="1" smtClean="0"/>
              <a:t>approperate</a:t>
            </a:r>
            <a:r>
              <a:rPr lang="en-US" dirty="0" smtClean="0"/>
              <a:t> to match chart name</a:t>
            </a:r>
          </a:p>
          <a:p>
            <a:r>
              <a:rPr lang="en-US" dirty="0" smtClean="0"/>
              <a:t>    </a:t>
            </a:r>
            <a:r>
              <a:rPr lang="en-US" dirty="0" err="1" smtClean="0"/>
              <a:t>ActiveChart.Axes</a:t>
            </a:r>
            <a:r>
              <a:rPr lang="en-US" dirty="0" smtClean="0"/>
              <a:t>(</a:t>
            </a:r>
            <a:r>
              <a:rPr lang="en-US" dirty="0" err="1" smtClean="0"/>
              <a:t>xlCategory</a:t>
            </a:r>
            <a:r>
              <a:rPr lang="en-US" dirty="0" smtClean="0"/>
              <a:t>).</a:t>
            </a:r>
            <a:r>
              <a:rPr lang="en-US" dirty="0" err="1" smtClean="0"/>
              <a:t>MaximumScale</a:t>
            </a:r>
            <a:r>
              <a:rPr lang="en-US" dirty="0" smtClean="0"/>
              <a:t> = </a:t>
            </a:r>
            <a:r>
              <a:rPr lang="en-US" dirty="0" err="1" smtClean="0"/>
              <a:t>ChartXAxis</a:t>
            </a:r>
            <a:endParaRPr lang="en-US" dirty="0" smtClean="0"/>
          </a:p>
          <a:p>
            <a:r>
              <a:rPr lang="en-US" dirty="0" smtClean="0"/>
              <a:t>    </a:t>
            </a:r>
            <a:r>
              <a:rPr lang="en-US" dirty="0" err="1" smtClean="0"/>
              <a:t>ActiveChart.Axes</a:t>
            </a:r>
            <a:r>
              <a:rPr lang="en-US" dirty="0" smtClean="0"/>
              <a:t>(</a:t>
            </a:r>
            <a:r>
              <a:rPr lang="en-US" dirty="0" err="1" smtClean="0"/>
              <a:t>xlCategory</a:t>
            </a:r>
            <a:r>
              <a:rPr lang="en-US" dirty="0" smtClean="0"/>
              <a:t>).</a:t>
            </a:r>
            <a:r>
              <a:rPr lang="en-US" dirty="0" err="1" smtClean="0"/>
              <a:t>MinimumScale</a:t>
            </a:r>
            <a:r>
              <a:rPr lang="en-US" dirty="0" smtClean="0"/>
              <a:t> = 0  'x axis</a:t>
            </a:r>
          </a:p>
          <a:p>
            <a:r>
              <a:rPr lang="en-US" dirty="0" smtClean="0"/>
              <a:t>    </a:t>
            </a:r>
            <a:r>
              <a:rPr lang="en-US" dirty="0" err="1" smtClean="0"/>
              <a:t>ActiveChart.Axes</a:t>
            </a:r>
            <a:r>
              <a:rPr lang="en-US" dirty="0" smtClean="0"/>
              <a:t>(</a:t>
            </a:r>
            <a:r>
              <a:rPr lang="en-US" dirty="0" err="1" smtClean="0"/>
              <a:t>xlCategory</a:t>
            </a:r>
            <a:r>
              <a:rPr lang="en-US" dirty="0" smtClean="0"/>
              <a:t>).</a:t>
            </a:r>
            <a:r>
              <a:rPr lang="en-US" dirty="0" err="1" smtClean="0"/>
              <a:t>TickLabels.Font.Size</a:t>
            </a:r>
            <a:r>
              <a:rPr lang="en-US" dirty="0" smtClean="0"/>
              <a:t> = 6</a:t>
            </a:r>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MinimumScale</a:t>
            </a:r>
            <a:r>
              <a:rPr lang="en-US" dirty="0" smtClean="0"/>
              <a:t> = 0     'Y axis</a:t>
            </a:r>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TickLabelPosition</a:t>
            </a:r>
            <a:r>
              <a:rPr lang="en-US" dirty="0" smtClean="0"/>
              <a:t> = </a:t>
            </a:r>
            <a:r>
              <a:rPr lang="en-US" dirty="0" err="1" smtClean="0"/>
              <a:t>xlTickLabelPositionLow</a:t>
            </a:r>
            <a:endParaRPr lang="en-US" dirty="0" smtClean="0"/>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TickLabels.Font.Bold</a:t>
            </a:r>
            <a:r>
              <a:rPr lang="en-US" dirty="0" smtClean="0"/>
              <a:t> = False</a:t>
            </a:r>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TickLabels.Font.ColorIndex</a:t>
            </a:r>
            <a:r>
              <a:rPr lang="en-US" dirty="0" smtClean="0"/>
              <a:t> = 16</a:t>
            </a:r>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TickLabels.Font.Name</a:t>
            </a:r>
            <a:r>
              <a:rPr lang="en-US" dirty="0" smtClean="0"/>
              <a:t> = "Arial"</a:t>
            </a:r>
          </a:p>
          <a:p>
            <a:r>
              <a:rPr lang="en-US" dirty="0" smtClean="0"/>
              <a:t>    </a:t>
            </a:r>
            <a:r>
              <a:rPr lang="en-US" dirty="0" err="1" smtClean="0"/>
              <a:t>ActiveChart.Axes</a:t>
            </a:r>
            <a:r>
              <a:rPr lang="en-US" dirty="0" smtClean="0"/>
              <a:t>(</a:t>
            </a:r>
            <a:r>
              <a:rPr lang="en-US" dirty="0" err="1" smtClean="0"/>
              <a:t>xlValue</a:t>
            </a:r>
            <a:r>
              <a:rPr lang="en-US" dirty="0" smtClean="0"/>
              <a:t>).</a:t>
            </a:r>
            <a:r>
              <a:rPr lang="en-US" dirty="0" err="1" smtClean="0"/>
              <a:t>TickLabels.Font.Size</a:t>
            </a:r>
            <a:r>
              <a:rPr lang="en-US" dirty="0" smtClean="0"/>
              <a:t> = 10</a:t>
            </a:r>
          </a:p>
          <a:p>
            <a:endParaRPr lang="en-US" dirty="0" smtClean="0"/>
          </a:p>
          <a:p>
            <a:r>
              <a:rPr lang="en-US" dirty="0" smtClean="0"/>
              <a:t>   </a:t>
            </a:r>
          </a:p>
          <a:p>
            <a:r>
              <a:rPr lang="en-US" dirty="0" smtClean="0"/>
              <a:t>'This counts on a Named range which is the number column on the Dashboard</a:t>
            </a:r>
          </a:p>
          <a:p>
            <a:r>
              <a:rPr lang="en-US" dirty="0" smtClean="0"/>
              <a:t>For Each </a:t>
            </a:r>
            <a:r>
              <a:rPr lang="en-US" dirty="0" err="1" smtClean="0"/>
              <a:t>xCell</a:t>
            </a:r>
            <a:r>
              <a:rPr lang="en-US" dirty="0" smtClean="0"/>
              <a:t> In Range("</a:t>
            </a:r>
            <a:r>
              <a:rPr lang="en-US" dirty="0" err="1" smtClean="0"/>
              <a:t>Dashboard!LinkVal</a:t>
            </a:r>
            <a:r>
              <a:rPr lang="en-US" dirty="0" smtClean="0"/>
              <a:t>")</a:t>
            </a:r>
          </a:p>
          <a:p>
            <a:endParaRPr lang="en-US" dirty="0" smtClean="0"/>
          </a:p>
          <a:p>
            <a:r>
              <a:rPr lang="en-US" dirty="0" smtClean="0"/>
              <a:t>If </a:t>
            </a:r>
            <a:r>
              <a:rPr lang="en-US" dirty="0" err="1" smtClean="0"/>
              <a:t>xCell.Value</a:t>
            </a:r>
            <a:r>
              <a:rPr lang="en-US" dirty="0" smtClean="0"/>
              <a:t> = Range("R40") Then 'Change to match dashboard</a:t>
            </a:r>
          </a:p>
          <a:p>
            <a:r>
              <a:rPr lang="en-US" dirty="0" err="1" smtClean="0"/>
              <a:t>i</a:t>
            </a:r>
            <a:r>
              <a:rPr lang="en-US" dirty="0" smtClean="0"/>
              <a:t> = </a:t>
            </a:r>
            <a:r>
              <a:rPr lang="en-US" dirty="0" err="1" smtClean="0"/>
              <a:t>xCell.Row</a:t>
            </a:r>
            <a:endParaRPr lang="en-US" dirty="0" smtClean="0"/>
          </a:p>
          <a:p>
            <a:r>
              <a:rPr lang="en-US" dirty="0" smtClean="0"/>
              <a:t>m = </a:t>
            </a:r>
            <a:r>
              <a:rPr lang="en-US" dirty="0" err="1" smtClean="0"/>
              <a:t>xCell.Column</a:t>
            </a:r>
            <a:endParaRPr lang="en-US" dirty="0" smtClean="0"/>
          </a:p>
          <a:p>
            <a:r>
              <a:rPr lang="en-US" dirty="0" smtClean="0"/>
              <a:t>End If</a:t>
            </a:r>
          </a:p>
          <a:p>
            <a:r>
              <a:rPr lang="en-US" dirty="0" smtClean="0"/>
              <a:t>Next</a:t>
            </a:r>
          </a:p>
          <a:p>
            <a:endParaRPr lang="en-US" dirty="0" smtClean="0"/>
          </a:p>
          <a:p>
            <a:r>
              <a:rPr lang="en-US" dirty="0" smtClean="0"/>
              <a:t> 'This section sets up the data on the primary access.</a:t>
            </a:r>
          </a:p>
          <a:p>
            <a:r>
              <a:rPr lang="en-US" dirty="0" err="1" smtClean="0"/>
              <a:t>ColAlp</a:t>
            </a:r>
            <a:r>
              <a:rPr lang="en-US" dirty="0" smtClean="0"/>
              <a:t> = </a:t>
            </a:r>
            <a:r>
              <a:rPr lang="en-US" dirty="0" err="1" smtClean="0"/>
              <a:t>ActiveSheet.Cells</a:t>
            </a:r>
            <a:r>
              <a:rPr lang="en-US" dirty="0" smtClean="0"/>
              <a:t>(</a:t>
            </a:r>
            <a:r>
              <a:rPr lang="en-US" dirty="0" err="1" smtClean="0"/>
              <a:t>i</a:t>
            </a:r>
            <a:r>
              <a:rPr lang="en-US" dirty="0" smtClean="0"/>
              <a:t>, m + 1).Value</a:t>
            </a:r>
          </a:p>
          <a:p>
            <a:endParaRPr lang="en-US" dirty="0" smtClean="0"/>
          </a:p>
          <a:p>
            <a:r>
              <a:rPr lang="en-US" dirty="0" smtClean="0"/>
              <a:t> </a:t>
            </a:r>
            <a:r>
              <a:rPr lang="en-US" dirty="0" err="1" smtClean="0"/>
              <a:t>ActiveChart.ChartTitle.Caption</a:t>
            </a:r>
            <a:r>
              <a:rPr lang="en-US" dirty="0" smtClean="0"/>
              <a:t> = </a:t>
            </a:r>
            <a:r>
              <a:rPr lang="en-US" dirty="0" err="1" smtClean="0"/>
              <a:t>ActiveSheet.Cells</a:t>
            </a:r>
            <a:r>
              <a:rPr lang="en-US" dirty="0" smtClean="0"/>
              <a:t>(</a:t>
            </a:r>
            <a:r>
              <a:rPr lang="en-US" dirty="0" err="1" smtClean="0"/>
              <a:t>i</a:t>
            </a:r>
            <a:r>
              <a:rPr lang="en-US" dirty="0" smtClean="0"/>
              <a:t>, m + 2).Value</a:t>
            </a:r>
          </a:p>
          <a:p>
            <a:r>
              <a:rPr lang="en-US" dirty="0" smtClean="0"/>
              <a:t> </a:t>
            </a:r>
            <a:r>
              <a:rPr lang="en-US" dirty="0" err="1" smtClean="0"/>
              <a:t>ActiveChart.SeriesCollection</a:t>
            </a:r>
            <a:r>
              <a:rPr lang="en-US" dirty="0" smtClean="0"/>
              <a:t>(1).Name = </a:t>
            </a:r>
            <a:r>
              <a:rPr lang="en-US" dirty="0" err="1" smtClean="0"/>
              <a:t>ActiveSheet.Cells</a:t>
            </a:r>
            <a:r>
              <a:rPr lang="en-US" dirty="0" smtClean="0"/>
              <a:t>(</a:t>
            </a:r>
            <a:r>
              <a:rPr lang="en-US" dirty="0" err="1" smtClean="0"/>
              <a:t>i</a:t>
            </a:r>
            <a:r>
              <a:rPr lang="en-US" dirty="0" smtClean="0"/>
              <a:t>, m + 2).Value</a:t>
            </a:r>
          </a:p>
          <a:p>
            <a:r>
              <a:rPr lang="en-US" dirty="0" smtClean="0"/>
              <a:t> </a:t>
            </a:r>
            <a:r>
              <a:rPr lang="en-US" dirty="0" err="1" smtClean="0"/>
              <a:t>ActiveChart.SeriesCollection</a:t>
            </a:r>
            <a:r>
              <a:rPr lang="en-US" dirty="0" smtClean="0"/>
              <a:t>(1).</a:t>
            </a:r>
            <a:r>
              <a:rPr lang="en-US" dirty="0" err="1" smtClean="0"/>
              <a:t>XValues</a:t>
            </a:r>
            <a:r>
              <a:rPr lang="en-US" dirty="0" smtClean="0"/>
              <a:t> = "=Data!$P$55:$Q$" &amp; </a:t>
            </a:r>
            <a:r>
              <a:rPr lang="en-US" dirty="0" err="1" smtClean="0"/>
              <a:t>DataLastRow</a:t>
            </a:r>
            <a:endParaRPr lang="en-US" dirty="0" smtClean="0"/>
          </a:p>
          <a:p>
            <a:r>
              <a:rPr lang="en-US" dirty="0" smtClean="0"/>
              <a:t> </a:t>
            </a:r>
            <a:r>
              <a:rPr lang="en-US" dirty="0" err="1" smtClean="0"/>
              <a:t>ActiveChart.SeriesCollection</a:t>
            </a:r>
            <a:r>
              <a:rPr lang="en-US" dirty="0" smtClean="0"/>
              <a:t>(1).Values = "=Data!$" + </a:t>
            </a:r>
            <a:r>
              <a:rPr lang="en-US" dirty="0" err="1" smtClean="0"/>
              <a:t>ColAlp</a:t>
            </a:r>
            <a:r>
              <a:rPr lang="en-US" dirty="0" smtClean="0"/>
              <a:t> + "$55:$" + </a:t>
            </a:r>
            <a:r>
              <a:rPr lang="en-US" dirty="0" err="1" smtClean="0"/>
              <a:t>ColAlp</a:t>
            </a:r>
            <a:r>
              <a:rPr lang="en-US" dirty="0" smtClean="0"/>
              <a:t> + "$" &amp; </a:t>
            </a:r>
            <a:r>
              <a:rPr lang="en-US" dirty="0" err="1" smtClean="0"/>
              <a:t>DataLastRow</a:t>
            </a:r>
            <a:endParaRPr lang="en-US" dirty="0" smtClean="0"/>
          </a:p>
          <a:p>
            <a:endParaRPr lang="en-US" dirty="0" smtClean="0"/>
          </a:p>
          <a:p>
            <a:r>
              <a:rPr lang="en-US" dirty="0" smtClean="0"/>
              <a:t> 'This section sets up the Average, and two standard deviations that show on the left of the chart</a:t>
            </a:r>
          </a:p>
          <a:p>
            <a:r>
              <a:rPr lang="en-US" dirty="0" smtClean="0"/>
              <a:t>        </a:t>
            </a:r>
            <a:r>
              <a:rPr lang="en-US" dirty="0" err="1" smtClean="0"/>
              <a:t>ActiveChart.SeriesCollection</a:t>
            </a:r>
            <a:r>
              <a:rPr lang="en-US" dirty="0" smtClean="0"/>
              <a:t>(2).Name = "=Data!$Q$11"</a:t>
            </a:r>
          </a:p>
          <a:p>
            <a:r>
              <a:rPr lang="en-US" dirty="0" smtClean="0"/>
              <a:t>        </a:t>
            </a:r>
            <a:r>
              <a:rPr lang="en-US" dirty="0" err="1" smtClean="0"/>
              <a:t>ActiveChart.SeriesCollection</a:t>
            </a:r>
            <a:r>
              <a:rPr lang="en-US" dirty="0" smtClean="0"/>
              <a:t>(2).Values = "=Data!$" + </a:t>
            </a:r>
            <a:r>
              <a:rPr lang="en-US" dirty="0" err="1" smtClean="0"/>
              <a:t>ColAlp</a:t>
            </a:r>
            <a:r>
              <a:rPr lang="en-US" dirty="0" smtClean="0"/>
              <a:t> + "$11"</a:t>
            </a:r>
          </a:p>
          <a:p>
            <a:r>
              <a:rPr lang="en-US" dirty="0" smtClean="0"/>
              <a:t>        </a:t>
            </a:r>
            <a:r>
              <a:rPr lang="en-US" dirty="0" err="1" smtClean="0"/>
              <a:t>ActiveChart.SeriesCollection</a:t>
            </a:r>
            <a:r>
              <a:rPr lang="en-US" dirty="0" smtClean="0"/>
              <a:t>(3).Name = "=Data!$Q$12"</a:t>
            </a:r>
          </a:p>
          <a:p>
            <a:r>
              <a:rPr lang="en-US" dirty="0" smtClean="0"/>
              <a:t>        </a:t>
            </a:r>
            <a:r>
              <a:rPr lang="en-US" dirty="0" err="1" smtClean="0"/>
              <a:t>ActiveChart.SeriesCollection</a:t>
            </a:r>
            <a:r>
              <a:rPr lang="en-US" dirty="0" smtClean="0"/>
              <a:t>(3).Values = "=Data!$" + </a:t>
            </a:r>
            <a:r>
              <a:rPr lang="en-US" dirty="0" err="1" smtClean="0"/>
              <a:t>ColAlp</a:t>
            </a:r>
            <a:r>
              <a:rPr lang="en-US" dirty="0" smtClean="0"/>
              <a:t> + "$12"</a:t>
            </a:r>
          </a:p>
          <a:p>
            <a:r>
              <a:rPr lang="en-US" dirty="0" smtClean="0"/>
              <a:t>        </a:t>
            </a:r>
            <a:r>
              <a:rPr lang="en-US" dirty="0" err="1" smtClean="0"/>
              <a:t>ActiveChart.SeriesCollection</a:t>
            </a:r>
            <a:r>
              <a:rPr lang="en-US" dirty="0" smtClean="0"/>
              <a:t>(4).Name = "=Data!$Q$14"</a:t>
            </a:r>
          </a:p>
          <a:p>
            <a:r>
              <a:rPr lang="en-US" dirty="0" smtClean="0"/>
              <a:t>        </a:t>
            </a:r>
            <a:r>
              <a:rPr lang="en-US" dirty="0" err="1" smtClean="0"/>
              <a:t>ActiveChart.SeriesCollection</a:t>
            </a:r>
            <a:r>
              <a:rPr lang="en-US" dirty="0" smtClean="0"/>
              <a:t>(4).Values = "=Data!$" + </a:t>
            </a:r>
            <a:r>
              <a:rPr lang="en-US" dirty="0" err="1" smtClean="0"/>
              <a:t>ColAlp</a:t>
            </a:r>
            <a:r>
              <a:rPr lang="en-US" dirty="0" smtClean="0"/>
              <a:t> + "$14"</a:t>
            </a:r>
          </a:p>
          <a:p>
            <a:r>
              <a:rPr lang="en-US" dirty="0" smtClean="0"/>
              <a:t>        </a:t>
            </a:r>
            <a:r>
              <a:rPr lang="en-US" dirty="0" err="1" smtClean="0"/>
              <a:t>ActiveChart.SeriesCollection</a:t>
            </a:r>
            <a:r>
              <a:rPr lang="en-US" dirty="0" smtClean="0"/>
              <a:t>(5).Name = "=Data!$Q$15"</a:t>
            </a:r>
          </a:p>
          <a:p>
            <a:r>
              <a:rPr lang="en-US" dirty="0" smtClean="0"/>
              <a:t>        </a:t>
            </a:r>
            <a:r>
              <a:rPr lang="en-US" dirty="0" err="1" smtClean="0"/>
              <a:t>ActiveChart.SeriesCollection</a:t>
            </a:r>
            <a:r>
              <a:rPr lang="en-US" dirty="0" smtClean="0"/>
              <a:t>(5).Values = "=Data!$" + </a:t>
            </a:r>
            <a:r>
              <a:rPr lang="en-US" dirty="0" err="1" smtClean="0"/>
              <a:t>ColAlp</a:t>
            </a:r>
            <a:r>
              <a:rPr lang="en-US" dirty="0" smtClean="0"/>
              <a:t> + "$15"</a:t>
            </a:r>
          </a:p>
          <a:p>
            <a:r>
              <a:rPr lang="en-US" dirty="0" smtClean="0"/>
              <a:t>        </a:t>
            </a:r>
            <a:r>
              <a:rPr lang="en-US" dirty="0" err="1" smtClean="0"/>
              <a:t>ActiveChart.SeriesCollection</a:t>
            </a:r>
            <a:r>
              <a:rPr lang="en-US" dirty="0" smtClean="0"/>
              <a:t>(6).Name = "=Data!$Q$16"</a:t>
            </a:r>
          </a:p>
          <a:p>
            <a:r>
              <a:rPr lang="en-US" dirty="0" smtClean="0"/>
              <a:t>        </a:t>
            </a:r>
            <a:r>
              <a:rPr lang="en-US" dirty="0" err="1" smtClean="0"/>
              <a:t>ActiveChart.SeriesCollection</a:t>
            </a:r>
            <a:r>
              <a:rPr lang="en-US" dirty="0" smtClean="0"/>
              <a:t>(6).Values = "=Data!$" + </a:t>
            </a:r>
            <a:r>
              <a:rPr lang="en-US" dirty="0" err="1" smtClean="0"/>
              <a:t>ColAlp</a:t>
            </a:r>
            <a:r>
              <a:rPr lang="en-US" dirty="0" smtClean="0"/>
              <a:t> + "$16"</a:t>
            </a:r>
          </a:p>
          <a:p>
            <a:endParaRPr lang="en-US" dirty="0" smtClean="0"/>
          </a:p>
          <a:p>
            <a:r>
              <a:rPr lang="en-US" dirty="0" smtClean="0"/>
              <a:t>        </a:t>
            </a:r>
          </a:p>
          <a:p>
            <a:r>
              <a:rPr lang="en-US" dirty="0" smtClean="0"/>
              <a:t>  Range("A1").Select</a:t>
            </a:r>
          </a:p>
          <a:p>
            <a:r>
              <a:rPr lang="en-US" dirty="0" smtClean="0"/>
              <a:t>End Sub</a:t>
            </a:r>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27</a:t>
            </a:fld>
            <a:endParaRPr lang="en-US" dirty="0"/>
          </a:p>
        </p:txBody>
      </p:sp>
    </p:spTree>
    <p:extLst>
      <p:ext uri="{BB962C8B-B14F-4D97-AF65-F5344CB8AC3E}">
        <p14:creationId xmlns:p14="http://schemas.microsoft.com/office/powerpoint/2010/main" val="236023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Health Care Service Corporation, a Mutual Legal Reserve Company, an Independent Licensee of the Blue Cross and Blue Shield Association.</a:t>
            </a:r>
          </a:p>
          <a:p>
            <a:endParaRPr lang="en-US" baseline="0" dirty="0" smtClean="0"/>
          </a:p>
          <a:p>
            <a:r>
              <a:rPr lang="en-US" baseline="0" dirty="0" smtClean="0"/>
              <a:t>Founded in 1936.  With 14.5 million members, 55 billion gross revenue, five Blue Cross and Blue Shield </a:t>
            </a:r>
            <a:r>
              <a:rPr lang="en-US" sz="1200" i="0" baseline="30000" dirty="0" smtClean="0"/>
              <a:t>®</a:t>
            </a:r>
            <a:r>
              <a:rPr lang="en-US" sz="1200" i="0" dirty="0" smtClean="0"/>
              <a:t> </a:t>
            </a:r>
            <a:r>
              <a:rPr lang="en-US" sz="1200" i="0" baseline="0" dirty="0" smtClean="0"/>
              <a:t> state plans (Illinois, Texas, Oklahoma, New Mexico, Montana), multiple  subsidiaries and lines of business, </a:t>
            </a:r>
            <a:r>
              <a:rPr lang="en-US" baseline="0" dirty="0" smtClean="0"/>
              <a:t>22,000 employees, 60 local offices, and two tier IV (4) data </a:t>
            </a:r>
            <a:r>
              <a:rPr lang="en-US" b="0" baseline="0" dirty="0" smtClean="0"/>
              <a:t>centers,</a:t>
            </a:r>
            <a:r>
              <a:rPr lang="en-US" b="1" baseline="0" dirty="0" smtClean="0"/>
              <a:t> we are big by any definition</a:t>
            </a:r>
            <a:r>
              <a:rPr lang="en-US" baseline="0" dirty="0" smtClean="0"/>
              <a:t>.</a:t>
            </a:r>
          </a:p>
          <a:p>
            <a:endParaRPr lang="en-US" dirty="0" smtClean="0"/>
          </a:p>
          <a:p>
            <a:r>
              <a:rPr lang="en-US" dirty="0" smtClean="0"/>
              <a:t>TIME</a:t>
            </a:r>
            <a:r>
              <a:rPr lang="en-US" baseline="0" dirty="0" smtClean="0"/>
              <a:t> Magazine states we are number 5 in their top 20 privately held companies. (June 2015)</a:t>
            </a:r>
          </a:p>
          <a:p>
            <a:r>
              <a:rPr lang="en-US" dirty="0" smtClean="0"/>
              <a:t>http://time.com/3854318/largest-private-companies-america/</a:t>
            </a:r>
          </a:p>
          <a:p>
            <a:endParaRPr lang="en-US" dirty="0" smtClean="0"/>
          </a:p>
          <a:p>
            <a:r>
              <a:rPr lang="en-US" dirty="0" smtClean="0"/>
              <a:t>Download this</a:t>
            </a:r>
            <a:r>
              <a:rPr lang="en-US" baseline="0" dirty="0" smtClean="0"/>
              <a:t> presentation. There are links in the notes section the talks about how architecturally</a:t>
            </a:r>
            <a:r>
              <a:rPr lang="en-US" dirty="0" smtClean="0"/>
              <a:t> </a:t>
            </a:r>
            <a:r>
              <a:rPr lang="en-US" baseline="0" dirty="0" smtClean="0"/>
              <a:t>interesting this building is.</a:t>
            </a:r>
            <a:endParaRPr lang="en-US" dirty="0" smtClean="0"/>
          </a:p>
          <a:p>
            <a:r>
              <a:rPr lang="en-US" dirty="0" smtClean="0"/>
              <a:t>===</a:t>
            </a:r>
          </a:p>
          <a:p>
            <a:endParaRPr lang="en-US" dirty="0" smtClean="0"/>
          </a:p>
          <a:p>
            <a:r>
              <a:rPr lang="en-US" dirty="0" smtClean="0"/>
              <a:t>Data</a:t>
            </a:r>
            <a:r>
              <a:rPr lang="en-US" baseline="0" dirty="0" smtClean="0"/>
              <a:t> accurate to early 2015.</a:t>
            </a:r>
            <a:endParaRPr lang="en-US" dirty="0" smtClean="0"/>
          </a:p>
          <a:p>
            <a:endParaRPr lang="en-US" dirty="0" smtClean="0"/>
          </a:p>
          <a:p>
            <a:r>
              <a:rPr lang="en-US" dirty="0" smtClean="0"/>
              <a:t>http://www.hcsc.com/</a:t>
            </a:r>
          </a:p>
          <a:p>
            <a:endParaRPr lang="en-US" dirty="0" smtClean="0"/>
          </a:p>
          <a:p>
            <a:r>
              <a:rPr lang="en-US" dirty="0" smtClean="0"/>
              <a:t>http://www.hcsc.com/hcsc_hq.html</a:t>
            </a:r>
          </a:p>
          <a:p>
            <a:endParaRPr lang="en-US" dirty="0" smtClean="0"/>
          </a:p>
          <a:p>
            <a:endParaRPr lang="en-US" dirty="0" smtClean="0"/>
          </a:p>
          <a:p>
            <a:endParaRPr lang="en-US" dirty="0" smtClean="0"/>
          </a:p>
          <a:p>
            <a:r>
              <a:rPr lang="en-US" dirty="0" smtClean="0"/>
              <a:t>http://en.wikipedia.org/wiki/Blue_Cross_Blue_Shield_Tower</a:t>
            </a:r>
          </a:p>
          <a:p>
            <a:r>
              <a:rPr lang="en-US" dirty="0" smtClean="0"/>
              <a:t>Received Trustee award for the HCSC Blue Cross Blue Shield of Illinois (BCBSIL) headquarters vertical completion project from the Chicago Architecture Foundation in 2006</a:t>
            </a:r>
          </a:p>
          <a:p>
            <a:endParaRPr lang="en-US" dirty="0" smtClean="0"/>
          </a:p>
          <a:p>
            <a:r>
              <a:rPr lang="en-US" dirty="0" smtClean="0"/>
              <a:t>http://www.glasssteelandstone.com/PrinterFriendlyBuildingDetail.php?BuildingName=Blue%20Cross-Blue%20Shield%20Of%20Illinois%20Tower&amp;LocationCity=Chicago&amp;LocationState=Illinois&amp;LocationNation=United%20States</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3</a:t>
            </a:fld>
            <a:endParaRPr lang="en-US" dirty="0"/>
          </a:p>
        </p:txBody>
      </p:sp>
    </p:spTree>
    <p:extLst>
      <p:ext uri="{BB962C8B-B14F-4D97-AF65-F5344CB8AC3E}">
        <p14:creationId xmlns:p14="http://schemas.microsoft.com/office/powerpoint/2010/main" val="11990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corporate</a:t>
            </a:r>
            <a:r>
              <a:rPr lang="en-US" baseline="0" dirty="0" smtClean="0"/>
              <a:t> purpose is “to do everything in our power to stand with our members in sickness and health”  and the IT vision is to “drive competitive advantage via efficiencies and cost-effectiveness through IT optimization, simplification, and agile infrastructure and applications.”</a:t>
            </a:r>
            <a:endParaRPr lang="en-US" dirty="0" smtClean="0"/>
          </a:p>
          <a:p>
            <a:endParaRPr lang="en-US" dirty="0" smtClean="0"/>
          </a:p>
          <a:p>
            <a:r>
              <a:rPr lang="en-US" dirty="0" smtClean="0"/>
              <a:t>We are</a:t>
            </a:r>
            <a:r>
              <a:rPr lang="en-US" baseline="0" dirty="0" smtClean="0"/>
              <a:t> using BMC TrueSight Capacity Optimization and other </a:t>
            </a:r>
            <a:r>
              <a:rPr lang="en-US" b="0" baseline="0" dirty="0" smtClean="0"/>
              <a:t>BMC tools </a:t>
            </a:r>
            <a:r>
              <a:rPr lang="en-US" b="1" baseline="0" dirty="0" smtClean="0"/>
              <a:t>to directly support our Corporate Purpose and Vision</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shameless plug, but, HCSC is a good company, that tries to be a good company.</a:t>
            </a:r>
          </a:p>
          <a:p>
            <a:endParaRPr lang="en-US" baseline="0" dirty="0" smtClean="0"/>
          </a:p>
          <a:p>
            <a:r>
              <a:rPr lang="en-US" baseline="0" dirty="0" smtClean="0"/>
              <a:t>However, good software and good intentions are not enough.  Effort must be exerted to apply the good software to achieve a goal. </a:t>
            </a:r>
            <a:r>
              <a:rPr lang="en-US" b="1" baseline="0" dirty="0" smtClean="0"/>
              <a:t>This effort is substantial, but effort is required. </a:t>
            </a:r>
            <a:r>
              <a:rPr lang="en-US" baseline="0" dirty="0" smtClean="0"/>
              <a:t>There is actionable intelligence to be gained, if you apply the tools and techniques presented in this session, and actually put them to use.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4</a:t>
            </a:fld>
            <a:endParaRPr lang="en-US" dirty="0"/>
          </a:p>
        </p:txBody>
      </p:sp>
    </p:spTree>
    <p:extLst>
      <p:ext uri="{BB962C8B-B14F-4D97-AF65-F5344CB8AC3E}">
        <p14:creationId xmlns:p14="http://schemas.microsoft.com/office/powerpoint/2010/main" val="271868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Actionable Intelligence matters </a:t>
            </a:r>
            <a:r>
              <a:rPr lang="en-US" dirty="0" smtClean="0"/>
              <a:t>because you,</a:t>
            </a:r>
            <a:r>
              <a:rPr lang="en-US" baseline="0" dirty="0" smtClean="0"/>
              <a:t> as a good corporate citizen, are charged to gather relevant data, manipulate it into information, organize it into intelligence, and present it for action.  Generally referred to as the DIKW Pyramid.</a:t>
            </a:r>
          </a:p>
          <a:p>
            <a:endParaRPr lang="en-US" baseline="0" dirty="0" smtClean="0"/>
          </a:p>
          <a:p>
            <a:r>
              <a:rPr lang="en-US" baseline="0" dirty="0" smtClean="0"/>
              <a:t>You are probably doing this now but (probably) not as effectively as you could. </a:t>
            </a:r>
          </a:p>
          <a:p>
            <a:endParaRPr lang="en-US" baseline="0" dirty="0" smtClean="0"/>
          </a:p>
          <a:p>
            <a:r>
              <a:rPr lang="en-US" baseline="0" dirty="0" smtClean="0"/>
              <a:t>We spent a LOT of time on the data and information levels before the senior managers began asking questions. But when those questions were being asked, we spent more time on the top of the pyramid, because we already had much of the data and information layers done.</a:t>
            </a:r>
          </a:p>
          <a:p>
            <a:endParaRPr lang="en-US" baseline="0" dirty="0" smtClean="0"/>
          </a:p>
          <a:p>
            <a:r>
              <a:rPr lang="en-US" b="1" dirty="0" smtClean="0"/>
              <a:t>“Good Enough is Good Enough” and “Suck Less” are concepts</a:t>
            </a:r>
            <a:r>
              <a:rPr lang="en-US" b="1" baseline="0" dirty="0" smtClean="0"/>
              <a:t> that specifically allow you to more quickly iterate through process improvement efforts.</a:t>
            </a:r>
          </a:p>
          <a:p>
            <a:endParaRPr lang="en-US" baseline="0" dirty="0" smtClean="0"/>
          </a:p>
          <a:p>
            <a:r>
              <a:rPr lang="en-US" baseline="0" dirty="0" smtClean="0"/>
              <a:t>Find a piece of data and mature it until it is ‘good enough’.  </a:t>
            </a:r>
            <a:r>
              <a:rPr lang="en-US" b="1" baseline="0" dirty="0" smtClean="0"/>
              <a:t>Make reports and observations based on what the data indicates </a:t>
            </a:r>
            <a:r>
              <a:rPr lang="en-US" baseline="0" dirty="0" smtClean="0"/>
              <a:t>(the data does not prove). The reports and observations will include caveats and qualifiers. Make the data or analysis “Suck Less” by incrementally improving the data, information, knowledge and analysis.  </a:t>
            </a:r>
            <a:r>
              <a:rPr lang="en-US" b="1" baseline="0" dirty="0" smtClean="0"/>
              <a:t>As the data, information and knowledge, gets better, your understanding of what the data indicates becomes better.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Anyway, ‘suck less’ and ‘good enough is good enough’ will be a reoccurring theme for us, AND can help you make progress.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dirty="0" smtClean="0"/>
          </a:p>
          <a:p>
            <a:endParaRPr lang="en-US" dirty="0" smtClean="0"/>
          </a:p>
          <a:p>
            <a:r>
              <a:rPr lang="en-US" dirty="0" smtClean="0"/>
              <a:t>https://en.wikipedia.org/wiki/DIKW_Pyramid</a:t>
            </a:r>
          </a:p>
          <a:p>
            <a:r>
              <a:rPr lang="en-US" dirty="0" smtClean="0"/>
              <a:t>The </a:t>
            </a:r>
            <a:r>
              <a:rPr lang="en-US" b="1" dirty="0" smtClean="0"/>
              <a:t>DIKW Pyramid</a:t>
            </a:r>
            <a:r>
              <a:rPr lang="en-US" dirty="0" smtClean="0"/>
              <a:t>, also known variously as the "DIKW Hierarchy", "Wisdom Hierarchy", the "Knowledge Hierarchy", the "Information Hierarchy", and the "Knowledge Pyramid",</a:t>
            </a:r>
            <a:r>
              <a:rPr lang="en-US" baseline="30000" dirty="0" smtClean="0">
                <a:hlinkClick r:id="rId3"/>
              </a:rPr>
              <a:t>[1]</a:t>
            </a:r>
            <a:r>
              <a:rPr lang="en-US" dirty="0" smtClean="0"/>
              <a:t> refers loosely to a class of models</a:t>
            </a:r>
            <a:r>
              <a:rPr lang="en-US" baseline="30000" dirty="0" smtClean="0">
                <a:hlinkClick r:id="rId4"/>
              </a:rPr>
              <a:t>[2]</a:t>
            </a:r>
            <a:r>
              <a:rPr lang="en-US" dirty="0" smtClean="0"/>
              <a:t> for representing purported </a:t>
            </a:r>
            <a:r>
              <a:rPr lang="en-US" dirty="0" smtClean="0">
                <a:hlinkClick r:id="rId5" tooltip="Structural"/>
              </a:rPr>
              <a:t>structural</a:t>
            </a:r>
            <a:r>
              <a:rPr lang="en-US" dirty="0" smtClean="0"/>
              <a:t> and/or </a:t>
            </a:r>
            <a:r>
              <a:rPr lang="en-US" dirty="0" smtClean="0">
                <a:hlinkClick r:id="rId6" tooltip="Function model"/>
              </a:rPr>
              <a:t>functional</a:t>
            </a:r>
            <a:r>
              <a:rPr lang="en-US" dirty="0" smtClean="0"/>
              <a:t> relationships between </a:t>
            </a:r>
            <a:r>
              <a:rPr lang="en-US" b="1" dirty="0" smtClean="0"/>
              <a:t>d</a:t>
            </a:r>
            <a:r>
              <a:rPr lang="en-US" dirty="0" smtClean="0"/>
              <a:t>ata, </a:t>
            </a:r>
            <a:r>
              <a:rPr lang="en-US" b="1" dirty="0" smtClean="0"/>
              <a:t>i</a:t>
            </a:r>
            <a:r>
              <a:rPr lang="en-US" dirty="0" smtClean="0"/>
              <a:t>nformation, </a:t>
            </a:r>
            <a:r>
              <a:rPr lang="en-US" b="1" dirty="0" smtClean="0"/>
              <a:t>k</a:t>
            </a:r>
            <a:r>
              <a:rPr lang="en-US" dirty="0" smtClean="0"/>
              <a:t>nowledge, and </a:t>
            </a:r>
            <a:r>
              <a:rPr lang="en-US" b="1" dirty="0" smtClean="0"/>
              <a:t>w</a:t>
            </a:r>
            <a:r>
              <a:rPr lang="en-US" dirty="0" smtClean="0"/>
              <a:t>isdom. "Typically information is defined in terms of data, knowledge in terms of information, and wisdom in terms of knowledge".</a:t>
            </a:r>
            <a:r>
              <a:rPr lang="en-US" baseline="30000" dirty="0" smtClean="0">
                <a:hlinkClick r:id="rId3"/>
              </a:rPr>
              <a:t>[1]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5</a:t>
            </a:fld>
            <a:endParaRPr lang="en-US" dirty="0"/>
          </a:p>
        </p:txBody>
      </p:sp>
    </p:spTree>
    <p:extLst>
      <p:ext uri="{BB962C8B-B14F-4D97-AF65-F5344CB8AC3E}">
        <p14:creationId xmlns:p14="http://schemas.microsoft.com/office/powerpoint/2010/main" val="5676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basic journey had these milestones.</a:t>
            </a:r>
            <a:r>
              <a:rPr lang="en-US" baseline="0"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Problem Identified.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Identify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Impossible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BMC Capacity Optimization.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Quickly Mature.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Chargeback for Projects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Retire Servers.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Application Charge Back and Beyond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t>
            </a:r>
            <a:r>
              <a:rPr lang="en-US" baseline="0" dirty="0" smtClean="0"/>
              <a:t>started with a clear idea of what the ‘end state’ would look like but no idea what path we were going to take. Our path was, and still is, an </a:t>
            </a:r>
            <a:r>
              <a:rPr lang="en-US" b="1" baseline="0" dirty="0" smtClean="0"/>
              <a:t>iterative organized mess, littered with changing priorities, changing leadership, territorial politics and basic chaos.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stated another way, </a:t>
            </a:r>
            <a:r>
              <a:rPr lang="en-US" b="1" baseline="0" dirty="0" smtClean="0"/>
              <a:t>a normal business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each point, we strived for </a:t>
            </a:r>
            <a:r>
              <a:rPr lang="en-US" b="1" baseline="0" dirty="0" smtClean="0"/>
              <a:t>“good enough is good enough”  </a:t>
            </a:r>
            <a:r>
              <a:rPr lang="en-US" baseline="0" dirty="0" smtClean="0"/>
              <a:t>and </a:t>
            </a:r>
            <a:r>
              <a:rPr lang="en-US" b="1" baseline="0" dirty="0" smtClean="0"/>
              <a:t>“suck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Problem Identified. </a:t>
            </a:r>
            <a:r>
              <a:rPr lang="en-US" dirty="0" smtClean="0"/>
              <a:t>Our Journey begins with a VP not being happy with the level of reporting specific to the Corporate level for information</a:t>
            </a:r>
            <a:r>
              <a:rPr lang="en-US" baseline="0" dirty="0" smtClean="0"/>
              <a:t> technology.  He could get reports on individual pockets of technology but not a big picture and definitely not a picture of costs of services provided by pockets.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Identify the data. </a:t>
            </a:r>
            <a:r>
              <a:rPr lang="en-US" baseline="0" dirty="0" smtClean="0"/>
              <a:t>We looked inside silos, under rocks (territorial minded managers), and leveraged other data sources, mostly without drawing too much attention to our selves.   Put it in Excel.  Conducted our own analysis and made reports.   Based on the hostility the report received, we were threatened or schooled or both. Then pursued better data and better understanding for our analysis which made for better reports.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Impossible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challenged with an impossible chart (we will show that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BMC Capacity Optimization. </a:t>
            </a:r>
            <a:r>
              <a:rPr lang="en-US" baseline="0" dirty="0" smtClean="0"/>
              <a:t>After some time we found the BMC Capacity Optimization tool  (we started on 9.x).   This was less of a sea change and more of a tool change as we were a couple years into our 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Quickly Mature. </a:t>
            </a:r>
            <a:r>
              <a:rPr lang="en-US" baseline="0" dirty="0" smtClean="0"/>
              <a:t>BMC allowed us to quickly mature as we really did out grow our tools and techniques, and had a pretty clear idea of what we wished to produce.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Chargeback for Projects</a:t>
            </a:r>
            <a:r>
              <a:rPr lang="en-US" baseline="0" dirty="0" smtClean="0"/>
              <a:t>. This allowed us to do basic charge back and took over the labor intensive job of project cost accounting.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Retire Servers. </a:t>
            </a:r>
            <a:r>
              <a:rPr lang="en-US" baseline="0" dirty="0" smtClean="0"/>
              <a:t>Our efforts informed a lot of senior people of the cost of infrastructure. This knowledge and some leadership changes allowed the first concentrated effort to retire servers.  We, for the very first time in our 70 year + history retired more servers than we built for a couple months of that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Application Charge Back and Beyond. </a:t>
            </a:r>
            <a:r>
              <a:rPr lang="en-US" baseline="0" dirty="0" smtClean="0"/>
              <a:t>Now we are doing application charge back or more of a shame back.   Comparing the cost of different applications and application portfolios throughout the business.  We show back several million dollars a month. </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6</a:t>
            </a:fld>
            <a:endParaRPr lang="en-US" dirty="0"/>
          </a:p>
        </p:txBody>
      </p:sp>
    </p:spTree>
    <p:extLst>
      <p:ext uri="{BB962C8B-B14F-4D97-AF65-F5344CB8AC3E}">
        <p14:creationId xmlns:p14="http://schemas.microsoft.com/office/powerpoint/2010/main" val="9673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Problem Identified. </a:t>
            </a:r>
            <a:r>
              <a:rPr lang="en-US" dirty="0" smtClean="0"/>
              <a:t>Our Journey begins with a VP not being happy with the level of reporting specific to the Corporate level for information</a:t>
            </a:r>
            <a:r>
              <a:rPr lang="en-US" baseline="0" dirty="0" smtClean="0"/>
              <a:t> technology.  He could get reports on individual pockets of technology but not a big picture and definitely not a picture of costs of services provided by pockets.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Questions were asked of why is </a:t>
            </a:r>
            <a:r>
              <a:rPr lang="en-US" b="1" baseline="0" dirty="0" smtClean="0"/>
              <a:t>IT SOOO EXPENSIVE??  How much is </a:t>
            </a:r>
            <a:r>
              <a:rPr lang="en-US" baseline="0" dirty="0" smtClean="0"/>
              <a:t>a service or group of services??   Is that a direct costs? Loaded cost? Fully loaded cost?  Or based on a recovery target?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Then the goal posts move.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t>
            </a:r>
            <a:r>
              <a:rPr lang="en-US" baseline="0" dirty="0" smtClean="0"/>
              <a:t>ACA (Affordable Care Act) started, we </a:t>
            </a:r>
            <a:r>
              <a:rPr lang="en-US" b="1" baseline="0" dirty="0" smtClean="0"/>
              <a:t>purposefully overspend </a:t>
            </a:r>
            <a:r>
              <a:rPr lang="en-US" baseline="0" dirty="0" smtClean="0"/>
              <a:t>on hardware.   But had to spend that in the right place.  Our data helped indicate where that could 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Then the goal posts moved again.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a:t>
            </a:r>
            <a:r>
              <a:rPr lang="en-US" baseline="0" dirty="0" smtClean="0"/>
              <a:t>the costs of having </a:t>
            </a:r>
            <a:r>
              <a:rPr lang="en-US" b="1" baseline="0" dirty="0" smtClean="0"/>
              <a:t>too much capacity </a:t>
            </a:r>
            <a:r>
              <a:rPr lang="en-US" baseline="0" dirty="0" smtClean="0"/>
              <a:t>is seen as bad.  Our data helped indicate where we could cut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Further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Business leaders expected IT to be expensive but after a while they saw that </a:t>
            </a:r>
            <a:r>
              <a:rPr lang="en-US" b="1" baseline="0" dirty="0" smtClean="0"/>
              <a:t>as a proportion of the business cost it was very high compared to other expenses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of this is the IT has taken on some cost centers that were separate like print.   Print was separate but as IT grew it took over this cost center and performed MUCH more efficiently but MOVED to IT making the percentage a double hit.   Same with phone as the hand set became VoIP and pagers became smart phones.  Travel decreased as Web Meetings increased. All are double hits to the IT percentage.  Double hit is cost increased for IT but decreased for ‘the business’, IT as a proportion of ‘the business’, both increase the proportion of IT vs. the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case our cost conscious mindset was interrupted by ACA (Affordable Care Act).  Where the cost of being wrong and having not enough capacity was HUGE, so cost sensitivity decreased.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in a few years the usage patterns have been re-established, and cost sensitivity increased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External technology pressures changes as SaaS (software as a service) and HaaS (hardware as a service) promised the ability to SLASH costs.  The challenge to cost comparisons is adding the ‘built in costs’ to the services like security, audit, management, oversight, and engineering.  Accounting for these built in costs in our current internal cost of a service makes the vendor options seem much more expensive.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Their sausage is made the same way our sausage is made.  Just because you can not see their processes does not mean their processes are any less disgusting than ours.  </a:t>
            </a:r>
          </a:p>
        </p:txBody>
      </p:sp>
      <p:sp>
        <p:nvSpPr>
          <p:cNvPr id="4" name="Slide Number Placeholder 3"/>
          <p:cNvSpPr>
            <a:spLocks noGrp="1"/>
          </p:cNvSpPr>
          <p:nvPr>
            <p:ph type="sldNum" sz="quarter" idx="10"/>
          </p:nvPr>
        </p:nvSpPr>
        <p:spPr/>
        <p:txBody>
          <a:bodyPr/>
          <a:lstStyle/>
          <a:p>
            <a:fld id="{78E44A64-6739-48AF-9DC4-D0F6F65FA328}" type="slidenum">
              <a:rPr lang="en-US" smtClean="0"/>
              <a:t>7</a:t>
            </a:fld>
            <a:endParaRPr lang="en-US" dirty="0"/>
          </a:p>
        </p:txBody>
      </p:sp>
    </p:spTree>
    <p:extLst>
      <p:ext uri="{BB962C8B-B14F-4D97-AF65-F5344CB8AC3E}">
        <p14:creationId xmlns:p14="http://schemas.microsoft.com/office/powerpoint/2010/main" val="314656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Identify the data. </a:t>
            </a:r>
            <a:r>
              <a:rPr lang="en-US" baseline="0" dirty="0" smtClean="0"/>
              <a:t>We looked inside silos, under rocks, that is to say </a:t>
            </a:r>
            <a:r>
              <a:rPr lang="en-US" baseline="0" dirty="0" smtClean="0"/>
              <a:t>under territorial </a:t>
            </a:r>
            <a:r>
              <a:rPr lang="en-US" baseline="0" dirty="0" smtClean="0"/>
              <a:t>minded managers, and leveraged other data sources, mostly without drawing too much attention to ourselves.   Put it in Excel.  Conducted our own analysis turning information into knowledge, and made reports on what the data indicated.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the hostility the report received, we were </a:t>
            </a:r>
            <a:r>
              <a:rPr lang="en-US" baseline="0" dirty="0" smtClean="0"/>
              <a:t>threatened, </a:t>
            </a:r>
            <a:r>
              <a:rPr lang="en-US" baseline="0" dirty="0" smtClean="0"/>
              <a:t>or </a:t>
            </a:r>
            <a:r>
              <a:rPr lang="en-US" baseline="0" dirty="0" smtClean="0"/>
              <a:t>schooled, </a:t>
            </a:r>
            <a:r>
              <a:rPr lang="en-US" baseline="0" dirty="0" smtClean="0"/>
              <a:t>or both. Then pursued better data and better understanding for our analysis which made for better reports.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hostility died down, </a:t>
            </a:r>
            <a:r>
              <a:rPr lang="en-US" b="1" baseline="0" dirty="0" smtClean="0"/>
              <a:t>we delivered value</a:t>
            </a:r>
            <a:r>
              <a:rPr lang="en-US" baseline="0" dirty="0" smtClean="0"/>
              <a:t>. That is to </a:t>
            </a:r>
            <a:r>
              <a:rPr lang="en-US" b="1" baseline="0" dirty="0" smtClean="0"/>
              <a:t>say reports with actionable intelligence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Excel, we adopted and adapted </a:t>
            </a:r>
            <a:r>
              <a:rPr lang="en-US" b="1" baseline="0" dirty="0" smtClean="0"/>
              <a:t>data handling techniques that separated charting and raw data</a:t>
            </a:r>
            <a:r>
              <a:rPr lang="en-US" baseline="0" dirty="0" smtClean="0"/>
              <a:t>.   Our spreadsheets have raw data tabs, molested data tabs, chart data tabs, and our charts.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data is good enough.   Our process would improve such that it sucks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Charly Kyd at ExcelUser.com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http://www.exceluser.com/reports/five-ways-to-make-your-excel-reports-incredibly-popular.htm</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8</a:t>
            </a:fld>
            <a:endParaRPr lang="en-US" dirty="0"/>
          </a:p>
        </p:txBody>
      </p:sp>
    </p:spTree>
    <p:extLst>
      <p:ext uri="{BB962C8B-B14F-4D97-AF65-F5344CB8AC3E}">
        <p14:creationId xmlns:p14="http://schemas.microsoft.com/office/powerpoint/2010/main" val="69431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Impossible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challenged with an impossible chart. By being able to do this in Excel showed that capacity could, in fact, be done and was the beginnings of our efforts.  Notice that this is a 2010 chart.  It took us three years to mature to the point that we moved to BMC Capacity Optimization which was August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E44A64-6739-48AF-9DC4-D0F6F65FA328}" type="slidenum">
              <a:rPr lang="en-US" smtClean="0"/>
              <a:t>9</a:t>
            </a:fld>
            <a:endParaRPr lang="en-US" dirty="0"/>
          </a:p>
        </p:txBody>
      </p:sp>
    </p:spTree>
    <p:extLst>
      <p:ext uri="{BB962C8B-B14F-4D97-AF65-F5344CB8AC3E}">
        <p14:creationId xmlns:p14="http://schemas.microsoft.com/office/powerpoint/2010/main" val="1435008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ng Title (Engage)">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31345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92B812-39FB-4F2D-A2A9-D6072D561454}" type="datetimeFigureOut">
              <a:rPr lang="en-US" smtClean="0"/>
              <a:t>2016-08-24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E50B5D-8F34-4841-8A6F-DD5CB944DE8B}" type="slidenum">
              <a:rPr lang="en-US" smtClean="0"/>
              <a:t>‹#›</a:t>
            </a:fld>
            <a:endParaRPr lang="en-US" dirty="0"/>
          </a:p>
        </p:txBody>
      </p:sp>
    </p:spTree>
    <p:extLst>
      <p:ext uri="{BB962C8B-B14F-4D97-AF65-F5344CB8AC3E}">
        <p14:creationId xmlns:p14="http://schemas.microsoft.com/office/powerpoint/2010/main" val="420072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Long Title (Engage)">
    <p:spTree>
      <p:nvGrpSpPr>
        <p:cNvPr id="1" name=""/>
        <p:cNvGrpSpPr/>
        <p:nvPr/>
      </p:nvGrpSpPr>
      <p:grpSpPr>
        <a:xfrm>
          <a:off x="0" y="0"/>
          <a:ext cx="0" cy="0"/>
          <a:chOff x="0" y="0"/>
          <a:chExt cx="0" cy="0"/>
        </a:xfrm>
      </p:grpSpPr>
      <p:sp>
        <p:nvSpPr>
          <p:cNvPr id="2" name="Rectangle 1"/>
          <p:cNvSpPr/>
          <p:nvPr userDrawn="1"/>
        </p:nvSpPr>
        <p:spPr>
          <a:xfrm>
            <a:off x="0" y="0"/>
            <a:ext cx="609840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9351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ark background">
    <p:bg>
      <p:bgPr>
        <a:solidFill>
          <a:srgbClr val="313132"/>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609600" y="201603"/>
            <a:ext cx="10972800" cy="1372764"/>
          </a:xfrm>
          <a:prstGeom prst="rect">
            <a:avLst/>
          </a:prstGeom>
        </p:spPr>
        <p:txBody>
          <a:bodyPr anchor="b"/>
          <a:lstStyle>
            <a:lvl1pPr algn="l">
              <a:lnSpc>
                <a:spcPts val="4533"/>
              </a:lnSpc>
              <a:defRPr>
                <a:solidFill>
                  <a:schemeClr val="accent2"/>
                </a:solidFill>
              </a:defRPr>
            </a:lvl1pPr>
          </a:lstStyle>
          <a:p>
            <a:r>
              <a:rPr lang="en-US" smtClean="0"/>
              <a:t>Click to edit Master title style</a:t>
            </a:r>
            <a:endParaRPr lang="en-US" dirty="0"/>
          </a:p>
        </p:txBody>
      </p:sp>
      <p:sp>
        <p:nvSpPr>
          <p:cNvPr id="16" name="Text Placeholder 9"/>
          <p:cNvSpPr>
            <a:spLocks noGrp="1"/>
          </p:cNvSpPr>
          <p:nvPr>
            <p:ph type="body" sz="quarter" idx="10"/>
          </p:nvPr>
        </p:nvSpPr>
        <p:spPr>
          <a:xfrm>
            <a:off x="609600" y="1919829"/>
            <a:ext cx="10972800" cy="4550833"/>
          </a:xfrm>
          <a:prstGeom prst="rect">
            <a:avLst/>
          </a:prstGeom>
        </p:spPr>
        <p:txBody>
          <a:bodyPr>
            <a:normAutofit/>
          </a:bodyPr>
          <a:lstStyle>
            <a:lvl1pPr>
              <a:defRPr sz="3200">
                <a:solidFill>
                  <a:schemeClr val="tx1"/>
                </a:solidFill>
              </a:defRPr>
            </a:lvl1pPr>
            <a:lvl2pPr>
              <a:defRPr sz="2700">
                <a:solidFill>
                  <a:schemeClr val="tx1"/>
                </a:solidFill>
              </a:defRPr>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09464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age ">
    <p:bg>
      <p:bgRef idx="1001">
        <a:schemeClr val="bg1"/>
      </p:bgRef>
    </p:bg>
    <p:spTree>
      <p:nvGrpSpPr>
        <p:cNvPr id="1" name=""/>
        <p:cNvGrpSpPr/>
        <p:nvPr/>
      </p:nvGrpSpPr>
      <p:grpSpPr>
        <a:xfrm>
          <a:off x="0" y="0"/>
          <a:ext cx="0" cy="0"/>
          <a:chOff x="0" y="0"/>
          <a:chExt cx="0" cy="0"/>
        </a:xfrm>
      </p:grpSpPr>
      <p:pic>
        <p:nvPicPr>
          <p:cNvPr id="5" name="Picture 4" descr="cover 1-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15"/>
            <a:ext cx="12192000" cy="6859715"/>
          </a:xfrm>
          <a:prstGeom prst="rect">
            <a:avLst/>
          </a:prstGeom>
        </p:spPr>
      </p:pic>
      <p:sp>
        <p:nvSpPr>
          <p:cNvPr id="9" name="Text Placeholder 8"/>
          <p:cNvSpPr>
            <a:spLocks noGrp="1"/>
          </p:cNvSpPr>
          <p:nvPr>
            <p:ph type="body" sz="quarter" idx="10" hasCustomPrompt="1"/>
          </p:nvPr>
        </p:nvSpPr>
        <p:spPr>
          <a:xfrm>
            <a:off x="543904" y="762453"/>
            <a:ext cx="10269235" cy="1631951"/>
          </a:xfrm>
          <a:prstGeom prst="rect">
            <a:avLst/>
          </a:prstGeom>
        </p:spPr>
        <p:txBody>
          <a:bodyPr vert="horz" lIns="91438" tIns="45719" rIns="91438" bIns="45719"/>
          <a:lstStyle>
            <a:lvl1pPr marL="0" indent="0">
              <a:lnSpc>
                <a:spcPct val="90000"/>
              </a:lnSpc>
              <a:buFontTx/>
              <a:buNone/>
              <a:defRPr sz="6000" b="1" baseline="0">
                <a:solidFill>
                  <a:schemeClr val="bg1"/>
                </a:solidFill>
              </a:defRPr>
            </a:lvl1pPr>
          </a:lstStyle>
          <a:p>
            <a:pPr lvl="0"/>
            <a:r>
              <a:rPr lang="en-US" dirty="0" smtClean="0"/>
              <a:t>PRESENTATION TITLE SLIDE</a:t>
            </a:r>
            <a:br>
              <a:rPr lang="en-US" dirty="0" smtClean="0"/>
            </a:br>
            <a:r>
              <a:rPr lang="en-US" dirty="0" smtClean="0"/>
              <a:t>FOR NON-EXECUTIVE</a:t>
            </a:r>
          </a:p>
        </p:txBody>
      </p:sp>
      <p:sp>
        <p:nvSpPr>
          <p:cNvPr id="10" name="Text Placeholder 8"/>
          <p:cNvSpPr>
            <a:spLocks noGrp="1"/>
          </p:cNvSpPr>
          <p:nvPr>
            <p:ph type="body" sz="quarter" idx="11" hasCustomPrompt="1"/>
          </p:nvPr>
        </p:nvSpPr>
        <p:spPr>
          <a:xfrm>
            <a:off x="545800" y="2758168"/>
            <a:ext cx="5999621" cy="785739"/>
          </a:xfrm>
          <a:prstGeom prst="rect">
            <a:avLst/>
          </a:prstGeom>
        </p:spPr>
        <p:txBody>
          <a:bodyPr vert="horz" lIns="91438" tIns="45719" rIns="91438" bIns="45719"/>
          <a:lstStyle>
            <a:lvl1pPr marL="0" indent="0">
              <a:lnSpc>
                <a:spcPct val="90000"/>
              </a:lnSpc>
              <a:buFontTx/>
              <a:buNone/>
              <a:defRPr sz="4000" b="0" baseline="0">
                <a:solidFill>
                  <a:schemeClr val="bg1"/>
                </a:solidFill>
              </a:defRPr>
            </a:lvl1pPr>
          </a:lstStyle>
          <a:p>
            <a:pPr lvl="0"/>
            <a:r>
              <a:rPr lang="en-US" dirty="0" smtClean="0"/>
              <a:t>Benjamin </a:t>
            </a:r>
            <a:r>
              <a:rPr lang="en-US" dirty="0" err="1" smtClean="0"/>
              <a:t>Brasfield</a:t>
            </a:r>
            <a:endParaRPr lang="en-US" dirty="0" smtClean="0"/>
          </a:p>
        </p:txBody>
      </p:sp>
      <p:sp>
        <p:nvSpPr>
          <p:cNvPr id="11" name="Text Placeholder 8"/>
          <p:cNvSpPr>
            <a:spLocks noGrp="1"/>
          </p:cNvSpPr>
          <p:nvPr>
            <p:ph type="body" sz="quarter" idx="12" hasCustomPrompt="1"/>
          </p:nvPr>
        </p:nvSpPr>
        <p:spPr>
          <a:xfrm>
            <a:off x="545800" y="3373739"/>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smtClean="0"/>
              <a:t>Title</a:t>
            </a:r>
          </a:p>
          <a:p>
            <a:pPr lvl="0"/>
            <a:r>
              <a:rPr lang="en-US" dirty="0" smtClean="0"/>
              <a:t>Date</a:t>
            </a:r>
          </a:p>
        </p:txBody>
      </p:sp>
      <p:pic>
        <p:nvPicPr>
          <p:cNvPr id="8" name="Picture 7" descr="BMC digital IT Engage_Logo Lockup_ with year-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2047" y="3232539"/>
            <a:ext cx="5159228" cy="5159228"/>
          </a:xfrm>
          <a:prstGeom prst="rect">
            <a:avLst/>
          </a:prstGeom>
        </p:spPr>
      </p:pic>
    </p:spTree>
    <p:extLst>
      <p:ext uri="{BB962C8B-B14F-4D97-AF65-F5344CB8AC3E}">
        <p14:creationId xmlns:p14="http://schemas.microsoft.com/office/powerpoint/2010/main" val="1436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age Option 2">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4"/>
            <a:ext cx="12192000" cy="6857996"/>
          </a:xfrm>
          <a:prstGeom prst="rect">
            <a:avLst/>
          </a:prstGeom>
          <a:solidFill>
            <a:srgbClr val="D7DF0F"/>
          </a:solidFill>
        </p:spPr>
        <p:txBody>
          <a:bodyPr lIns="91438" tIns="45719" rIns="91438" bIns="45719" rtlCol="0">
            <a:normAutofit/>
          </a:bodyPr>
          <a:lstStyle>
            <a:lvl1pPr marL="0" indent="0">
              <a:buNone/>
              <a:defRPr sz="1900" baseline="0">
                <a:solidFill>
                  <a:schemeClr val="tx1"/>
                </a:solidFill>
              </a:defRPr>
            </a:lvl1pPr>
          </a:lstStyle>
          <a:p>
            <a:pPr lvl="0"/>
            <a:r>
              <a:rPr lang="en-US" noProof="0" dirty="0" smtClean="0"/>
              <a:t>For a full page background image, drag picture to placeholder or click icon to add an image</a:t>
            </a:r>
            <a:endParaRPr lang="en-US" noProof="0" dirty="0"/>
          </a:p>
        </p:txBody>
      </p:sp>
    </p:spTree>
    <p:extLst>
      <p:ext uri="{BB962C8B-B14F-4D97-AF65-F5344CB8AC3E}">
        <p14:creationId xmlns:p14="http://schemas.microsoft.com/office/powerpoint/2010/main" val="4202647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sktop On Right Side">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90464" y="3008273"/>
            <a:ext cx="3248454" cy="2142339"/>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0" name="Picture Placeholder 6"/>
          <p:cNvSpPr>
            <a:spLocks noGrp="1"/>
          </p:cNvSpPr>
          <p:nvPr>
            <p:ph type="pic" sz="quarter" idx="13"/>
          </p:nvPr>
        </p:nvSpPr>
        <p:spPr>
          <a:xfrm>
            <a:off x="7928653" y="2983615"/>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1" name="Picture Placeholder 6"/>
          <p:cNvSpPr>
            <a:spLocks noGrp="1"/>
          </p:cNvSpPr>
          <p:nvPr>
            <p:ph type="pic" sz="quarter" idx="14"/>
          </p:nvPr>
        </p:nvSpPr>
        <p:spPr>
          <a:xfrm>
            <a:off x="3797862" y="2971286"/>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40964772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77874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ark background">
    <p:bg>
      <p:bgPr>
        <a:solidFill>
          <a:srgbClr val="313132"/>
        </a:solidFill>
        <a:effectLst/>
      </p:bgPr>
    </p:bg>
    <p:spTree>
      <p:nvGrpSpPr>
        <p:cNvPr id="1" name=""/>
        <p:cNvGrpSpPr/>
        <p:nvPr/>
      </p:nvGrpSpPr>
      <p:grpSpPr>
        <a:xfrm>
          <a:off x="0" y="0"/>
          <a:ext cx="0" cy="0"/>
          <a:chOff x="0" y="0"/>
          <a:chExt cx="0" cy="0"/>
        </a:xfrm>
      </p:grpSpPr>
      <p:sp>
        <p:nvSpPr>
          <p:cNvPr id="2" name="Picture Placeholder 6"/>
          <p:cNvSpPr>
            <a:spLocks noGrp="1"/>
          </p:cNvSpPr>
          <p:nvPr>
            <p:ph type="pic" sz="quarter" idx="12"/>
          </p:nvPr>
        </p:nvSpPr>
        <p:spPr>
          <a:xfrm>
            <a:off x="0" y="0"/>
            <a:ext cx="12192000" cy="6858000"/>
          </a:xfrm>
          <a:prstGeom prst="rect">
            <a:avLst/>
          </a:prstGeom>
        </p:spPr>
        <p:txBody>
          <a:bodyPr lIns="91436" tIns="60958" rIns="91436" bIns="60958" rtlCol="0">
            <a:normAutofit/>
          </a:bodyPr>
          <a:lstStyle>
            <a:lvl1pPr marL="0" indent="0">
              <a:buFontTx/>
              <a:buNone/>
              <a:defRPr sz="19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2892171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93066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131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884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242" r:id="rId3"/>
    <p:sldLayoutId id="2147484212" r:id="rId4"/>
    <p:sldLayoutId id="2147484218" r:id="rId5"/>
    <p:sldLayoutId id="2147484220" r:id="rId6"/>
    <p:sldLayoutId id="2147484264" r:id="rId7"/>
    <p:sldLayoutId id="2147484265" r:id="rId8"/>
    <p:sldLayoutId id="2147484268" r:id="rId9"/>
    <p:sldLayoutId id="2147484270" r:id="rId10"/>
  </p:sldLayoutIdLst>
  <p:hf hdr="0" ftr="0" dt="0"/>
  <p:txStyles>
    <p:title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p:titleStyle>
    <p:body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twitter.com/MrBenHoney" TargetMode="External"/><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p:cNvSpPr>
            <a:spLocks noGrp="1"/>
          </p:cNvSpPr>
          <p:nvPr>
            <p:ph type="body" sz="quarter" idx="10"/>
          </p:nvPr>
        </p:nvSpPr>
        <p:spPr>
          <a:xfrm>
            <a:off x="602270" y="498300"/>
            <a:ext cx="9903602" cy="1631951"/>
          </a:xfrm>
        </p:spPr>
        <p:txBody>
          <a:bodyPr>
            <a:normAutofit fontScale="77500" lnSpcReduction="20000"/>
          </a:bodyPr>
          <a:lstStyle/>
          <a:p>
            <a:r>
              <a:rPr lang="en-US" dirty="0"/>
              <a:t>Actionable Intelligence and How “Good Enough” Can Take You from Manual to Millions</a:t>
            </a:r>
            <a:endParaRPr lang="en-US" dirty="0" smtClean="0"/>
          </a:p>
        </p:txBody>
      </p:sp>
      <p:sp>
        <p:nvSpPr>
          <p:cNvPr id="9" name="Text Placeholder 8"/>
          <p:cNvSpPr>
            <a:spLocks noGrp="1"/>
          </p:cNvSpPr>
          <p:nvPr>
            <p:ph type="body" sz="quarter" idx="12"/>
          </p:nvPr>
        </p:nvSpPr>
        <p:spPr>
          <a:xfrm>
            <a:off x="545800" y="2369030"/>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a:t>September </a:t>
            </a:r>
            <a:r>
              <a:rPr lang="en-US" dirty="0" smtClean="0"/>
              <a:t>8, 2016</a:t>
            </a:r>
          </a:p>
        </p:txBody>
      </p:sp>
      <p:sp>
        <p:nvSpPr>
          <p:cNvPr id="11" name="Text Placeholder 8"/>
          <p:cNvSpPr txBox="1">
            <a:spLocks/>
          </p:cNvSpPr>
          <p:nvPr/>
        </p:nvSpPr>
        <p:spPr>
          <a:xfrm>
            <a:off x="2332092" y="4884920"/>
            <a:ext cx="5999621" cy="1027521"/>
          </a:xfrm>
          <a:prstGeom prst="rect">
            <a:avLst/>
          </a:prstGeom>
        </p:spPr>
        <p:txBody>
          <a:bodyPr vert="horz" lIns="91438" tIns="45719" rIns="91438" bIns="45719"/>
          <a:lstStyle>
            <a:lvl1pPr marL="0" indent="0" algn="l" defTabSz="457101" rtl="0" eaLnBrk="1" latinLnBrk="0" hangingPunct="1">
              <a:lnSpc>
                <a:spcPct val="90000"/>
              </a:lnSpc>
              <a:spcBef>
                <a:spcPct val="20000"/>
              </a:spcBef>
              <a:buFontTx/>
              <a:buNone/>
              <a:defRPr sz="4000" b="1"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Mr. Ben Davies</a:t>
            </a:r>
            <a:r>
              <a:rPr lang="en-US" dirty="0" smtClean="0"/>
              <a:t/>
            </a:r>
            <a:br>
              <a:rPr lang="en-US" dirty="0" smtClean="0"/>
            </a:br>
            <a:r>
              <a:rPr lang="en-US" sz="2800" b="0" dirty="0"/>
              <a:t>Senior IT Business </a:t>
            </a:r>
            <a:r>
              <a:rPr lang="en-US" sz="2800" b="0" dirty="0" smtClean="0"/>
              <a:t>Consultant</a:t>
            </a:r>
          </a:p>
          <a:p>
            <a:r>
              <a:rPr lang="en-US" sz="2800" b="0" dirty="0" smtClean="0"/>
              <a:t>Twitter  @MrBenHoney</a:t>
            </a:r>
            <a:endParaRPr lang="en-US" sz="2800" b="0" dirty="0"/>
          </a:p>
        </p:txBody>
      </p:sp>
      <p:cxnSp>
        <p:nvCxnSpPr>
          <p:cNvPr id="12" name="Straight Connector 11"/>
          <p:cNvCxnSpPr/>
          <p:nvPr/>
        </p:nvCxnSpPr>
        <p:spPr>
          <a:xfrm>
            <a:off x="2167647" y="5064400"/>
            <a:ext cx="0" cy="7366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3"/>
          <a:srcRect t="53023"/>
          <a:stretch/>
        </p:blipFill>
        <p:spPr>
          <a:xfrm>
            <a:off x="757808" y="4861367"/>
            <a:ext cx="1066892" cy="1051074"/>
          </a:xfrm>
          <a:prstGeom prst="rect">
            <a:avLst/>
          </a:prstGeom>
        </p:spPr>
      </p:pic>
      <p:sp>
        <p:nvSpPr>
          <p:cNvPr id="16" name="TextBox 15"/>
          <p:cNvSpPr txBox="1"/>
          <p:nvPr/>
        </p:nvSpPr>
        <p:spPr>
          <a:xfrm>
            <a:off x="7585657" y="6460062"/>
            <a:ext cx="4350871" cy="253916"/>
          </a:xfrm>
          <a:prstGeom prst="rect">
            <a:avLst/>
          </a:prstGeom>
          <a:noFill/>
        </p:spPr>
        <p:txBody>
          <a:bodyPr wrap="none" rtlCol="0">
            <a:spAutoFit/>
          </a:bodyPr>
          <a:lstStyle/>
          <a:p>
            <a:r>
              <a:rPr lang="en-US" sz="1050" dirty="0" smtClean="0"/>
              <a:t>We make considerable use of the notes section. Download this presentation</a:t>
            </a:r>
            <a:endParaRPr lang="en-US" sz="1050" dirty="0"/>
          </a:p>
        </p:txBody>
      </p:sp>
    </p:spTree>
    <p:extLst>
      <p:ext uri="{BB962C8B-B14F-4D97-AF65-F5344CB8AC3E}">
        <p14:creationId xmlns:p14="http://schemas.microsoft.com/office/powerpoint/2010/main" val="4222102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5092959" y="1472295"/>
            <a:ext cx="6562725" cy="4957971"/>
          </a:xfrm>
          <a:prstGeom prst="rect">
            <a:avLst/>
          </a:prstGeom>
          <a:ln>
            <a:solidFill>
              <a:schemeClr val="accent2"/>
            </a:solidFill>
          </a:ln>
        </p:spPr>
      </p:pic>
      <p:sp>
        <p:nvSpPr>
          <p:cNvPr id="7" name="TextBox 6"/>
          <p:cNvSpPr txBox="1"/>
          <p:nvPr/>
        </p:nvSpPr>
        <p:spPr>
          <a:xfrm>
            <a:off x="112907" y="1428988"/>
            <a:ext cx="3994555" cy="5262979"/>
          </a:xfrm>
          <a:prstGeom prst="rect">
            <a:avLst/>
          </a:prstGeom>
          <a:noFill/>
        </p:spPr>
        <p:txBody>
          <a:bodyPr wrap="square" rtlCol="0">
            <a:spAutoFit/>
          </a:bodyPr>
          <a:lstStyle/>
          <a:p>
            <a:r>
              <a:rPr lang="en-US" sz="2800" dirty="0" smtClean="0">
                <a:solidFill>
                  <a:schemeClr val="bg1"/>
                </a:solidFill>
              </a:rPr>
              <a:t>Feature Set</a:t>
            </a:r>
          </a:p>
          <a:p>
            <a:pPr marL="285750" indent="-285750">
              <a:buFont typeface="Arial" panose="020B0604020202020204" pitchFamily="34" charset="0"/>
              <a:buChar char="•"/>
            </a:pPr>
            <a:r>
              <a:rPr lang="en-US" sz="2800" dirty="0" smtClean="0">
                <a:solidFill>
                  <a:schemeClr val="bg1"/>
                </a:solidFill>
              </a:rPr>
              <a:t>Historical Data</a:t>
            </a:r>
          </a:p>
          <a:p>
            <a:pPr marL="285750" indent="-285750">
              <a:buFont typeface="Arial" panose="020B0604020202020204" pitchFamily="34" charset="0"/>
              <a:buChar char="•"/>
            </a:pPr>
            <a:r>
              <a:rPr lang="en-US" sz="2800" dirty="0" smtClean="0">
                <a:solidFill>
                  <a:schemeClr val="bg1"/>
                </a:solidFill>
              </a:rPr>
              <a:t>Forecast</a:t>
            </a:r>
          </a:p>
          <a:p>
            <a:pPr marL="285750" indent="-285750">
              <a:buFont typeface="Arial" panose="020B0604020202020204" pitchFamily="34" charset="0"/>
              <a:buChar char="•"/>
            </a:pPr>
            <a:r>
              <a:rPr lang="en-US" sz="2800" dirty="0" smtClean="0">
                <a:solidFill>
                  <a:schemeClr val="bg1"/>
                </a:solidFill>
              </a:rPr>
              <a:t>Business Drivers</a:t>
            </a:r>
          </a:p>
          <a:p>
            <a:pPr marL="285750" indent="-285750">
              <a:buFont typeface="Arial" panose="020B0604020202020204" pitchFamily="34" charset="0"/>
              <a:buChar char="•"/>
            </a:pPr>
            <a:r>
              <a:rPr lang="en-US" sz="2800" dirty="0" smtClean="0">
                <a:solidFill>
                  <a:schemeClr val="bg1"/>
                </a:solidFill>
              </a:rPr>
              <a:t>Observations</a:t>
            </a:r>
          </a:p>
          <a:p>
            <a:pPr marL="285750" indent="-285750">
              <a:buFont typeface="Arial" panose="020B0604020202020204" pitchFamily="34" charset="0"/>
              <a:buChar char="•"/>
            </a:pPr>
            <a:r>
              <a:rPr lang="en-US" sz="2800" dirty="0" smtClean="0">
                <a:solidFill>
                  <a:schemeClr val="bg1"/>
                </a:solidFill>
              </a:rPr>
              <a:t>Near Term Observations</a:t>
            </a:r>
          </a:p>
          <a:p>
            <a:pPr marL="285750" indent="-285750">
              <a:buFont typeface="Arial" panose="020B0604020202020204" pitchFamily="34" charset="0"/>
              <a:buChar char="•"/>
            </a:pPr>
            <a:r>
              <a:rPr lang="en-US" sz="2800" dirty="0" smtClean="0">
                <a:solidFill>
                  <a:schemeClr val="bg1"/>
                </a:solidFill>
              </a:rPr>
              <a:t>Long Term Observations</a:t>
            </a:r>
          </a:p>
          <a:p>
            <a:pPr marL="285750" indent="-285750">
              <a:buFont typeface="Arial" panose="020B0604020202020204" pitchFamily="34" charset="0"/>
              <a:buChar char="•"/>
            </a:pPr>
            <a:r>
              <a:rPr lang="en-US" sz="2800" dirty="0" smtClean="0">
                <a:solidFill>
                  <a:schemeClr val="bg1"/>
                </a:solidFill>
              </a:rPr>
              <a:t>Data sources</a:t>
            </a:r>
          </a:p>
          <a:p>
            <a:endParaRPr lang="en-US" sz="2800" dirty="0" smtClean="0">
              <a:solidFill>
                <a:schemeClr val="bg1"/>
              </a:solidFill>
            </a:endParaRPr>
          </a:p>
          <a:p>
            <a:r>
              <a:rPr lang="en-US" sz="2800" dirty="0" smtClean="0">
                <a:solidFill>
                  <a:schemeClr val="bg1"/>
                </a:solidFill>
              </a:rPr>
              <a:t>Indication </a:t>
            </a:r>
            <a:r>
              <a:rPr lang="en-US" sz="2800" dirty="0">
                <a:solidFill>
                  <a:schemeClr val="bg1"/>
                </a:solidFill>
              </a:rPr>
              <a:t>of costs </a:t>
            </a:r>
          </a:p>
          <a:p>
            <a:r>
              <a:rPr lang="en-US" sz="2800" dirty="0">
                <a:solidFill>
                  <a:schemeClr val="bg1"/>
                </a:solidFill>
              </a:rPr>
              <a:t>     – Huge problem</a:t>
            </a:r>
          </a:p>
          <a:p>
            <a:endParaRPr lang="en-US" sz="2800" dirty="0">
              <a:solidFill>
                <a:schemeClr val="bg1"/>
              </a:solidFill>
            </a:endParaRPr>
          </a:p>
        </p:txBody>
      </p:sp>
      <p:cxnSp>
        <p:nvCxnSpPr>
          <p:cNvPr id="9" name="Straight Arrow Connector 8"/>
          <p:cNvCxnSpPr/>
          <p:nvPr/>
        </p:nvCxnSpPr>
        <p:spPr>
          <a:xfrm>
            <a:off x="2758347" y="2151802"/>
            <a:ext cx="2241916" cy="646056"/>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10184" y="2610800"/>
            <a:ext cx="5563831" cy="241654"/>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19663" y="1955620"/>
            <a:ext cx="7439679" cy="1022553"/>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66737" y="2797858"/>
            <a:ext cx="7873628" cy="612111"/>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07462" y="3898285"/>
            <a:ext cx="1436811" cy="1314040"/>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07462" y="4319251"/>
            <a:ext cx="1350001" cy="1695444"/>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72810" y="4755125"/>
            <a:ext cx="5879939" cy="1500968"/>
          </a:xfrm>
          <a:prstGeom prst="straightConnector1">
            <a:avLst/>
          </a:prstGeom>
          <a:ln w="31750">
            <a:solidFill>
              <a:srgbClr val="D7DF0F"/>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z="4400" dirty="0"/>
              <a:t>BMC Capacity Optimization</a:t>
            </a:r>
          </a:p>
        </p:txBody>
      </p:sp>
    </p:spTree>
    <p:extLst>
      <p:ext uri="{BB962C8B-B14F-4D97-AF65-F5344CB8AC3E}">
        <p14:creationId xmlns:p14="http://schemas.microsoft.com/office/powerpoint/2010/main" val="176667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14400" y="1768475"/>
            <a:ext cx="10515600" cy="3179512"/>
          </a:xfrm>
        </p:spPr>
        <p:txBody>
          <a:bodyPr>
            <a:normAutofit fontScale="92500" lnSpcReduction="10000"/>
          </a:bodyPr>
          <a:lstStyle/>
          <a:p>
            <a:pPr marL="342900" indent="-342900"/>
            <a:r>
              <a:rPr lang="en-US" dirty="0" smtClean="0"/>
              <a:t>Data collection is now ‘automatic’</a:t>
            </a:r>
          </a:p>
          <a:p>
            <a:pPr marL="342900" indent="-342900"/>
            <a:r>
              <a:rPr lang="en-US" dirty="0" smtClean="0"/>
              <a:t>Charts are now ‘automatic’</a:t>
            </a:r>
          </a:p>
          <a:p>
            <a:pPr marL="342900" indent="-342900"/>
            <a:r>
              <a:rPr lang="en-US" dirty="0" smtClean="0"/>
              <a:t>Analysts can now analyze</a:t>
            </a:r>
          </a:p>
          <a:p>
            <a:pPr marL="342900" indent="-342900"/>
            <a:r>
              <a:rPr lang="en-US" dirty="0" smtClean="0"/>
              <a:t>Reports are routine</a:t>
            </a:r>
          </a:p>
          <a:p>
            <a:pPr marL="342900" indent="-342900"/>
            <a:r>
              <a:rPr lang="en-US" dirty="0" smtClean="0"/>
              <a:t>Insights are timely</a:t>
            </a:r>
          </a:p>
          <a:p>
            <a:pPr marL="342900" indent="-342900"/>
            <a:r>
              <a:rPr lang="en-US" dirty="0" smtClean="0"/>
              <a:t>Intelligence is actionable</a:t>
            </a:r>
          </a:p>
        </p:txBody>
      </p:sp>
      <p:sp>
        <p:nvSpPr>
          <p:cNvPr id="4" name="TextBox 3"/>
          <p:cNvSpPr txBox="1"/>
          <p:nvPr/>
        </p:nvSpPr>
        <p:spPr>
          <a:xfrm>
            <a:off x="657727" y="5005137"/>
            <a:ext cx="8171857" cy="1384995"/>
          </a:xfrm>
          <a:prstGeom prst="rect">
            <a:avLst/>
          </a:prstGeom>
          <a:noFill/>
        </p:spPr>
        <p:txBody>
          <a:bodyPr wrap="square" rtlCol="0">
            <a:spAutoFit/>
          </a:bodyPr>
          <a:lstStyle/>
          <a:p>
            <a:r>
              <a:rPr lang="en-US" sz="2800" b="1" dirty="0">
                <a:solidFill>
                  <a:srgbClr val="D7DF0F"/>
                </a:solidFill>
              </a:rPr>
              <a:t>We made our basic reporting ‘suck less’ and were liberated to do more detailed analysis, including detailed application analysis, and chargeback</a:t>
            </a:r>
            <a:r>
              <a:rPr lang="en-US" sz="2800" b="1" dirty="0" smtClean="0">
                <a:solidFill>
                  <a:srgbClr val="D7DF0F"/>
                </a:solidFill>
              </a:rPr>
              <a:t>.</a:t>
            </a:r>
            <a:endParaRPr lang="en-US" sz="2800" b="1" dirty="0">
              <a:solidFill>
                <a:srgbClr val="D7DF0F"/>
              </a:solidFill>
            </a:endParaRPr>
          </a:p>
        </p:txBody>
      </p:sp>
      <p:sp>
        <p:nvSpPr>
          <p:cNvPr id="16" name="Title 2"/>
          <p:cNvSpPr txBox="1">
            <a:spLocks/>
          </p:cNvSpPr>
          <p:nvPr/>
        </p:nvSpPr>
        <p:spPr>
          <a:xfrm>
            <a:off x="838200" y="365125"/>
            <a:ext cx="10515600" cy="1325563"/>
          </a:xfrm>
          <a:prstGeom prst="rect">
            <a:avLst/>
          </a:prstGeom>
        </p:spPr>
        <p:txBody>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fontAlgn="auto">
              <a:spcAft>
                <a:spcPts val="0"/>
              </a:spcAft>
            </a:pPr>
            <a:r>
              <a:rPr lang="en-US" sz="4400" dirty="0"/>
              <a:t>Quickly Mature</a:t>
            </a:r>
          </a:p>
        </p:txBody>
      </p:sp>
      <p:sp>
        <p:nvSpPr>
          <p:cNvPr id="6" name="Title 5" hidden="1"/>
          <p:cNvSpPr>
            <a:spLocks noGrp="1"/>
          </p:cNvSpPr>
          <p:nvPr>
            <p:ph type="title"/>
          </p:nvPr>
        </p:nvSpPr>
        <p:spPr/>
        <p:txBody>
          <a:bodyPr/>
          <a:lstStyle/>
          <a:p>
            <a:endParaRPr lang="en-US" dirty="0"/>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9" name="TextBox 18"/>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20" name="Picture 19"/>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21" name="TextBox 20"/>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33080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95351" y="1749425"/>
            <a:ext cx="7173310" cy="2890754"/>
          </a:xfrm>
        </p:spPr>
        <p:txBody>
          <a:bodyPr>
            <a:noAutofit/>
          </a:bodyPr>
          <a:lstStyle/>
          <a:p>
            <a:pPr marL="342900" indent="-342900">
              <a:lnSpc>
                <a:spcPct val="100000"/>
              </a:lnSpc>
            </a:pPr>
            <a:r>
              <a:rPr lang="en-US" sz="2800" dirty="0" smtClean="0"/>
              <a:t>We went from what amounted to equipment managers guessing to a mostly automated process that mostly updates automatically.</a:t>
            </a:r>
          </a:p>
          <a:p>
            <a:pPr marL="342900" indent="-342900">
              <a:lnSpc>
                <a:spcPct val="100000"/>
              </a:lnSpc>
            </a:pPr>
            <a:r>
              <a:rPr lang="en-US" sz="2800" dirty="0" smtClean="0"/>
              <a:t>It is now ‘transparent’, auditable and relatively low effort.</a:t>
            </a:r>
          </a:p>
          <a:p>
            <a:pPr marL="342900" indent="-342900">
              <a:lnSpc>
                <a:spcPct val="100000"/>
              </a:lnSpc>
            </a:pPr>
            <a:r>
              <a:rPr lang="en-US" sz="2800" dirty="0" smtClean="0"/>
              <a:t>We gave an Engage 2014 presentation on our chargeback journey.  If you are thinking of chargeback, that presentation is as relevant now as it was then.</a:t>
            </a:r>
            <a:endParaRPr lang="en-US" sz="2800" dirty="0"/>
          </a:p>
        </p:txBody>
      </p:sp>
      <p:sp>
        <p:nvSpPr>
          <p:cNvPr id="4" name="Title 3"/>
          <p:cNvSpPr>
            <a:spLocks noGrp="1"/>
          </p:cNvSpPr>
          <p:nvPr>
            <p:ph type="title"/>
          </p:nvPr>
        </p:nvSpPr>
        <p:spPr/>
        <p:txBody>
          <a:bodyPr/>
          <a:lstStyle/>
          <a:p>
            <a:r>
              <a:rPr lang="en-US" sz="4400" dirty="0"/>
              <a:t>Chargeback for Projects</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4" name="TextBox 13"/>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16" name="TextBox 15"/>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8902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00432" y="1740072"/>
            <a:ext cx="7133078" cy="4351338"/>
          </a:xfrm>
        </p:spPr>
        <p:txBody>
          <a:bodyPr>
            <a:noAutofit/>
          </a:bodyPr>
          <a:lstStyle/>
          <a:p>
            <a:pPr marL="342900" indent="-342900">
              <a:lnSpc>
                <a:spcPct val="100000"/>
              </a:lnSpc>
              <a:spcBef>
                <a:spcPts val="1200"/>
              </a:spcBef>
              <a:spcAft>
                <a:spcPts val="600"/>
              </a:spcAft>
            </a:pPr>
            <a:r>
              <a:rPr lang="en-US" sz="2800" dirty="0" smtClean="0"/>
              <a:t>For the VERY FIRST TIME in our 70+ year history we </a:t>
            </a:r>
            <a:r>
              <a:rPr lang="en-US" sz="2800" b="1" dirty="0" smtClean="0"/>
              <a:t>retired more servers than we built </a:t>
            </a:r>
            <a:r>
              <a:rPr lang="en-US" sz="2800" dirty="0" smtClean="0"/>
              <a:t>for a couple of months that year. </a:t>
            </a:r>
            <a:endParaRPr lang="en-US" sz="2800" dirty="0"/>
          </a:p>
          <a:p>
            <a:pPr marL="342900" indent="-342900">
              <a:lnSpc>
                <a:spcPct val="100000"/>
              </a:lnSpc>
              <a:spcBef>
                <a:spcPts val="1200"/>
              </a:spcBef>
              <a:spcAft>
                <a:spcPts val="600"/>
              </a:spcAft>
            </a:pPr>
            <a:r>
              <a:rPr lang="en-US" sz="2800" dirty="0" smtClean="0"/>
              <a:t>Server count staying neutral is a HUGE win.  </a:t>
            </a:r>
          </a:p>
          <a:p>
            <a:pPr marL="342900" indent="-342900">
              <a:lnSpc>
                <a:spcPct val="100000"/>
              </a:lnSpc>
              <a:spcBef>
                <a:spcPts val="1200"/>
              </a:spcBef>
              <a:spcAft>
                <a:spcPts val="600"/>
              </a:spcAft>
            </a:pPr>
            <a:r>
              <a:rPr lang="en-US" sz="2800" dirty="0" smtClean="0"/>
              <a:t>The cost conversation let people understand the difference between the SERVER and the SERVICE.   They moved low use services so they could retire the server.</a:t>
            </a:r>
            <a:endParaRPr lang="en-US" sz="2800" dirty="0"/>
          </a:p>
        </p:txBody>
      </p:sp>
      <p:sp>
        <p:nvSpPr>
          <p:cNvPr id="5" name="Title 4"/>
          <p:cNvSpPr>
            <a:spLocks noGrp="1"/>
          </p:cNvSpPr>
          <p:nvPr>
            <p:ph type="title"/>
          </p:nvPr>
        </p:nvSpPr>
        <p:spPr/>
        <p:txBody>
          <a:bodyPr/>
          <a:lstStyle/>
          <a:p>
            <a:r>
              <a:rPr lang="en-US" sz="4400" dirty="0"/>
              <a:t>Retire Servers</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5" name="TextBox 14"/>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42697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95350" y="1749425"/>
            <a:ext cx="7034893" cy="4351338"/>
          </a:xfrm>
        </p:spPr>
        <p:txBody>
          <a:bodyPr>
            <a:normAutofit/>
          </a:bodyPr>
          <a:lstStyle/>
          <a:p>
            <a:pPr marL="342900" indent="-342900">
              <a:lnSpc>
                <a:spcPct val="100000"/>
              </a:lnSpc>
            </a:pPr>
            <a:r>
              <a:rPr lang="en-US" sz="2800" dirty="0" smtClean="0"/>
              <a:t>Until senior management is content with ‘good enough is good enough’ then you will be doing more of a ‘shame back’ than a true charge back.  </a:t>
            </a:r>
          </a:p>
          <a:p>
            <a:pPr marL="342900" indent="-342900">
              <a:lnSpc>
                <a:spcPct val="100000"/>
              </a:lnSpc>
            </a:pPr>
            <a:r>
              <a:rPr lang="en-US" sz="2800" dirty="0" smtClean="0"/>
              <a:t>Charge back is an elusive, fickle, goal.  Not everyone will approve. Mostly for reasons that have nothing to do with charge back.</a:t>
            </a:r>
            <a:endParaRPr lang="en-US" sz="2800" dirty="0"/>
          </a:p>
        </p:txBody>
      </p:sp>
      <p:sp>
        <p:nvSpPr>
          <p:cNvPr id="20" name="TextBox 19"/>
          <p:cNvSpPr txBox="1"/>
          <p:nvPr/>
        </p:nvSpPr>
        <p:spPr>
          <a:xfrm>
            <a:off x="628764" y="5253584"/>
            <a:ext cx="7831758" cy="1077218"/>
          </a:xfrm>
          <a:prstGeom prst="rect">
            <a:avLst/>
          </a:prstGeom>
          <a:noFill/>
        </p:spPr>
        <p:txBody>
          <a:bodyPr wrap="square" rtlCol="0">
            <a:spAutoFit/>
          </a:bodyPr>
          <a:lstStyle/>
          <a:p>
            <a:r>
              <a:rPr lang="en-US" sz="3200" b="1" dirty="0">
                <a:solidFill>
                  <a:srgbClr val="D7DF0F"/>
                </a:solidFill>
                <a:latin typeface="Calibri"/>
                <a:ea typeface="PT Sans" pitchFamily="34" charset="0"/>
                <a:cs typeface="Calibri"/>
              </a:rPr>
              <a:t>Chargeback has nothing to do with finance and everything to do with changing behavior.</a:t>
            </a:r>
          </a:p>
        </p:txBody>
      </p:sp>
      <p:sp>
        <p:nvSpPr>
          <p:cNvPr id="4" name="Title 3"/>
          <p:cNvSpPr>
            <a:spLocks noGrp="1"/>
          </p:cNvSpPr>
          <p:nvPr>
            <p:ph type="title"/>
          </p:nvPr>
        </p:nvSpPr>
        <p:spPr/>
        <p:txBody>
          <a:bodyPr/>
          <a:lstStyle/>
          <a:p>
            <a:r>
              <a:rPr lang="en-US" dirty="0"/>
              <a:t>Application Chargeback</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4" name="TextBox 13"/>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16" name="TextBox 15"/>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10740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95434" y="1746317"/>
            <a:ext cx="7524666" cy="4227713"/>
          </a:xfrm>
        </p:spPr>
        <p:txBody>
          <a:bodyPr>
            <a:noAutofit/>
          </a:bodyPr>
          <a:lstStyle/>
          <a:p>
            <a:pPr marL="400050" indent="-400050">
              <a:lnSpc>
                <a:spcPct val="100000"/>
              </a:lnSpc>
            </a:pPr>
            <a:r>
              <a:rPr lang="en-US" sz="2800" dirty="0" smtClean="0"/>
              <a:t>You must START</a:t>
            </a:r>
          </a:p>
          <a:p>
            <a:pPr marL="857250" lvl="2" indent="-400050">
              <a:lnSpc>
                <a:spcPct val="100000"/>
              </a:lnSpc>
            </a:pPr>
            <a:r>
              <a:rPr lang="en-US" sz="2800" dirty="0" smtClean="0"/>
              <a:t>You ALREADY have the tools, data, questions</a:t>
            </a:r>
          </a:p>
          <a:p>
            <a:pPr marL="400050" indent="-400050">
              <a:lnSpc>
                <a:spcPct val="100000"/>
              </a:lnSpc>
            </a:pPr>
            <a:r>
              <a:rPr lang="en-US" sz="2800" dirty="0" smtClean="0"/>
              <a:t>Answer questions as best you can with what you have – </a:t>
            </a:r>
          </a:p>
          <a:p>
            <a:pPr marL="857250" lvl="1" indent="-400050">
              <a:lnSpc>
                <a:spcPct val="100000"/>
              </a:lnSpc>
              <a:buNone/>
            </a:pPr>
            <a:r>
              <a:rPr lang="en-US" dirty="0"/>
              <a:t>	</a:t>
            </a:r>
            <a:r>
              <a:rPr lang="en-US" b="1" dirty="0" smtClean="0">
                <a:solidFill>
                  <a:schemeClr val="accent4"/>
                </a:solidFill>
              </a:rPr>
              <a:t>Good enough is good enough</a:t>
            </a:r>
          </a:p>
          <a:p>
            <a:pPr marL="400050" indent="-400050">
              <a:lnSpc>
                <a:spcPct val="100000"/>
              </a:lnSpc>
            </a:pPr>
            <a:r>
              <a:rPr lang="en-US" sz="2800" dirty="0" smtClean="0"/>
              <a:t>Mature little bits everywhere – </a:t>
            </a:r>
          </a:p>
          <a:p>
            <a:pPr marL="857250" lvl="1" indent="-400050">
              <a:lnSpc>
                <a:spcPct val="100000"/>
              </a:lnSpc>
              <a:buNone/>
            </a:pPr>
            <a:r>
              <a:rPr lang="en-US" dirty="0"/>
              <a:t>	</a:t>
            </a:r>
            <a:r>
              <a:rPr lang="en-US" b="1" dirty="0" smtClean="0">
                <a:solidFill>
                  <a:schemeClr val="accent4"/>
                </a:solidFill>
              </a:rPr>
              <a:t>Make each part suck less</a:t>
            </a:r>
          </a:p>
        </p:txBody>
      </p:sp>
      <p:sp>
        <p:nvSpPr>
          <p:cNvPr id="10" name="TextBox 9"/>
          <p:cNvSpPr txBox="1"/>
          <p:nvPr/>
        </p:nvSpPr>
        <p:spPr>
          <a:xfrm>
            <a:off x="895434" y="5678534"/>
            <a:ext cx="7181766" cy="707886"/>
          </a:xfrm>
          <a:prstGeom prst="rect">
            <a:avLst/>
          </a:prstGeom>
          <a:noFill/>
        </p:spPr>
        <p:txBody>
          <a:bodyPr wrap="square" rtlCol="0">
            <a:spAutoFit/>
          </a:bodyPr>
          <a:lstStyle/>
          <a:p>
            <a:r>
              <a:rPr lang="en-US" sz="4000" b="1" dirty="0">
                <a:solidFill>
                  <a:srgbClr val="D7DF0F"/>
                </a:solidFill>
                <a:latin typeface="Calibri"/>
                <a:ea typeface="PT Sans" pitchFamily="34" charset="0"/>
                <a:cs typeface="Calibri"/>
              </a:rPr>
              <a:t>But </a:t>
            </a:r>
            <a:r>
              <a:rPr lang="en-US" sz="4000" b="1" dirty="0" smtClean="0">
                <a:solidFill>
                  <a:srgbClr val="D7DF0F"/>
                </a:solidFill>
                <a:latin typeface="Calibri"/>
                <a:ea typeface="PT Sans" pitchFamily="34" charset="0"/>
                <a:cs typeface="Calibri"/>
              </a:rPr>
              <a:t>first, </a:t>
            </a:r>
            <a:r>
              <a:rPr lang="en-US" sz="4000" b="1" dirty="0">
                <a:solidFill>
                  <a:srgbClr val="D7DF0F"/>
                </a:solidFill>
                <a:latin typeface="Calibri"/>
                <a:ea typeface="PT Sans" pitchFamily="34" charset="0"/>
                <a:cs typeface="Calibri"/>
              </a:rPr>
              <a:t>you must </a:t>
            </a:r>
            <a:r>
              <a:rPr lang="en-US" sz="4000" b="1" dirty="0" smtClean="0">
                <a:solidFill>
                  <a:srgbClr val="D7DF0F"/>
                </a:solidFill>
                <a:latin typeface="Calibri"/>
                <a:ea typeface="PT Sans" pitchFamily="34" charset="0"/>
                <a:cs typeface="Calibri"/>
              </a:rPr>
              <a:t>START</a:t>
            </a:r>
            <a:endParaRPr lang="en-US" sz="4000" b="1" dirty="0">
              <a:solidFill>
                <a:srgbClr val="D7DF0F"/>
              </a:solidFill>
              <a:latin typeface="Calibri"/>
              <a:ea typeface="PT Sans" pitchFamily="34" charset="0"/>
              <a:cs typeface="Calibri"/>
            </a:endParaRPr>
          </a:p>
        </p:txBody>
      </p:sp>
      <p:sp>
        <p:nvSpPr>
          <p:cNvPr id="4" name="Title 3"/>
          <p:cNvSpPr>
            <a:spLocks noGrp="1"/>
          </p:cNvSpPr>
          <p:nvPr>
            <p:ph type="title"/>
          </p:nvPr>
        </p:nvSpPr>
        <p:spPr/>
        <p:txBody>
          <a:bodyPr/>
          <a:lstStyle/>
          <a:p>
            <a:r>
              <a:rPr lang="en-US" dirty="0" smtClean="0"/>
              <a:t>Call </a:t>
            </a:r>
            <a:r>
              <a:rPr lang="en-US" dirty="0"/>
              <a:t>To Action - Questions</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4" name="TextBox 13"/>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23" name="TextBox 22"/>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254373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4" name="Group 3"/>
          <p:cNvGrpSpPr/>
          <p:nvPr/>
        </p:nvGrpSpPr>
        <p:grpSpPr>
          <a:xfrm>
            <a:off x="6518653" y="2383452"/>
            <a:ext cx="5572679" cy="2554738"/>
            <a:chOff x="9841291" y="3682076"/>
            <a:chExt cx="4179509" cy="2554738"/>
          </a:xfrm>
        </p:grpSpPr>
        <p:sp>
          <p:nvSpPr>
            <p:cNvPr id="10" name="TextBox 9"/>
            <p:cNvSpPr txBox="1"/>
            <p:nvPr/>
          </p:nvSpPr>
          <p:spPr>
            <a:xfrm>
              <a:off x="10273862" y="3682076"/>
              <a:ext cx="3746938" cy="2554738"/>
            </a:xfrm>
            <a:prstGeom prst="rect">
              <a:avLst/>
            </a:prstGeom>
            <a:noFill/>
          </p:spPr>
          <p:txBody>
            <a:bodyPr wrap="square" rtlCol="0">
              <a:spAutoFit/>
            </a:bodyPr>
            <a:lstStyle/>
            <a:p>
              <a:r>
                <a:rPr lang="en-US" sz="3200" b="1" dirty="0">
                  <a:solidFill>
                    <a:srgbClr val="FFFFFF"/>
                  </a:solidFill>
                </a:rPr>
                <a:t>Ben Davies</a:t>
              </a:r>
            </a:p>
            <a:p>
              <a:r>
                <a:rPr lang="en-US" sz="2133" b="1" dirty="0">
                  <a:solidFill>
                    <a:srgbClr val="FFFFFF"/>
                  </a:solidFill>
                </a:rPr>
                <a:t>Sr. IT Business Consultant</a:t>
              </a:r>
            </a:p>
            <a:p>
              <a:r>
                <a:rPr lang="en-US" sz="2667" b="1" dirty="0">
                  <a:solidFill>
                    <a:srgbClr val="FFFFFF"/>
                  </a:solidFill>
                </a:rPr>
                <a:t>918.814.6588</a:t>
              </a:r>
            </a:p>
            <a:p>
              <a:r>
                <a:rPr lang="en-US" sz="2667" b="1" dirty="0">
                  <a:solidFill>
                    <a:srgbClr val="FFFFFF"/>
                  </a:solidFill>
                </a:rPr>
                <a:t>ben_davies@hcsc.net</a:t>
              </a:r>
            </a:p>
            <a:p>
              <a:r>
                <a:rPr lang="en-US" sz="2667" b="1" dirty="0" smtClean="0">
                  <a:solidFill>
                    <a:srgbClr val="FFFFFF"/>
                  </a:solidFill>
                </a:rPr>
                <a:t>www.hcsc.com</a:t>
              </a:r>
            </a:p>
            <a:p>
              <a:r>
                <a:rPr lang="en-US" sz="2667" b="1" dirty="0" smtClean="0">
                  <a:solidFill>
                    <a:srgbClr val="FFFFFF"/>
                  </a:solidFill>
                </a:rPr>
                <a:t>Twitter  </a:t>
              </a:r>
              <a:r>
                <a:rPr lang="en-US" sz="2667" b="1" dirty="0">
                  <a:solidFill>
                    <a:srgbClr val="FFFFFF"/>
                  </a:solidFill>
                  <a:hlinkClick r:id="rId3"/>
                </a:rPr>
                <a:t>@MrBenHoney</a:t>
              </a:r>
              <a:endParaRPr lang="en-US" sz="2667" b="1" dirty="0">
                <a:solidFill>
                  <a:srgbClr val="FFFFFF"/>
                </a:solidFill>
              </a:endParaRPr>
            </a:p>
          </p:txBody>
        </p:sp>
        <p:pic>
          <p:nvPicPr>
            <p:cNvPr id="12" name="Picture 11" descr="email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6686" y="4726509"/>
              <a:ext cx="351217" cy="395624"/>
            </a:xfrm>
            <a:prstGeom prst="rect">
              <a:avLst/>
            </a:prstGeom>
          </p:spPr>
        </p:pic>
        <p:pic>
          <p:nvPicPr>
            <p:cNvPr id="13" name="Picture 12" descr="phone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685" y="4229266"/>
              <a:ext cx="328126" cy="369613"/>
            </a:xfrm>
            <a:prstGeom prst="rect">
              <a:avLst/>
            </a:prstGeom>
          </p:spPr>
        </p:pic>
        <p:pic>
          <p:nvPicPr>
            <p:cNvPr id="14" name="Picture 13" descr="website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1291" y="5204236"/>
              <a:ext cx="353476" cy="398168"/>
            </a:xfrm>
            <a:prstGeom prst="rect">
              <a:avLst/>
            </a:prstGeom>
          </p:spPr>
        </p:pic>
      </p:grpSp>
      <p:sp>
        <p:nvSpPr>
          <p:cNvPr id="8" name="TextBox 7"/>
          <p:cNvSpPr txBox="1"/>
          <p:nvPr/>
        </p:nvSpPr>
        <p:spPr>
          <a:xfrm>
            <a:off x="132530" y="382034"/>
            <a:ext cx="3779664" cy="830997"/>
          </a:xfrm>
          <a:prstGeom prst="rect">
            <a:avLst/>
          </a:prstGeom>
          <a:noFill/>
        </p:spPr>
        <p:txBody>
          <a:bodyPr wrap="square" rtlCol="0" anchor="ctr">
            <a:spAutoFit/>
          </a:bodyPr>
          <a:lstStyle/>
          <a:p>
            <a:r>
              <a:rPr lang="en-US" sz="1600" dirty="0">
                <a:solidFill>
                  <a:schemeClr val="bg1"/>
                </a:solidFill>
              </a:rPr>
              <a:t>Submit your card with: </a:t>
            </a:r>
            <a:r>
              <a:rPr lang="en-US" sz="1600" dirty="0" smtClean="0">
                <a:solidFill>
                  <a:schemeClr val="bg1"/>
                </a:solidFill>
              </a:rPr>
              <a:t>“Suck Less” </a:t>
            </a:r>
            <a:r>
              <a:rPr lang="en-US" sz="1600" dirty="0">
                <a:solidFill>
                  <a:schemeClr val="bg1"/>
                </a:solidFill>
              </a:rPr>
              <a:t>on the </a:t>
            </a:r>
            <a:r>
              <a:rPr lang="en-US" sz="1600" dirty="0" smtClean="0">
                <a:solidFill>
                  <a:schemeClr val="bg1"/>
                </a:solidFill>
              </a:rPr>
              <a:t>back and we will send you a link to the presentation and materials.</a:t>
            </a:r>
            <a:endParaRPr lang="en-US" sz="1600" dirty="0">
              <a:solidFill>
                <a:schemeClr val="bg1"/>
              </a:solidFill>
            </a:endParaRPr>
          </a:p>
        </p:txBody>
      </p:sp>
      <p:pic>
        <p:nvPicPr>
          <p:cNvPr id="19" name="Picture 2" descr="C:\1documents\BMCTrueSightisHot2014Engage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41" y="1809887"/>
            <a:ext cx="2882543" cy="36484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86999" y="545976"/>
            <a:ext cx="3009001" cy="3114845"/>
            <a:chOff x="1345646" y="1327318"/>
            <a:chExt cx="3152525" cy="4203367"/>
          </a:xfrm>
        </p:grpSpPr>
        <p:pic>
          <p:nvPicPr>
            <p:cNvPr id="15" name="Picture 14" descr="Bubble_Whit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646" y="1327318"/>
              <a:ext cx="3152525" cy="4203367"/>
            </a:xfrm>
            <a:prstGeom prst="rect">
              <a:avLst/>
            </a:prstGeom>
          </p:spPr>
        </p:pic>
        <p:sp>
          <p:nvSpPr>
            <p:cNvPr id="17" name="TextBox 16"/>
            <p:cNvSpPr txBox="1"/>
            <p:nvPr/>
          </p:nvSpPr>
          <p:spPr>
            <a:xfrm>
              <a:off x="1490272" y="2227484"/>
              <a:ext cx="2863272" cy="2118198"/>
            </a:xfrm>
            <a:prstGeom prst="rect">
              <a:avLst/>
            </a:prstGeom>
            <a:noFill/>
          </p:spPr>
          <p:txBody>
            <a:bodyPr wrap="square" rtlCol="0" anchor="ctr">
              <a:spAutoFit/>
            </a:bodyPr>
            <a:lstStyle/>
            <a:p>
              <a:pPr algn="ctr"/>
              <a:r>
                <a:rPr lang="en-JM" altLang="en-US" sz="4800" b="1" dirty="0">
                  <a:solidFill>
                    <a:schemeClr val="accent3"/>
                  </a:solidFill>
                  <a:latin typeface="Calibri"/>
                  <a:ea typeface="Open Sans Extrabold" pitchFamily="34" charset="0"/>
                  <a:cs typeface="Calibri"/>
                </a:rPr>
                <a:t>Thank You.</a:t>
              </a:r>
              <a:endParaRPr lang="en-US" sz="4800" dirty="0">
                <a:solidFill>
                  <a:schemeClr val="accent3"/>
                </a:solidFill>
                <a:latin typeface="Calibri"/>
                <a:cs typeface="Calibri"/>
              </a:endParaRPr>
            </a:p>
          </p:txBody>
        </p:sp>
      </p:grpSp>
      <p:sp>
        <p:nvSpPr>
          <p:cNvPr id="20" name="TextBox 19"/>
          <p:cNvSpPr txBox="1"/>
          <p:nvPr/>
        </p:nvSpPr>
        <p:spPr>
          <a:xfrm>
            <a:off x="1965679" y="5817289"/>
            <a:ext cx="7984558" cy="1015663"/>
          </a:xfrm>
          <a:prstGeom prst="rect">
            <a:avLst/>
          </a:prstGeom>
          <a:noFill/>
        </p:spPr>
        <p:txBody>
          <a:bodyPr wrap="none" rtlCol="0">
            <a:spAutoFit/>
          </a:bodyPr>
          <a:lstStyle/>
          <a:p>
            <a:pPr algn="ctr"/>
            <a:r>
              <a:rPr lang="en-US" sz="2000" dirty="0" smtClean="0">
                <a:solidFill>
                  <a:schemeClr val="bg1"/>
                </a:solidFill>
              </a:rPr>
              <a:t>Submit a review at the registration desk.  Say that Mr. Ben is awesome!</a:t>
            </a:r>
          </a:p>
          <a:p>
            <a:pPr algn="ctr"/>
            <a:r>
              <a:rPr lang="en-US" sz="2000" dirty="0" smtClean="0">
                <a:solidFill>
                  <a:schemeClr val="bg1"/>
                </a:solidFill>
              </a:rPr>
              <a:t>Mostly because I am, but also because I asked nicely.  Please.</a:t>
            </a:r>
          </a:p>
          <a:p>
            <a:pPr algn="ctr"/>
            <a:r>
              <a:rPr lang="en-US" sz="2000" dirty="0" smtClean="0">
                <a:solidFill>
                  <a:schemeClr val="bg1"/>
                </a:solidFill>
              </a:rPr>
              <a:t>I have three sessions – so I am in competition with other versions of myself</a:t>
            </a:r>
            <a:endParaRPr lang="en-US" sz="2000" dirty="0">
              <a:solidFill>
                <a:schemeClr val="bg1"/>
              </a:solidFill>
            </a:endParaRPr>
          </a:p>
        </p:txBody>
      </p:sp>
    </p:spTree>
    <p:extLst>
      <p:ext uri="{BB962C8B-B14F-4D97-AF65-F5344CB8AC3E}">
        <p14:creationId xmlns:p14="http://schemas.microsoft.com/office/powerpoint/2010/main" val="170791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178" y="533400"/>
            <a:ext cx="5150272" cy="586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753" t="1926" r="19779" b="43529"/>
          <a:stretch/>
        </p:blipFill>
        <p:spPr>
          <a:xfrm>
            <a:off x="6407712" y="278982"/>
            <a:ext cx="5462102" cy="6300036"/>
          </a:xfrm>
          <a:prstGeom prst="rect">
            <a:avLst/>
          </a:prstGeom>
        </p:spPr>
      </p:pic>
      <p:sp>
        <p:nvSpPr>
          <p:cNvPr id="3" name="Title 3"/>
          <p:cNvSpPr txBox="1">
            <a:spLocks/>
          </p:cNvSpPr>
          <p:nvPr/>
        </p:nvSpPr>
        <p:spPr>
          <a:xfrm>
            <a:off x="732064" y="1622197"/>
            <a:ext cx="4762500" cy="1325563"/>
          </a:xfrm>
          <a:prstGeom prst="rect">
            <a:avLst/>
          </a:prstGeom>
        </p:spPr>
        <p:txBody>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fontAlgn="auto">
              <a:spcAft>
                <a:spcPts val="0"/>
              </a:spcAft>
            </a:pPr>
            <a:r>
              <a:rPr lang="en-US" sz="4000" b="0" dirty="0" smtClean="0">
                <a:solidFill>
                  <a:schemeClr val="accent2"/>
                </a:solidFill>
              </a:rPr>
              <a:t>Call To Action:</a:t>
            </a:r>
            <a:endParaRPr lang="en-US" sz="4000" b="0" dirty="0">
              <a:solidFill>
                <a:schemeClr val="accent2"/>
              </a:solidFill>
            </a:endParaRPr>
          </a:p>
        </p:txBody>
      </p:sp>
      <p:sp>
        <p:nvSpPr>
          <p:cNvPr id="4" name="Title 3"/>
          <p:cNvSpPr txBox="1">
            <a:spLocks/>
          </p:cNvSpPr>
          <p:nvPr/>
        </p:nvSpPr>
        <p:spPr>
          <a:xfrm>
            <a:off x="732064" y="4199331"/>
            <a:ext cx="4762501" cy="1325563"/>
          </a:xfrm>
          <a:prstGeom prst="rect">
            <a:avLst/>
          </a:prstGeom>
        </p:spPr>
        <p:txBody>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fontAlgn="auto">
              <a:spcAft>
                <a:spcPts val="0"/>
              </a:spcAft>
            </a:pPr>
            <a:r>
              <a:rPr lang="en-US" sz="6600" b="0" dirty="0" smtClean="0">
                <a:solidFill>
                  <a:schemeClr val="accent2"/>
                </a:solidFill>
              </a:rPr>
              <a:t>Questions?</a:t>
            </a:r>
            <a:endParaRPr lang="en-US" sz="6600" b="0" dirty="0">
              <a:solidFill>
                <a:schemeClr val="accent2"/>
              </a:solidFill>
            </a:endParaRPr>
          </a:p>
        </p:txBody>
      </p:sp>
      <p:sp>
        <p:nvSpPr>
          <p:cNvPr id="6" name="Text Placeholder 1"/>
          <p:cNvSpPr txBox="1">
            <a:spLocks/>
          </p:cNvSpPr>
          <p:nvPr/>
        </p:nvSpPr>
        <p:spPr>
          <a:xfrm>
            <a:off x="201385" y="2284979"/>
            <a:ext cx="5823858" cy="1143001"/>
          </a:xfrm>
          <a:prstGeom prst="rect">
            <a:avLst/>
          </a:prstGeom>
        </p:spPr>
        <p:txBody>
          <a:bodyPr anchor="t">
            <a:noAutofit/>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None/>
            </a:pPr>
            <a:r>
              <a:rPr lang="en-US" sz="6600" b="1" dirty="0" smtClean="0">
                <a:solidFill>
                  <a:srgbClr val="D7DF0F"/>
                </a:solidFill>
              </a:rPr>
              <a:t>Just START</a:t>
            </a:r>
          </a:p>
        </p:txBody>
      </p:sp>
    </p:spTree>
    <p:extLst>
      <p:ext uri="{BB962C8B-B14F-4D97-AF65-F5344CB8AC3E}">
        <p14:creationId xmlns:p14="http://schemas.microsoft.com/office/powerpoint/2010/main" val="81116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12" name="Picture 11" descr="BMC digital IT Engage_Logo Lockup_without date location ye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843" y="2421940"/>
            <a:ext cx="3954314" cy="1673912"/>
          </a:xfrm>
          <a:prstGeom prst="rect">
            <a:avLst/>
          </a:prstGeom>
        </p:spPr>
      </p:pic>
    </p:spTree>
    <p:extLst>
      <p:ext uri="{BB962C8B-B14F-4D97-AF65-F5344CB8AC3E}">
        <p14:creationId xmlns:p14="http://schemas.microsoft.com/office/powerpoint/2010/main" val="1253379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7" name="Picture 7" descr="BMC_logo_lockup_RGB-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1619" y="1320800"/>
            <a:ext cx="5405437" cy="360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6989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481" y="2022638"/>
            <a:ext cx="9143991" cy="665712"/>
            <a:chOff x="822481" y="2022638"/>
            <a:chExt cx="9143991" cy="665712"/>
          </a:xfrm>
        </p:grpSpPr>
        <p:sp>
          <p:nvSpPr>
            <p:cNvPr id="21" name="Oval 20"/>
            <p:cNvSpPr/>
            <p:nvPr/>
          </p:nvSpPr>
          <p:spPr>
            <a:xfrm>
              <a:off x="822481" y="2101494"/>
              <a:ext cx="503239" cy="508000"/>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chemeClr val="bg1"/>
                  </a:solidFill>
                  <a:cs typeface="Calibri"/>
                </a:rPr>
                <a:t>1</a:t>
              </a:r>
              <a:endParaRPr lang="en-JM" sz="2400" b="1" dirty="0">
                <a:solidFill>
                  <a:schemeClr val="bg1"/>
                </a:solidFill>
                <a:cs typeface="Calibri"/>
              </a:endParaRPr>
            </a:p>
          </p:txBody>
        </p:sp>
        <p:sp>
          <p:nvSpPr>
            <p:cNvPr id="25" name="Content Placeholder 2"/>
            <p:cNvSpPr txBox="1">
              <a:spLocks/>
            </p:cNvSpPr>
            <p:nvPr/>
          </p:nvSpPr>
          <p:spPr>
            <a:xfrm>
              <a:off x="1325720" y="2022638"/>
              <a:ext cx="8640752" cy="665712"/>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Introduction</a:t>
              </a:r>
              <a:endParaRPr lang="en-US" altLang="zh-CN" dirty="0">
                <a:solidFill>
                  <a:schemeClr val="bg1"/>
                </a:solidFill>
              </a:endParaRPr>
            </a:p>
          </p:txBody>
        </p:sp>
      </p:gr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grpSp>
        <p:nvGrpSpPr>
          <p:cNvPr id="3" name="Group 2"/>
          <p:cNvGrpSpPr/>
          <p:nvPr/>
        </p:nvGrpSpPr>
        <p:grpSpPr>
          <a:xfrm>
            <a:off x="821689" y="2914455"/>
            <a:ext cx="9087487" cy="655584"/>
            <a:chOff x="821689" y="3217739"/>
            <a:chExt cx="9087487" cy="655584"/>
          </a:xfrm>
        </p:grpSpPr>
        <p:sp>
          <p:nvSpPr>
            <p:cNvPr id="23" name="Oval 22"/>
            <p:cNvSpPr/>
            <p:nvPr/>
          </p:nvSpPr>
          <p:spPr>
            <a:xfrm>
              <a:off x="821689" y="3291531"/>
              <a:ext cx="504825" cy="508000"/>
            </a:xfrm>
            <a:prstGeom prst="ellipse">
              <a:avLst/>
            </a:prstGeom>
            <a:solidFill>
              <a:srgbClr val="FE5000"/>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chemeClr val="bg1"/>
                  </a:solidFill>
                  <a:cs typeface="Calibri"/>
                </a:rPr>
                <a:t>2</a:t>
              </a:r>
              <a:endParaRPr lang="en-JM" sz="2400" b="1" dirty="0">
                <a:solidFill>
                  <a:schemeClr val="bg1"/>
                </a:solidFill>
                <a:cs typeface="Calibri"/>
              </a:endParaRPr>
            </a:p>
          </p:txBody>
        </p:sp>
        <p:sp>
          <p:nvSpPr>
            <p:cNvPr id="10" name="Content Placeholder 2"/>
            <p:cNvSpPr txBox="1">
              <a:spLocks/>
            </p:cNvSpPr>
            <p:nvPr/>
          </p:nvSpPr>
          <p:spPr>
            <a:xfrm>
              <a:off x="1325720" y="3217739"/>
              <a:ext cx="8583456" cy="655584"/>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Why </a:t>
              </a:r>
              <a:r>
                <a:rPr lang="en-US" sz="3100" dirty="0">
                  <a:solidFill>
                    <a:srgbClr val="414042"/>
                  </a:solidFill>
                </a:rPr>
                <a:t>Actionable Intelligence </a:t>
              </a:r>
              <a:r>
                <a:rPr lang="en-US" sz="3100" dirty="0" smtClean="0">
                  <a:solidFill>
                    <a:srgbClr val="414042"/>
                  </a:solidFill>
                </a:rPr>
                <a:t>Matters</a:t>
              </a:r>
              <a:endParaRPr lang="en-US" altLang="zh-CN" dirty="0">
                <a:solidFill>
                  <a:schemeClr val="bg1"/>
                </a:solidFill>
              </a:endParaRPr>
            </a:p>
          </p:txBody>
        </p:sp>
      </p:grpSp>
      <p:grpSp>
        <p:nvGrpSpPr>
          <p:cNvPr id="4" name="Group 3"/>
          <p:cNvGrpSpPr/>
          <p:nvPr/>
        </p:nvGrpSpPr>
        <p:grpSpPr>
          <a:xfrm>
            <a:off x="821688" y="3778993"/>
            <a:ext cx="9591518" cy="652603"/>
            <a:chOff x="821689" y="4308592"/>
            <a:chExt cx="9591518" cy="652603"/>
          </a:xfrm>
        </p:grpSpPr>
        <p:sp>
          <p:nvSpPr>
            <p:cNvPr id="20" name="Oval 19"/>
            <p:cNvSpPr/>
            <p:nvPr/>
          </p:nvSpPr>
          <p:spPr>
            <a:xfrm>
              <a:off x="821689" y="4380092"/>
              <a:ext cx="504825" cy="509603"/>
            </a:xfrm>
            <a:prstGeom prst="ellipse">
              <a:avLst/>
            </a:prstGeom>
            <a:solidFill>
              <a:srgbClr val="3CB6CE"/>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rgbClr val="FFFFFF"/>
                  </a:solidFill>
                  <a:cs typeface="Calibri"/>
                </a:rPr>
                <a:t>3</a:t>
              </a:r>
              <a:endParaRPr lang="en-JM" sz="2400" b="1" dirty="0">
                <a:solidFill>
                  <a:srgbClr val="FFFFFF"/>
                </a:solidFill>
                <a:cs typeface="Calibri"/>
              </a:endParaRPr>
            </a:p>
          </p:txBody>
        </p:sp>
        <p:sp>
          <p:nvSpPr>
            <p:cNvPr id="11" name="Content Placeholder 2"/>
            <p:cNvSpPr txBox="1">
              <a:spLocks/>
            </p:cNvSpPr>
            <p:nvPr/>
          </p:nvSpPr>
          <p:spPr>
            <a:xfrm>
              <a:off x="1325720" y="4308592"/>
              <a:ext cx="9087487" cy="652603"/>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A Conversation About Our Journey</a:t>
              </a:r>
            </a:p>
          </p:txBody>
        </p:sp>
      </p:grpSp>
      <p:sp>
        <p:nvSpPr>
          <p:cNvPr id="12" name="Content Placeholder 2"/>
          <p:cNvSpPr txBox="1">
            <a:spLocks/>
          </p:cNvSpPr>
          <p:nvPr/>
        </p:nvSpPr>
        <p:spPr>
          <a:xfrm>
            <a:off x="821689" y="4510922"/>
            <a:ext cx="9087487" cy="713882"/>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26" indent="-514338">
              <a:lnSpc>
                <a:spcPct val="110000"/>
              </a:lnSpc>
              <a:spcBef>
                <a:spcPts val="1968"/>
              </a:spcBef>
              <a:spcAft>
                <a:spcPts val="600"/>
              </a:spcAft>
              <a:buClr>
                <a:schemeClr val="bg1"/>
              </a:buClr>
              <a:buSzPct val="75000"/>
              <a:buFont typeface="+mj-lt"/>
              <a:buAutoNum type="arabicPeriod"/>
            </a:pPr>
            <a:r>
              <a:rPr lang="en-US" sz="3100" dirty="0" smtClean="0">
                <a:solidFill>
                  <a:srgbClr val="414042"/>
                </a:solidFill>
              </a:rPr>
              <a:t>Call </a:t>
            </a:r>
            <a:r>
              <a:rPr lang="en-US" sz="3100" dirty="0">
                <a:solidFill>
                  <a:srgbClr val="414042"/>
                </a:solidFill>
              </a:rPr>
              <a:t>to Action / Questions!</a:t>
            </a:r>
            <a:endParaRPr lang="en-US" sz="3100" dirty="0" smtClean="0">
              <a:solidFill>
                <a:srgbClr val="414042"/>
              </a:solidFill>
            </a:endParaRPr>
          </a:p>
          <a:p>
            <a:pPr marL="548626" indent="-514338">
              <a:lnSpc>
                <a:spcPct val="110000"/>
              </a:lnSpc>
              <a:spcBef>
                <a:spcPts val="1968"/>
              </a:spcBef>
              <a:spcAft>
                <a:spcPts val="600"/>
              </a:spcAft>
              <a:buClr>
                <a:schemeClr val="bg1"/>
              </a:buClr>
              <a:buSzPct val="75000"/>
              <a:buFont typeface="+mj-lt"/>
              <a:buAutoNum type="arabicPeriod"/>
            </a:pPr>
            <a:endParaRPr lang="en-US" altLang="zh-CN" dirty="0">
              <a:solidFill>
                <a:schemeClr val="bg1"/>
              </a:solidFill>
            </a:endParaRPr>
          </a:p>
        </p:txBody>
      </p:sp>
      <p:sp>
        <p:nvSpPr>
          <p:cNvPr id="14" name="Title 5"/>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E5000"/>
                </a:solidFill>
                <a:latin typeface="Calibri"/>
                <a:ea typeface="PT Sans" pitchFamily="34" charset="0"/>
                <a:cs typeface="Calibri"/>
              </a:rPr>
              <a:t>AGENDA</a:t>
            </a:r>
            <a:endParaRPr lang="en-US" dirty="0"/>
          </a:p>
        </p:txBody>
      </p:sp>
      <p:sp>
        <p:nvSpPr>
          <p:cNvPr id="15" name="TextBox 14"/>
          <p:cNvSpPr txBox="1"/>
          <p:nvPr/>
        </p:nvSpPr>
        <p:spPr>
          <a:xfrm>
            <a:off x="8931348" y="6004123"/>
            <a:ext cx="2652731" cy="307777"/>
          </a:xfrm>
          <a:prstGeom prst="rect">
            <a:avLst/>
          </a:prstGeom>
          <a:noFill/>
        </p:spPr>
        <p:txBody>
          <a:bodyPr wrap="square" rtlCol="0">
            <a:spAutoFit/>
          </a:bodyPr>
          <a:lstStyle/>
          <a:p>
            <a:r>
              <a:rPr lang="en-US" sz="1400" dirty="0" smtClean="0"/>
              <a:t>Card with “Suck Less” on the back</a:t>
            </a:r>
            <a:endParaRPr lang="en-US" sz="1400" dirty="0"/>
          </a:p>
        </p:txBody>
      </p:sp>
    </p:spTree>
    <p:extLst>
      <p:ext uri="{BB962C8B-B14F-4D97-AF65-F5344CB8AC3E}">
        <p14:creationId xmlns:p14="http://schemas.microsoft.com/office/powerpoint/2010/main" val="946937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64" y="1490008"/>
            <a:ext cx="9127672" cy="3877985"/>
          </a:xfrm>
          <a:prstGeom prst="rect">
            <a:avLst/>
          </a:prstGeom>
          <a:noFill/>
        </p:spPr>
        <p:txBody>
          <a:bodyPr wrap="square" rtlCol="0">
            <a:spAutoFit/>
          </a:bodyPr>
          <a:lstStyle/>
          <a:p>
            <a:pPr algn="ctr"/>
            <a:r>
              <a:rPr lang="en-US" sz="9600" dirty="0" smtClean="0"/>
              <a:t>Bonus</a:t>
            </a:r>
          </a:p>
          <a:p>
            <a:pPr algn="ctr"/>
            <a:r>
              <a:rPr lang="en-US" sz="9600" dirty="0" smtClean="0"/>
              <a:t>Material</a:t>
            </a:r>
          </a:p>
          <a:p>
            <a:pPr algn="ctr"/>
            <a:r>
              <a:rPr lang="en-US" sz="4800" dirty="0" smtClean="0"/>
              <a:t>Free to a good home</a:t>
            </a:r>
            <a:endParaRPr lang="en-US" sz="4800" dirty="0"/>
          </a:p>
        </p:txBody>
      </p:sp>
    </p:spTree>
    <p:extLst>
      <p:ext uri="{BB962C8B-B14F-4D97-AF65-F5344CB8AC3E}">
        <p14:creationId xmlns:p14="http://schemas.microsoft.com/office/powerpoint/2010/main" val="20429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2050" y="476250"/>
            <a:ext cx="9867900" cy="5905500"/>
          </a:xfrm>
          <a:prstGeom prst="rect">
            <a:avLst/>
          </a:prstGeom>
        </p:spPr>
      </p:pic>
      <p:sp>
        <p:nvSpPr>
          <p:cNvPr id="3" name="TextBox 2"/>
          <p:cNvSpPr txBox="1"/>
          <p:nvPr/>
        </p:nvSpPr>
        <p:spPr>
          <a:xfrm>
            <a:off x="362606" y="823091"/>
            <a:ext cx="8150773" cy="3970318"/>
          </a:xfrm>
          <a:prstGeom prst="rect">
            <a:avLst/>
          </a:prstGeom>
          <a:solidFill>
            <a:schemeClr val="bg1">
              <a:lumMod val="75000"/>
              <a:alpha val="59000"/>
            </a:schemeClr>
          </a:solidFill>
        </p:spPr>
        <p:txBody>
          <a:bodyPr wrap="square" rtlCol="0">
            <a:spAutoFit/>
          </a:bodyPr>
          <a:lstStyle/>
          <a:p>
            <a:pPr marL="571500" indent="-571500">
              <a:buFont typeface="Arial" panose="020B0604020202020204" pitchFamily="34" charset="0"/>
              <a:buChar char="•"/>
            </a:pPr>
            <a:r>
              <a:rPr lang="en-US" sz="3600" dirty="0" smtClean="0"/>
              <a:t>A VBA script calls these queries and populates the DATA tab.  </a:t>
            </a:r>
          </a:p>
          <a:p>
            <a:pPr marL="571500" indent="-571500">
              <a:buFont typeface="Arial" panose="020B0604020202020204" pitchFamily="34" charset="0"/>
              <a:buChar char="•"/>
            </a:pPr>
            <a:r>
              <a:rPr lang="en-US" sz="3600" dirty="0" smtClean="0"/>
              <a:t>THIS is how you start maturing your data RIGHT NOW.   </a:t>
            </a:r>
          </a:p>
          <a:p>
            <a:pPr marL="571500" indent="-571500">
              <a:buFont typeface="Arial" panose="020B0604020202020204" pitchFamily="34" charset="0"/>
              <a:buChar char="•"/>
            </a:pPr>
            <a:r>
              <a:rPr lang="en-US" sz="3600" dirty="0" smtClean="0"/>
              <a:t>If your data can not be queried with a query tool </a:t>
            </a:r>
          </a:p>
          <a:p>
            <a:r>
              <a:rPr lang="en-US" sz="3600" b="1" dirty="0" smtClean="0">
                <a:solidFill>
                  <a:srgbClr val="FF0000"/>
                </a:solidFill>
              </a:rPr>
              <a:t>IT IS NOT ready for a tool like BCO!</a:t>
            </a:r>
            <a:endParaRPr lang="en-US" sz="3600" b="1" dirty="0">
              <a:solidFill>
                <a:srgbClr val="FF0000"/>
              </a:solidFill>
            </a:endParaRPr>
          </a:p>
        </p:txBody>
      </p:sp>
      <p:pic>
        <p:nvPicPr>
          <p:cNvPr id="4" name="Picture 3"/>
          <p:cNvPicPr>
            <a:picLocks noChangeAspect="1"/>
          </p:cNvPicPr>
          <p:nvPr/>
        </p:nvPicPr>
        <p:blipFill>
          <a:blip r:embed="rId4"/>
          <a:stretch>
            <a:fillRect/>
          </a:stretch>
        </p:blipFill>
        <p:spPr>
          <a:xfrm>
            <a:off x="8339723" y="4921713"/>
            <a:ext cx="3362325" cy="1628775"/>
          </a:xfrm>
          <a:prstGeom prst="rect">
            <a:avLst/>
          </a:prstGeom>
        </p:spPr>
      </p:pic>
    </p:spTree>
    <p:extLst>
      <p:ext uri="{BB962C8B-B14F-4D97-AF65-F5344CB8AC3E}">
        <p14:creationId xmlns:p14="http://schemas.microsoft.com/office/powerpoint/2010/main" val="597774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06187" y="2339"/>
            <a:ext cx="11775606" cy="6855661"/>
          </a:xfrm>
          <a:prstGeom prst="rect">
            <a:avLst/>
          </a:prstGeom>
        </p:spPr>
      </p:pic>
      <p:sp>
        <p:nvSpPr>
          <p:cNvPr id="3" name="TextBox 2"/>
          <p:cNvSpPr txBox="1"/>
          <p:nvPr/>
        </p:nvSpPr>
        <p:spPr>
          <a:xfrm>
            <a:off x="620485" y="575609"/>
            <a:ext cx="7821386" cy="1754326"/>
          </a:xfrm>
          <a:prstGeom prst="rect">
            <a:avLst/>
          </a:prstGeom>
          <a:solidFill>
            <a:schemeClr val="accent1">
              <a:alpha val="51000"/>
            </a:schemeClr>
          </a:solidFill>
        </p:spPr>
        <p:txBody>
          <a:bodyPr wrap="square" rtlCol="0">
            <a:spAutoFit/>
          </a:bodyPr>
          <a:lstStyle/>
          <a:p>
            <a:pPr algn="ctr"/>
            <a:r>
              <a:rPr lang="en-US" sz="3600" dirty="0" smtClean="0">
                <a:solidFill>
                  <a:srgbClr val="FFFF00"/>
                </a:solidFill>
              </a:rPr>
              <a:t>VBA Script to get Dynamic data,</a:t>
            </a:r>
            <a:r>
              <a:rPr lang="en-US" sz="3600" dirty="0">
                <a:solidFill>
                  <a:srgbClr val="FFFF00"/>
                </a:solidFill>
              </a:rPr>
              <a:t> </a:t>
            </a:r>
            <a:r>
              <a:rPr lang="en-US" sz="3600" dirty="0" smtClean="0">
                <a:solidFill>
                  <a:srgbClr val="FFFF00"/>
                </a:solidFill>
              </a:rPr>
              <a:t>sum and subtotal with statics on the top.</a:t>
            </a:r>
          </a:p>
          <a:p>
            <a:pPr algn="ctr"/>
            <a:r>
              <a:rPr lang="en-US" sz="3600" dirty="0" smtClean="0">
                <a:solidFill>
                  <a:srgbClr val="FFFF00"/>
                </a:solidFill>
              </a:rPr>
              <a:t>Queries, data, dashboard.</a:t>
            </a:r>
          </a:p>
        </p:txBody>
      </p:sp>
      <p:cxnSp>
        <p:nvCxnSpPr>
          <p:cNvPr id="6" name="Elbow Connector 5"/>
          <p:cNvCxnSpPr/>
          <p:nvPr/>
        </p:nvCxnSpPr>
        <p:spPr>
          <a:xfrm>
            <a:off x="1087821" y="1103586"/>
            <a:ext cx="1986455" cy="1655380"/>
          </a:xfrm>
          <a:prstGeom prst="bentConnector3">
            <a:avLst>
              <a:gd name="adj1" fmla="val 794"/>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7793538" y="539533"/>
            <a:ext cx="971526" cy="3294993"/>
          </a:xfrm>
          <a:prstGeom prst="rightArrow">
            <a:avLst>
              <a:gd name="adj1" fmla="val 50000"/>
              <a:gd name="adj2" fmla="val 33772"/>
            </a:avLst>
          </a:prstGeom>
          <a:solidFill>
            <a:srgbClr val="FFC000"/>
          </a:solid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1466193" y="2261844"/>
            <a:ext cx="1340069" cy="394977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475186" y="2173914"/>
            <a:ext cx="1424189" cy="403770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452648" y="2187030"/>
            <a:ext cx="2643352" cy="4024584"/>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4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7443"/>
            <a:ext cx="12196042" cy="6090557"/>
          </a:xfrm>
          <a:prstGeom prst="rect">
            <a:avLst/>
          </a:prstGeom>
        </p:spPr>
      </p:pic>
      <p:pic>
        <p:nvPicPr>
          <p:cNvPr id="5" name="Picture 4"/>
          <p:cNvPicPr>
            <a:picLocks noChangeAspect="1"/>
          </p:cNvPicPr>
          <p:nvPr/>
        </p:nvPicPr>
        <p:blipFill>
          <a:blip r:embed="rId4"/>
          <a:stretch>
            <a:fillRect/>
          </a:stretch>
        </p:blipFill>
        <p:spPr>
          <a:xfrm rot="21167465">
            <a:off x="390852" y="5174395"/>
            <a:ext cx="1422181" cy="1562244"/>
          </a:xfrm>
          <a:prstGeom prst="rect">
            <a:avLst/>
          </a:prstGeom>
        </p:spPr>
      </p:pic>
    </p:spTree>
    <p:extLst>
      <p:ext uri="{BB962C8B-B14F-4D97-AF65-F5344CB8AC3E}">
        <p14:creationId xmlns:p14="http://schemas.microsoft.com/office/powerpoint/2010/main" val="83017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4790" y="157656"/>
            <a:ext cx="5561237"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These charts updated based on the filter of the previous screen.</a:t>
            </a:r>
          </a:p>
          <a:p>
            <a:pPr marL="457200" indent="-457200">
              <a:buFont typeface="Arial" panose="020B0604020202020204" pitchFamily="34" charset="0"/>
              <a:buChar char="•"/>
            </a:pPr>
            <a:r>
              <a:rPr lang="en-US" sz="3200" dirty="0" smtClean="0"/>
              <a:t>metrics chosen to the left so you could compare different metrics.  </a:t>
            </a:r>
          </a:p>
          <a:p>
            <a:pPr marL="457200" indent="-457200">
              <a:buFont typeface="Arial" panose="020B0604020202020204" pitchFamily="34" charset="0"/>
              <a:buChar char="•"/>
            </a:pPr>
            <a:r>
              <a:rPr lang="en-US" sz="3200" dirty="0" smtClean="0"/>
              <a:t>The horizontal axis is roughly time as the data is sorted by device and time in the query</a:t>
            </a:r>
            <a:endParaRPr lang="en-US" sz="3200" dirty="0"/>
          </a:p>
        </p:txBody>
      </p:sp>
      <p:pic>
        <p:nvPicPr>
          <p:cNvPr id="2" name="Picture 1"/>
          <p:cNvPicPr>
            <a:picLocks noChangeAspect="1"/>
          </p:cNvPicPr>
          <p:nvPr/>
        </p:nvPicPr>
        <p:blipFill>
          <a:blip r:embed="rId3"/>
          <a:stretch>
            <a:fillRect/>
          </a:stretch>
        </p:blipFill>
        <p:spPr>
          <a:xfrm>
            <a:off x="-1" y="0"/>
            <a:ext cx="6404791" cy="6858000"/>
          </a:xfrm>
          <a:prstGeom prst="rect">
            <a:avLst/>
          </a:prstGeom>
        </p:spPr>
      </p:pic>
    </p:spTree>
    <p:extLst>
      <p:ext uri="{BB962C8B-B14F-4D97-AF65-F5344CB8AC3E}">
        <p14:creationId xmlns:p14="http://schemas.microsoft.com/office/powerpoint/2010/main" val="351621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493" y="420863"/>
            <a:ext cx="9127672" cy="830997"/>
          </a:xfrm>
          <a:prstGeom prst="rect">
            <a:avLst/>
          </a:prstGeom>
          <a:noFill/>
        </p:spPr>
        <p:txBody>
          <a:bodyPr wrap="square" rtlCol="0">
            <a:spAutoFit/>
          </a:bodyPr>
          <a:lstStyle/>
          <a:p>
            <a:r>
              <a:rPr lang="en-US" sz="4800" dirty="0" smtClean="0"/>
              <a:t>Sub </a:t>
            </a:r>
            <a:r>
              <a:rPr lang="en-US" sz="4800" dirty="0"/>
              <a:t>UpdateDataButton</a:t>
            </a:r>
            <a:r>
              <a:rPr lang="en-US" sz="4800" dirty="0"/>
              <a:t>()</a:t>
            </a:r>
          </a:p>
        </p:txBody>
      </p:sp>
      <p:sp>
        <p:nvSpPr>
          <p:cNvPr id="4" name="TextBox 3"/>
          <p:cNvSpPr txBox="1"/>
          <p:nvPr/>
        </p:nvSpPr>
        <p:spPr>
          <a:xfrm>
            <a:off x="685757" y="2106641"/>
            <a:ext cx="9127672" cy="2308324"/>
          </a:xfrm>
          <a:prstGeom prst="rect">
            <a:avLst/>
          </a:prstGeom>
          <a:noFill/>
        </p:spPr>
        <p:txBody>
          <a:bodyPr wrap="square" rtlCol="0">
            <a:spAutoFit/>
          </a:bodyPr>
          <a:lstStyle/>
          <a:p>
            <a:r>
              <a:rPr lang="en-US" sz="4800" dirty="0" smtClean="0"/>
              <a:t>There are scripts in the notes sections that will help explain some of the VBA magic.</a:t>
            </a:r>
            <a:endParaRPr lang="en-US" sz="4800" dirty="0"/>
          </a:p>
        </p:txBody>
      </p:sp>
    </p:spTree>
    <p:extLst>
      <p:ext uri="{BB962C8B-B14F-4D97-AF65-F5344CB8AC3E}">
        <p14:creationId xmlns:p14="http://schemas.microsoft.com/office/powerpoint/2010/main" val="180624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90" y="322390"/>
            <a:ext cx="9127672" cy="830997"/>
          </a:xfrm>
          <a:prstGeom prst="rect">
            <a:avLst/>
          </a:prstGeom>
          <a:noFill/>
        </p:spPr>
        <p:txBody>
          <a:bodyPr wrap="square" rtlCol="0">
            <a:spAutoFit/>
          </a:bodyPr>
          <a:lstStyle/>
          <a:p>
            <a:r>
              <a:rPr lang="en-US" sz="4800" dirty="0" smtClean="0"/>
              <a:t>Sub </a:t>
            </a:r>
            <a:r>
              <a:rPr lang="en-US" sz="4800" dirty="0"/>
              <a:t>GetHPData</a:t>
            </a:r>
            <a:r>
              <a:rPr lang="en-US" sz="4800" dirty="0"/>
              <a:t>()</a:t>
            </a:r>
          </a:p>
        </p:txBody>
      </p:sp>
      <p:sp>
        <p:nvSpPr>
          <p:cNvPr id="4" name="TextBox 3"/>
          <p:cNvSpPr txBox="1"/>
          <p:nvPr/>
        </p:nvSpPr>
        <p:spPr>
          <a:xfrm>
            <a:off x="519290" y="1375122"/>
            <a:ext cx="9127672" cy="4524315"/>
          </a:xfrm>
          <a:prstGeom prst="rect">
            <a:avLst/>
          </a:prstGeom>
          <a:noFill/>
        </p:spPr>
        <p:txBody>
          <a:bodyPr wrap="square" rtlCol="0">
            <a:spAutoFit/>
          </a:bodyPr>
          <a:lstStyle/>
          <a:p>
            <a:r>
              <a:rPr lang="en-US" sz="4800" dirty="0" smtClean="0"/>
              <a:t>The most liberating part of this technique is that </a:t>
            </a:r>
            <a:r>
              <a:rPr lang="en-US" sz="4800" b="1" dirty="0" smtClean="0"/>
              <a:t>Excel can query a database</a:t>
            </a:r>
            <a:r>
              <a:rPr lang="en-US" sz="4800" dirty="0" smtClean="0"/>
              <a:t> ‘on its own’.  Click a button, the VBA script asks which cell contains the query, and poof, Data in the data tab.</a:t>
            </a:r>
            <a:endParaRPr lang="en-US" sz="4800" dirty="0"/>
          </a:p>
        </p:txBody>
      </p:sp>
    </p:spTree>
    <p:extLst>
      <p:ext uri="{BB962C8B-B14F-4D97-AF65-F5344CB8AC3E}">
        <p14:creationId xmlns:p14="http://schemas.microsoft.com/office/powerpoint/2010/main" val="399559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975" y="1637032"/>
            <a:ext cx="12553950" cy="5210175"/>
          </a:xfrm>
          <a:prstGeom prst="rect">
            <a:avLst/>
          </a:prstGeom>
        </p:spPr>
      </p:pic>
      <p:sp>
        <p:nvSpPr>
          <p:cNvPr id="5" name="TextBox 4"/>
          <p:cNvSpPr txBox="1"/>
          <p:nvPr/>
        </p:nvSpPr>
        <p:spPr>
          <a:xfrm>
            <a:off x="647114" y="225680"/>
            <a:ext cx="11352628" cy="1692771"/>
          </a:xfrm>
          <a:prstGeom prst="rect">
            <a:avLst/>
          </a:prstGeom>
          <a:noFill/>
        </p:spPr>
        <p:txBody>
          <a:bodyPr wrap="square" rtlCol="0">
            <a:spAutoFit/>
          </a:bodyPr>
          <a:lstStyle/>
          <a:p>
            <a:r>
              <a:rPr lang="en-US" sz="3600" dirty="0"/>
              <a:t>Sub RefreshDashChart01</a:t>
            </a:r>
            <a:r>
              <a:rPr lang="en-US" sz="3600" dirty="0" smtClean="0"/>
              <a:t>()</a:t>
            </a:r>
          </a:p>
          <a:p>
            <a:r>
              <a:rPr lang="en-US" sz="3200" dirty="0" smtClean="0"/>
              <a:t>There is code in the comments that shows how we did the chats.</a:t>
            </a:r>
            <a:endParaRPr lang="en-US" sz="3200" dirty="0"/>
          </a:p>
          <a:p>
            <a:endParaRPr lang="en-US" sz="3600" dirty="0"/>
          </a:p>
        </p:txBody>
      </p:sp>
    </p:spTree>
    <p:extLst>
      <p:ext uri="{BB962C8B-B14F-4D97-AF65-F5344CB8AC3E}">
        <p14:creationId xmlns:p14="http://schemas.microsoft.com/office/powerpoint/2010/main" val="126699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5718293" y="2285081"/>
            <a:ext cx="6126480" cy="4055677"/>
          </a:xfrm>
          <a:noFill/>
        </p:spPr>
        <p:txBody>
          <a:bodyPr anchor="ctr">
            <a:noAutofit/>
          </a:bodyPr>
          <a:lstStyle/>
          <a:p>
            <a:pPr marL="228600" indent="-228600">
              <a:lnSpc>
                <a:spcPct val="100000"/>
              </a:lnSpc>
              <a:spcBef>
                <a:spcPts val="300"/>
              </a:spcBef>
              <a:spcAft>
                <a:spcPts val="300"/>
              </a:spcAft>
            </a:pPr>
            <a:r>
              <a:rPr lang="en-US" sz="1800" i="1" dirty="0"/>
              <a:t>Founded in 1936 </a:t>
            </a:r>
          </a:p>
          <a:p>
            <a:pPr marL="228600" indent="-228600">
              <a:lnSpc>
                <a:spcPct val="100000"/>
              </a:lnSpc>
              <a:spcBef>
                <a:spcPts val="300"/>
              </a:spcBef>
              <a:spcAft>
                <a:spcPts val="300"/>
              </a:spcAft>
            </a:pPr>
            <a:r>
              <a:rPr lang="en-US" sz="1800" i="1" dirty="0" smtClean="0"/>
              <a:t>More </a:t>
            </a:r>
            <a:r>
              <a:rPr lang="en-US" sz="1800" i="1" dirty="0"/>
              <a:t>than 14.5 million </a:t>
            </a:r>
            <a:r>
              <a:rPr lang="en-US" sz="1800" i="1" dirty="0" smtClean="0"/>
              <a:t>members strong</a:t>
            </a:r>
          </a:p>
          <a:p>
            <a:pPr marL="228600" indent="-228600">
              <a:lnSpc>
                <a:spcPct val="100000"/>
              </a:lnSpc>
              <a:spcBef>
                <a:spcPts val="300"/>
              </a:spcBef>
              <a:spcAft>
                <a:spcPts val="300"/>
              </a:spcAft>
            </a:pPr>
            <a:r>
              <a:rPr lang="en-US" sz="1800" i="1" dirty="0"/>
              <a:t>L</a:t>
            </a:r>
            <a:r>
              <a:rPr lang="en-US" sz="1800" i="1" dirty="0" smtClean="0"/>
              <a:t>argest </a:t>
            </a:r>
            <a:r>
              <a:rPr lang="en-US" sz="1800" i="1" dirty="0"/>
              <a:t>customer-owned health insurer in the United </a:t>
            </a:r>
            <a:r>
              <a:rPr lang="en-US" sz="1800" i="1" dirty="0" smtClean="0"/>
              <a:t>States, fourth </a:t>
            </a:r>
            <a:r>
              <a:rPr lang="en-US" sz="1800" i="1" dirty="0"/>
              <a:t>largest </a:t>
            </a:r>
            <a:r>
              <a:rPr lang="en-US" sz="1800" i="1" dirty="0" smtClean="0"/>
              <a:t>overall</a:t>
            </a:r>
          </a:p>
          <a:p>
            <a:pPr marL="228600" indent="-228600">
              <a:lnSpc>
                <a:spcPct val="100000"/>
              </a:lnSpc>
              <a:spcBef>
                <a:spcPts val="300"/>
              </a:spcBef>
              <a:spcAft>
                <a:spcPts val="300"/>
              </a:spcAft>
            </a:pPr>
            <a:r>
              <a:rPr lang="en-US" sz="1800" i="1" dirty="0" smtClean="0"/>
              <a:t>Provides </a:t>
            </a:r>
            <a:r>
              <a:rPr lang="en-US" sz="1800" i="1" dirty="0"/>
              <a:t>health coverage </a:t>
            </a:r>
            <a:r>
              <a:rPr lang="en-US" sz="1800" i="1" dirty="0" smtClean="0"/>
              <a:t>through </a:t>
            </a:r>
            <a:r>
              <a:rPr lang="en-US" sz="1800" i="1" dirty="0"/>
              <a:t>Blue Cross and Blue Shield</a:t>
            </a:r>
            <a:r>
              <a:rPr lang="en-US" sz="1800" i="1" baseline="30000" dirty="0"/>
              <a:t> ®</a:t>
            </a:r>
            <a:r>
              <a:rPr lang="en-US" sz="1800" i="1" dirty="0"/>
              <a:t> Plans in Illinois, Montana, New Mexico, Oklahoma and Texas</a:t>
            </a:r>
          </a:p>
          <a:p>
            <a:pPr marL="228600" indent="-228600">
              <a:lnSpc>
                <a:spcPct val="100000"/>
              </a:lnSpc>
              <a:spcBef>
                <a:spcPts val="300"/>
              </a:spcBef>
              <a:spcAft>
                <a:spcPts val="300"/>
              </a:spcAft>
            </a:pPr>
            <a:r>
              <a:rPr lang="en-US" sz="1800" i="1" dirty="0"/>
              <a:t>Provides </a:t>
            </a:r>
            <a:r>
              <a:rPr lang="en-US" sz="1800" i="1" dirty="0" smtClean="0"/>
              <a:t> dental</a:t>
            </a:r>
            <a:r>
              <a:rPr lang="en-US" sz="1800" i="1" dirty="0"/>
              <a:t>, life and disability insurance through Dearborn National</a:t>
            </a:r>
          </a:p>
          <a:p>
            <a:pPr marL="228600" indent="-228600">
              <a:lnSpc>
                <a:spcPct val="100000"/>
              </a:lnSpc>
              <a:spcBef>
                <a:spcPts val="300"/>
              </a:spcBef>
              <a:spcAft>
                <a:spcPts val="300"/>
              </a:spcAft>
            </a:pPr>
            <a:r>
              <a:rPr lang="en-US" sz="1800" i="1" dirty="0" smtClean="0"/>
              <a:t>21,000</a:t>
            </a:r>
            <a:r>
              <a:rPr lang="en-US" sz="1800" i="1" dirty="0"/>
              <a:t>+ employees, 60 local offices </a:t>
            </a:r>
            <a:endParaRPr lang="en-US" sz="1800" i="1" dirty="0" smtClean="0"/>
          </a:p>
          <a:p>
            <a:pPr marL="228600" indent="-228600">
              <a:lnSpc>
                <a:spcPct val="100000"/>
              </a:lnSpc>
              <a:spcBef>
                <a:spcPts val="300"/>
              </a:spcBef>
              <a:spcAft>
                <a:spcPts val="300"/>
              </a:spcAft>
            </a:pPr>
            <a:r>
              <a:rPr lang="en-US" sz="1800" i="1" dirty="0"/>
              <a:t>S</a:t>
            </a:r>
            <a:r>
              <a:rPr lang="en-US" sz="1800" i="1" dirty="0" smtClean="0"/>
              <a:t>tate-of-the-art </a:t>
            </a:r>
            <a:r>
              <a:rPr lang="en-US" sz="1800" i="1" dirty="0"/>
              <a:t>technology, including two Tier IV data centers </a:t>
            </a:r>
            <a:r>
              <a:rPr lang="en-US" sz="1800" i="1" dirty="0" smtClean="0"/>
              <a:t>—industry's </a:t>
            </a:r>
            <a:r>
              <a:rPr lang="en-US" sz="1800" i="1" dirty="0"/>
              <a:t>highest reliability level </a:t>
            </a:r>
            <a:endParaRPr lang="en-US" sz="1800" i="1" dirty="0" smtClean="0"/>
          </a:p>
          <a:p>
            <a:pPr marL="228600" indent="-228600">
              <a:lnSpc>
                <a:spcPct val="100000"/>
              </a:lnSpc>
              <a:spcBef>
                <a:spcPts val="300"/>
              </a:spcBef>
              <a:spcAft>
                <a:spcPts val="300"/>
              </a:spcAft>
            </a:pPr>
            <a:r>
              <a:rPr lang="en-US" sz="1800" i="1" dirty="0" smtClean="0"/>
              <a:t>National footprint; multiple subsidiaries and lines of business</a:t>
            </a:r>
            <a:endParaRPr lang="en-US" sz="1800" i="1" dirty="0"/>
          </a:p>
        </p:txBody>
      </p:sp>
      <p:sp>
        <p:nvSpPr>
          <p:cNvPr id="2" name="Rectangle 1"/>
          <p:cNvSpPr/>
          <p:nvPr/>
        </p:nvSpPr>
        <p:spPr>
          <a:xfrm>
            <a:off x="5371068" y="0"/>
            <a:ext cx="6820932" cy="1767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689" t="28033" r="257" b="12996"/>
          <a:stretch/>
        </p:blipFill>
        <p:spPr>
          <a:xfrm>
            <a:off x="0" y="-16328"/>
            <a:ext cx="5371067" cy="6874328"/>
          </a:xfrm>
          <a:prstGeom prst="rect">
            <a:avLst/>
          </a:prstGeom>
        </p:spPr>
      </p:pic>
      <p:sp>
        <p:nvSpPr>
          <p:cNvPr id="4" name="Rectangle 3"/>
          <p:cNvSpPr/>
          <p:nvPr/>
        </p:nvSpPr>
        <p:spPr>
          <a:xfrm>
            <a:off x="0" y="6680200"/>
            <a:ext cx="5371067" cy="200055"/>
          </a:xfrm>
          <a:prstGeom prst="rect">
            <a:avLst/>
          </a:prstGeom>
        </p:spPr>
        <p:txBody>
          <a:bodyPr wrap="square">
            <a:spAutoFit/>
          </a:bodyPr>
          <a:lstStyle/>
          <a:p>
            <a:r>
              <a:rPr lang="en-US" sz="700" i="1" dirty="0">
                <a:solidFill>
                  <a:schemeClr val="bg1"/>
                </a:solidFill>
              </a:rPr>
              <a:t>By Alanscottwalker - Own work, CC BY-SA 3.0, https://commons.wikimedia.org/w/index.php?curid=11648264</a:t>
            </a:r>
          </a:p>
        </p:txBody>
      </p:sp>
      <p:pic>
        <p:nvPicPr>
          <p:cNvPr id="7" name="Picture 6"/>
          <p:cNvPicPr>
            <a:picLocks noChangeAspect="1"/>
          </p:cNvPicPr>
          <p:nvPr/>
        </p:nvPicPr>
        <p:blipFill>
          <a:blip r:embed="rId4"/>
          <a:stretch>
            <a:fillRect/>
          </a:stretch>
        </p:blipFill>
        <p:spPr>
          <a:xfrm>
            <a:off x="6683879" y="105758"/>
            <a:ext cx="4195307" cy="1556324"/>
          </a:xfrm>
          <a:prstGeom prst="rect">
            <a:avLst/>
          </a:prstGeom>
        </p:spPr>
      </p:pic>
    </p:spTree>
    <p:extLst>
      <p:ext uri="{BB962C8B-B14F-4D97-AF65-F5344CB8AC3E}">
        <p14:creationId xmlns:p14="http://schemas.microsoft.com/office/powerpoint/2010/main" val="175302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90348" y="3029814"/>
            <a:ext cx="4884616" cy="788543"/>
          </a:xfrm>
          <a:prstGeom prst="rect">
            <a:avLst/>
          </a:prstGeom>
        </p:spPr>
        <p:txBody>
          <a:bodyPr>
            <a:normAutofit/>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algn="l" fontAlgn="auto">
              <a:spcAft>
                <a:spcPts val="0"/>
              </a:spcAft>
            </a:pPr>
            <a:r>
              <a:rPr lang="en-US" sz="4000" i="1" dirty="0" smtClean="0">
                <a:solidFill>
                  <a:schemeClr val="tx1">
                    <a:lumMod val="60000"/>
                    <a:lumOff val="40000"/>
                  </a:schemeClr>
                </a:solidFill>
              </a:rPr>
              <a:t>O</a:t>
            </a:r>
            <a:r>
              <a:rPr lang="en-US" sz="4000" i="1" cap="none" dirty="0" smtClean="0">
                <a:solidFill>
                  <a:schemeClr val="tx1">
                    <a:lumMod val="60000"/>
                    <a:lumOff val="40000"/>
                  </a:schemeClr>
                </a:solidFill>
              </a:rPr>
              <a:t>ur vision</a:t>
            </a:r>
            <a:r>
              <a:rPr lang="en-US" sz="4000" i="1" dirty="0" smtClean="0">
                <a:solidFill>
                  <a:schemeClr val="tx1">
                    <a:lumMod val="60000"/>
                    <a:lumOff val="40000"/>
                  </a:schemeClr>
                </a:solidFill>
              </a:rPr>
              <a:t>: </a:t>
            </a:r>
            <a:endParaRPr lang="en-US" sz="4000" i="1" dirty="0">
              <a:solidFill>
                <a:schemeClr val="tx1">
                  <a:lumMod val="60000"/>
                  <a:lumOff val="40000"/>
                </a:schemeClr>
              </a:solidFill>
            </a:endParaRPr>
          </a:p>
        </p:txBody>
      </p:sp>
      <p:sp>
        <p:nvSpPr>
          <p:cNvPr id="3" name="Content Placeholder 4"/>
          <p:cNvSpPr txBox="1">
            <a:spLocks/>
          </p:cNvSpPr>
          <p:nvPr/>
        </p:nvSpPr>
        <p:spPr>
          <a:xfrm>
            <a:off x="868680" y="3818357"/>
            <a:ext cx="10012680" cy="2347452"/>
          </a:xfrm>
          <a:prstGeom prst="rect">
            <a:avLst/>
          </a:prstGeom>
        </p:spPr>
        <p:txBody>
          <a:bodyPr>
            <a:noAutofit/>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3600" dirty="0" smtClean="0">
                <a:solidFill>
                  <a:schemeClr val="tx1">
                    <a:lumMod val="60000"/>
                    <a:lumOff val="40000"/>
                  </a:schemeClr>
                </a:solidFill>
              </a:rPr>
              <a:t>Drive competitive advantage via efficiencies and cost-effectiveness through IT optimization, simplification, and agile infrastructure &amp; applications</a:t>
            </a:r>
            <a:endParaRPr lang="en-US" sz="3600" dirty="0">
              <a:solidFill>
                <a:schemeClr val="tx1">
                  <a:lumMod val="60000"/>
                  <a:lumOff val="40000"/>
                </a:schemeClr>
              </a:solidFill>
            </a:endParaRPr>
          </a:p>
        </p:txBody>
      </p:sp>
      <p:sp>
        <p:nvSpPr>
          <p:cNvPr id="4" name="Rectangle 3"/>
          <p:cNvSpPr/>
          <p:nvPr/>
        </p:nvSpPr>
        <p:spPr>
          <a:xfrm>
            <a:off x="590348" y="1529080"/>
            <a:ext cx="9635612" cy="1241237"/>
          </a:xfrm>
          <a:prstGeom prst="rect">
            <a:avLst/>
          </a:prstGeom>
        </p:spPr>
        <p:txBody>
          <a:bodyPr wrap="square">
            <a:spAutoFit/>
          </a:bodyPr>
          <a:lstStyle/>
          <a:p>
            <a:pPr defTabSz="914377"/>
            <a:r>
              <a:rPr lang="en-US" sz="3600" i="1" dirty="0">
                <a:solidFill>
                  <a:srgbClr val="FF6600"/>
                </a:solidFill>
              </a:rPr>
              <a:t>“To do everything in our power to Stand with </a:t>
            </a:r>
            <a:r>
              <a:rPr lang="en-US" sz="3600" i="1" dirty="0" smtClean="0">
                <a:solidFill>
                  <a:srgbClr val="FF6600"/>
                </a:solidFill>
              </a:rPr>
              <a:t> </a:t>
            </a:r>
          </a:p>
          <a:p>
            <a:pPr defTabSz="914377"/>
            <a:r>
              <a:rPr lang="en-US" sz="3600" i="1" dirty="0">
                <a:solidFill>
                  <a:srgbClr val="FF6600"/>
                </a:solidFill>
              </a:rPr>
              <a:t> </a:t>
            </a:r>
            <a:r>
              <a:rPr lang="en-US" sz="3600" i="1" dirty="0" smtClean="0">
                <a:solidFill>
                  <a:srgbClr val="FF6600"/>
                </a:solidFill>
              </a:rPr>
              <a:t> our </a:t>
            </a:r>
            <a:r>
              <a:rPr lang="en-US" sz="3600" i="1" dirty="0">
                <a:solidFill>
                  <a:srgbClr val="FF6600"/>
                </a:solidFill>
              </a:rPr>
              <a:t>Members </a:t>
            </a:r>
            <a:r>
              <a:rPr lang="en-US" sz="3600" i="1" dirty="0" smtClean="0">
                <a:solidFill>
                  <a:srgbClr val="FF6600"/>
                </a:solidFill>
              </a:rPr>
              <a:t>in </a:t>
            </a:r>
            <a:r>
              <a:rPr lang="en-US" sz="3600" i="1" dirty="0">
                <a:solidFill>
                  <a:srgbClr val="FF6600"/>
                </a:solidFill>
              </a:rPr>
              <a:t>sickness and health.”</a:t>
            </a:r>
          </a:p>
        </p:txBody>
      </p:sp>
      <p:sp>
        <p:nvSpPr>
          <p:cNvPr id="5" name="Title 3"/>
          <p:cNvSpPr txBox="1">
            <a:spLocks/>
          </p:cNvSpPr>
          <p:nvPr/>
        </p:nvSpPr>
        <p:spPr>
          <a:xfrm>
            <a:off x="590348" y="584773"/>
            <a:ext cx="6299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a:solidFill>
                  <a:srgbClr val="FF6600"/>
                </a:solidFill>
              </a:rPr>
              <a:t>Our </a:t>
            </a:r>
            <a:r>
              <a:rPr lang="en-US" sz="4000" b="1" i="1" dirty="0" smtClean="0">
                <a:solidFill>
                  <a:srgbClr val="FF6600"/>
                </a:solidFill>
              </a:rPr>
              <a:t>purpose: </a:t>
            </a:r>
            <a:endParaRPr lang="en-US" sz="4000" dirty="0"/>
          </a:p>
        </p:txBody>
      </p:sp>
    </p:spTree>
    <p:extLst>
      <p:ext uri="{BB962C8B-B14F-4D97-AF65-F5344CB8AC3E}">
        <p14:creationId xmlns:p14="http://schemas.microsoft.com/office/powerpoint/2010/main" val="170338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dirty="0">
                <a:solidFill>
                  <a:srgbClr val="FE5000"/>
                </a:solidFill>
              </a:rPr>
              <a:t>Why Actionable Intelligence </a:t>
            </a:r>
            <a:r>
              <a:rPr lang="en-US" sz="4400" dirty="0" smtClean="0">
                <a:solidFill>
                  <a:srgbClr val="FE5000"/>
                </a:solidFill>
              </a:rPr>
              <a:t>Matters</a:t>
            </a:r>
            <a:endParaRPr lang="en-US" sz="4400" dirty="0"/>
          </a:p>
        </p:txBody>
      </p:sp>
      <p:sp>
        <p:nvSpPr>
          <p:cNvPr id="3" name="Text Placeholder 2"/>
          <p:cNvSpPr>
            <a:spLocks noGrp="1"/>
          </p:cNvSpPr>
          <p:nvPr>
            <p:ph type="body" sz="quarter" idx="10"/>
          </p:nvPr>
        </p:nvSpPr>
        <p:spPr>
          <a:xfrm>
            <a:off x="609600" y="1574368"/>
            <a:ext cx="7131269" cy="4074222"/>
          </a:xfrm>
        </p:spPr>
        <p:txBody>
          <a:bodyPr>
            <a:normAutofit/>
          </a:bodyPr>
          <a:lstStyle/>
          <a:p>
            <a:r>
              <a:rPr lang="en-US" sz="2600" dirty="0"/>
              <a:t>Actionable Intelligence matters because you, as a good corporate citizen, are charged to gather relevant data, manipulate it into information, organize it into intelligence, and present it for action. </a:t>
            </a:r>
          </a:p>
          <a:p>
            <a:r>
              <a:rPr lang="en-US" sz="2600" dirty="0"/>
              <a:t>You are doing this now (probably)</a:t>
            </a:r>
          </a:p>
          <a:p>
            <a:r>
              <a:rPr lang="en-US" sz="2600" dirty="0"/>
              <a:t>Increase the time spent on high value activity.  </a:t>
            </a:r>
          </a:p>
          <a:p>
            <a:pPr marL="0" indent="0">
              <a:buNone/>
            </a:pPr>
            <a:r>
              <a:rPr lang="en-US" sz="2600" dirty="0"/>
              <a:t>      (Top of the pyramid)</a:t>
            </a:r>
          </a:p>
          <a:p>
            <a:endParaRPr lang="en-US" sz="2600" dirty="0"/>
          </a:p>
        </p:txBody>
      </p:sp>
      <p:pic>
        <p:nvPicPr>
          <p:cNvPr id="4" name="Picture 2" descr="https://upload.wikimedia.org/wikipedia/commons/thumb/0/06/DIKW_Pyramid.svg/494px-DIKW_Pyra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4" y="1574367"/>
            <a:ext cx="4271122" cy="3328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602458"/>
            <a:ext cx="12192000" cy="665844"/>
          </a:xfrm>
          <a:prstGeom prst="rect">
            <a:avLst/>
          </a:prstGeom>
          <a:solidFill>
            <a:schemeClr val="bg1">
              <a:lumMod val="60000"/>
              <a:lumOff val="40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n w="0"/>
                <a:solidFill>
                  <a:srgbClr val="D7DF0F"/>
                </a:solidFill>
              </a:rPr>
              <a:t>   “</a:t>
            </a:r>
            <a:r>
              <a:rPr lang="en-US" sz="3600" b="1" dirty="0">
                <a:ln w="0"/>
                <a:solidFill>
                  <a:srgbClr val="D7DF0F"/>
                </a:solidFill>
              </a:rPr>
              <a:t>Suck </a:t>
            </a:r>
            <a:r>
              <a:rPr lang="en-US" sz="3600" b="1" dirty="0" smtClean="0">
                <a:ln w="0"/>
                <a:solidFill>
                  <a:srgbClr val="D7DF0F"/>
                </a:solidFill>
              </a:rPr>
              <a:t>Less” and  “</a:t>
            </a:r>
            <a:r>
              <a:rPr lang="en-US" sz="3600" b="1" dirty="0">
                <a:ln w="0"/>
                <a:solidFill>
                  <a:srgbClr val="D7DF0F"/>
                </a:solidFill>
              </a:rPr>
              <a:t>Good enough is good enough”</a:t>
            </a:r>
          </a:p>
        </p:txBody>
      </p:sp>
      <p:sp>
        <p:nvSpPr>
          <p:cNvPr id="6" name="Rectangle 5"/>
          <p:cNvSpPr/>
          <p:nvPr/>
        </p:nvSpPr>
        <p:spPr>
          <a:xfrm>
            <a:off x="8669222" y="4983102"/>
            <a:ext cx="2079415" cy="215444"/>
          </a:xfrm>
          <a:prstGeom prst="rect">
            <a:avLst/>
          </a:prstGeom>
        </p:spPr>
        <p:txBody>
          <a:bodyPr wrap="none">
            <a:spAutoFit/>
          </a:bodyPr>
          <a:lstStyle/>
          <a:p>
            <a:pPr algn="ctr"/>
            <a:r>
              <a:rPr lang="en-US" sz="800" i="1" dirty="0"/>
              <a:t>https://en.wikipedia.org/wiki/DIKW_Pyramid</a:t>
            </a:r>
          </a:p>
        </p:txBody>
      </p:sp>
      <p:sp>
        <p:nvSpPr>
          <p:cNvPr id="7" name="Rectangle 6"/>
          <p:cNvSpPr/>
          <p:nvPr/>
        </p:nvSpPr>
        <p:spPr>
          <a:xfrm>
            <a:off x="16932" y="0"/>
            <a:ext cx="12192001" cy="6858000"/>
          </a:xfrm>
          <a:prstGeom prst="rect">
            <a:avLst/>
          </a:prstGeom>
          <a:blipFill dpi="0" rotWithShape="1">
            <a:blip r:embed="rId4">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39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lstStyle/>
          <a:p>
            <a:pPr marL="400050" lvl="1" indent="-342900">
              <a:lnSpc>
                <a:spcPct val="100000"/>
              </a:lnSpc>
            </a:pPr>
            <a:r>
              <a:rPr lang="en-US" dirty="0"/>
              <a:t>Problem Identified</a:t>
            </a:r>
          </a:p>
          <a:p>
            <a:pPr marL="400050" lvl="1" indent="-342900">
              <a:lnSpc>
                <a:spcPct val="100000"/>
              </a:lnSpc>
            </a:pPr>
            <a:r>
              <a:rPr lang="en-US" dirty="0"/>
              <a:t>Identify the Data </a:t>
            </a:r>
          </a:p>
          <a:p>
            <a:pPr marL="400050" lvl="1" indent="-342900">
              <a:lnSpc>
                <a:spcPct val="100000"/>
              </a:lnSpc>
            </a:pPr>
            <a:r>
              <a:rPr lang="en-US" dirty="0"/>
              <a:t>The Impossible Chart</a:t>
            </a:r>
          </a:p>
          <a:p>
            <a:pPr marL="400050" lvl="1" indent="-342900">
              <a:lnSpc>
                <a:spcPct val="100000"/>
              </a:lnSpc>
            </a:pPr>
            <a:r>
              <a:rPr lang="en-US" dirty="0"/>
              <a:t>BMC Capacity Optimization</a:t>
            </a:r>
          </a:p>
          <a:p>
            <a:pPr marL="400050" lvl="1" indent="-342900">
              <a:lnSpc>
                <a:spcPct val="100000"/>
              </a:lnSpc>
            </a:pPr>
            <a:r>
              <a:rPr lang="en-US" dirty="0"/>
              <a:t>Quickly mature</a:t>
            </a:r>
          </a:p>
          <a:p>
            <a:pPr marL="400050" lvl="1" indent="-342900">
              <a:lnSpc>
                <a:spcPct val="100000"/>
              </a:lnSpc>
            </a:pPr>
            <a:r>
              <a:rPr lang="en-US" dirty="0"/>
              <a:t>Chargeback for projects</a:t>
            </a:r>
          </a:p>
          <a:p>
            <a:pPr marL="400050" lvl="1" indent="-342900">
              <a:lnSpc>
                <a:spcPct val="100000"/>
              </a:lnSpc>
            </a:pPr>
            <a:r>
              <a:rPr lang="en-US" dirty="0"/>
              <a:t>Retire Servers</a:t>
            </a:r>
          </a:p>
          <a:p>
            <a:pPr marL="400050" lvl="1" indent="-342900">
              <a:lnSpc>
                <a:spcPct val="100000"/>
              </a:lnSpc>
            </a:pPr>
            <a:r>
              <a:rPr lang="en-US" dirty="0"/>
              <a:t>Application Charge Back and Beyond</a:t>
            </a:r>
          </a:p>
          <a:p>
            <a:pPr marL="0" indent="0">
              <a:buNone/>
            </a:pPr>
            <a:endParaRPr lang="en-US" dirty="0"/>
          </a:p>
        </p:txBody>
      </p:sp>
      <p:sp>
        <p:nvSpPr>
          <p:cNvPr id="7" name="Title 6"/>
          <p:cNvSpPr>
            <a:spLocks noGrp="1"/>
          </p:cNvSpPr>
          <p:nvPr>
            <p:ph type="title"/>
          </p:nvPr>
        </p:nvSpPr>
        <p:spPr/>
        <p:txBody>
          <a:bodyPr/>
          <a:lstStyle/>
          <a:p>
            <a:r>
              <a:rPr lang="en-US" sz="4400" dirty="0">
                <a:solidFill>
                  <a:srgbClr val="FE5000"/>
                </a:solidFill>
                <a:ea typeface="PT Sans" pitchFamily="34" charset="0"/>
                <a:cs typeface="Calibri"/>
              </a:rPr>
              <a:t>Milestones in our Journey</a:t>
            </a:r>
            <a:endParaRPr lang="en-US" sz="4400" dirty="0"/>
          </a:p>
        </p:txBody>
      </p:sp>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30" name="TextBox 29"/>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31" name="Picture 30"/>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32" name="TextBox 31"/>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211527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32" y="0"/>
            <a:ext cx="12192001" cy="6858000"/>
          </a:xfrm>
          <a:prstGeom prst="rect">
            <a:avLst/>
          </a:prstGeom>
          <a:blipFill dpi="0" rotWithShape="1">
            <a:blip r:embed="rId3">
              <a:alphaModFix amt="16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normAutofit/>
          </a:bodyPr>
          <a:lstStyle/>
          <a:p>
            <a:r>
              <a:rPr lang="en-US" sz="4400" b="1" dirty="0">
                <a:solidFill>
                  <a:srgbClr val="FE5000"/>
                </a:solidFill>
                <a:latin typeface="Calibri"/>
                <a:ea typeface="PT Sans" pitchFamily="34" charset="0"/>
                <a:cs typeface="Calibri"/>
              </a:rPr>
              <a:t>Problem Identified</a:t>
            </a:r>
          </a:p>
        </p:txBody>
      </p:sp>
      <p:sp>
        <p:nvSpPr>
          <p:cNvPr id="14" name="Content Placeholder 2"/>
          <p:cNvSpPr>
            <a:spLocks noGrp="1"/>
          </p:cNvSpPr>
          <p:nvPr>
            <p:ph idx="1"/>
          </p:nvPr>
        </p:nvSpPr>
        <p:spPr>
          <a:xfrm>
            <a:off x="857250" y="1754841"/>
            <a:ext cx="10670241" cy="4398310"/>
          </a:xfrm>
        </p:spPr>
        <p:txBody>
          <a:bodyPr>
            <a:noAutofit/>
          </a:bodyPr>
          <a:lstStyle/>
          <a:p>
            <a:pPr marL="400050" indent="-342900"/>
            <a:r>
              <a:rPr lang="en-US" sz="2800" dirty="0" smtClean="0"/>
              <a:t>Why is Information Technology SOOO EXPENSIVE??</a:t>
            </a:r>
          </a:p>
          <a:p>
            <a:pPr marL="400050" indent="-342900"/>
            <a:r>
              <a:rPr lang="en-US" sz="2800" dirty="0" smtClean="0"/>
              <a:t>We have no way to SHOW how much a service costs</a:t>
            </a:r>
          </a:p>
          <a:p>
            <a:pPr marL="400050" indent="-342900"/>
            <a:r>
              <a:rPr lang="en-US" sz="2800" dirty="0" smtClean="0"/>
              <a:t>Direct Cost, loaded cost, fully loaded cost, or recovery target</a:t>
            </a:r>
          </a:p>
          <a:p>
            <a:pPr marL="400050" indent="-342900" algn="ctr">
              <a:buNone/>
            </a:pPr>
            <a:r>
              <a:rPr lang="en-US" sz="2800" b="1" dirty="0" smtClean="0">
                <a:solidFill>
                  <a:schemeClr val="accent4"/>
                </a:solidFill>
              </a:rPr>
              <a:t>&lt;&lt; Goal Posts Move &gt;&gt;</a:t>
            </a:r>
            <a:endParaRPr lang="en-US" sz="2800" b="1" dirty="0">
              <a:solidFill>
                <a:schemeClr val="accent4"/>
              </a:solidFill>
            </a:endParaRPr>
          </a:p>
          <a:p>
            <a:pPr marL="400050" indent="-342900"/>
            <a:r>
              <a:rPr lang="en-US" sz="2800" dirty="0" smtClean="0"/>
              <a:t>The cost of being wrong and having not enough capacity is going up, so add capacity. Costs sensitivity decreases, as ACA is implemented.</a:t>
            </a:r>
          </a:p>
          <a:p>
            <a:pPr marL="400050" indent="-342900" algn="ctr">
              <a:buNone/>
            </a:pPr>
            <a:r>
              <a:rPr lang="en-US" sz="2800" b="1" dirty="0" smtClean="0">
                <a:solidFill>
                  <a:schemeClr val="accent4"/>
                </a:solidFill>
              </a:rPr>
              <a:t>&lt;&lt; Goal Posts Move &gt;&gt;</a:t>
            </a:r>
          </a:p>
          <a:p>
            <a:pPr marL="400050" indent="-342900"/>
            <a:r>
              <a:rPr lang="en-US" sz="2800" dirty="0" smtClean="0"/>
              <a:t>The cost of being wrong and having too much capacity is going up, so remove capacity. Cost sensitivity increases.</a:t>
            </a:r>
            <a:endParaRPr lang="en-US" sz="2800" dirty="0"/>
          </a:p>
        </p:txBody>
      </p:sp>
    </p:spTree>
    <p:extLst>
      <p:ext uri="{BB962C8B-B14F-4D97-AF65-F5344CB8AC3E}">
        <p14:creationId xmlns:p14="http://schemas.microsoft.com/office/powerpoint/2010/main" val="65408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blipFill dpi="0" rotWithShape="1">
            <a:blip r:embed="rId3">
              <a:alphaModFix amt="42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907497" y="1763713"/>
            <a:ext cx="7157150" cy="45756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smtClean="0"/>
              <a:t>Find data</a:t>
            </a:r>
          </a:p>
          <a:p>
            <a:pPr marL="342900" indent="-342900"/>
            <a:r>
              <a:rPr lang="en-US" dirty="0" smtClean="0"/>
              <a:t>Mine it from the rocks -  wrestle with the ‘data owner’</a:t>
            </a:r>
          </a:p>
          <a:p>
            <a:pPr marL="342900" indent="-342900"/>
            <a:r>
              <a:rPr lang="en-US" dirty="0" smtClean="0"/>
              <a:t>Process it with Excel</a:t>
            </a:r>
          </a:p>
          <a:p>
            <a:pPr marL="342900" indent="-342900"/>
            <a:r>
              <a:rPr lang="en-US" dirty="0" smtClean="0"/>
              <a:t>Analyze information into knowledge</a:t>
            </a:r>
          </a:p>
          <a:p>
            <a:pPr marL="342900" indent="-342900"/>
            <a:r>
              <a:rPr lang="en-US" dirty="0" smtClean="0"/>
              <a:t>Deliver value (actionable intelligence) with reports</a:t>
            </a:r>
            <a:endParaRPr lang="en-US" dirty="0"/>
          </a:p>
        </p:txBody>
      </p:sp>
      <p:sp>
        <p:nvSpPr>
          <p:cNvPr id="11" name="Title 9"/>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solidFill>
                  <a:srgbClr val="FE5000"/>
                </a:solidFill>
                <a:latin typeface="Calibri"/>
                <a:ea typeface="PT Sans" pitchFamily="34" charset="0"/>
                <a:cs typeface="Calibri"/>
              </a:rPr>
              <a:t>Data, Rocks, Excel, Analysis, Report</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488649" y="4066600"/>
            <a:ext cx="1461088" cy="1731984"/>
          </a:xfrm>
          <a:prstGeom prst="rect">
            <a:avLst/>
          </a:prstGeom>
          <a:effectLst>
            <a:outerShdw blurRad="50800" dist="50800" dir="5400000" algn="ctr" rotWithShape="0">
              <a:srgbClr val="000000">
                <a:alpha val="0"/>
              </a:srgbClr>
            </a:outerShdw>
          </a:effectLst>
        </p:spPr>
      </p:pic>
      <p:sp>
        <p:nvSpPr>
          <p:cNvPr id="13" name="TextBox 12"/>
          <p:cNvSpPr txBox="1"/>
          <p:nvPr/>
        </p:nvSpPr>
        <p:spPr>
          <a:xfrm>
            <a:off x="8805297" y="4260116"/>
            <a:ext cx="2827793" cy="769441"/>
          </a:xfrm>
          <a:prstGeom prst="rect">
            <a:avLst/>
          </a:prstGeom>
          <a:noFill/>
        </p:spPr>
        <p:txBody>
          <a:bodyPr wrap="square" rtlCol="0">
            <a:spAutoFit/>
          </a:bodyPr>
          <a:lstStyle/>
          <a:p>
            <a:pPr algn="ctr"/>
            <a:r>
              <a:rPr lang="en-US" sz="4400" b="1" dirty="0" smtClean="0">
                <a:solidFill>
                  <a:srgbClr val="D7DF0F"/>
                </a:solidFill>
              </a:rPr>
              <a:t>Suck Less</a:t>
            </a:r>
            <a:endParaRPr lang="en-US" sz="4400" b="1" dirty="0">
              <a:solidFill>
                <a:srgbClr val="D7DF0F"/>
              </a:solidFill>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5">
                    <a14:imgEffect>
                      <a14:backgroundRemoval t="0" b="100000" l="455" r="100000"/>
                    </a14:imgEffect>
                    <a14:imgEffect>
                      <a14:artisticMarker/>
                    </a14:imgEffect>
                  </a14:imgLayer>
                </a14:imgProps>
              </a:ext>
            </a:extLst>
          </a:blip>
          <a:stretch>
            <a:fillRect/>
          </a:stretch>
        </p:blipFill>
        <p:spPr>
          <a:xfrm>
            <a:off x="9435677" y="2007871"/>
            <a:ext cx="1567033" cy="1731984"/>
          </a:xfrm>
          <a:prstGeom prst="rect">
            <a:avLst/>
          </a:prstGeom>
          <a:effectLst>
            <a:outerShdw blurRad="50800" dist="50800" dir="5400000" algn="ctr" rotWithShape="0">
              <a:srgbClr val="000000">
                <a:alpha val="0"/>
              </a:srgbClr>
            </a:outerShdw>
          </a:effectLst>
        </p:spPr>
      </p:pic>
      <p:sp>
        <p:nvSpPr>
          <p:cNvPr id="15" name="TextBox 14"/>
          <p:cNvSpPr txBox="1"/>
          <p:nvPr/>
        </p:nvSpPr>
        <p:spPr>
          <a:xfrm>
            <a:off x="8390393" y="1945058"/>
            <a:ext cx="3657600" cy="1200329"/>
          </a:xfrm>
          <a:prstGeom prst="rect">
            <a:avLst/>
          </a:prstGeom>
          <a:noFill/>
        </p:spPr>
        <p:txBody>
          <a:bodyPr wrap="square" rtlCol="0">
            <a:spAutoFit/>
          </a:bodyPr>
          <a:lstStyle/>
          <a:p>
            <a:pPr algn="ctr"/>
            <a:r>
              <a:rPr lang="en-US" sz="3600" b="1" dirty="0" smtClean="0">
                <a:solidFill>
                  <a:srgbClr val="D7DF0F"/>
                </a:solidFill>
              </a:rPr>
              <a:t>Good Enough is Good Enough</a:t>
            </a:r>
            <a:endParaRPr lang="en-US" sz="3600" b="1" dirty="0">
              <a:solidFill>
                <a:srgbClr val="D7DF0F"/>
              </a:solidFill>
            </a:endParaRPr>
          </a:p>
        </p:txBody>
      </p:sp>
    </p:spTree>
    <p:extLst>
      <p:ext uri="{BB962C8B-B14F-4D97-AF65-F5344CB8AC3E}">
        <p14:creationId xmlns:p14="http://schemas.microsoft.com/office/powerpoint/2010/main" val="28472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rot="5400000">
            <a:off x="5501720" y="-97424"/>
            <a:ext cx="6857998" cy="7052849"/>
          </a:xfrm>
          <a:prstGeom prst="rect">
            <a:avLst/>
          </a:prstGeom>
        </p:spPr>
      </p:pic>
      <p:sp>
        <p:nvSpPr>
          <p:cNvPr id="7" name="TextBox 6"/>
          <p:cNvSpPr txBox="1"/>
          <p:nvPr/>
        </p:nvSpPr>
        <p:spPr>
          <a:xfrm>
            <a:off x="9940" y="1601376"/>
            <a:ext cx="5273431" cy="4401205"/>
          </a:xfrm>
          <a:prstGeom prst="rect">
            <a:avLst/>
          </a:prstGeom>
          <a:noFill/>
        </p:spPr>
        <p:txBody>
          <a:bodyPr wrap="none" rtlCol="0">
            <a:spAutoFit/>
          </a:bodyPr>
          <a:lstStyle/>
          <a:p>
            <a:r>
              <a:rPr lang="en-US" sz="2800" dirty="0" smtClean="0">
                <a:solidFill>
                  <a:schemeClr val="bg1"/>
                </a:solidFill>
              </a:rPr>
              <a:t>“MUST” Contain:</a:t>
            </a:r>
          </a:p>
          <a:p>
            <a:pPr marL="457200" indent="-457200">
              <a:buFont typeface="Arial" panose="020B0604020202020204" pitchFamily="34" charset="0"/>
              <a:buChar char="•"/>
            </a:pPr>
            <a:r>
              <a:rPr lang="en-US" sz="2800" dirty="0" smtClean="0">
                <a:solidFill>
                  <a:schemeClr val="bg1"/>
                </a:solidFill>
              </a:rPr>
              <a:t>History</a:t>
            </a:r>
          </a:p>
          <a:p>
            <a:pPr marL="457200" indent="-457200">
              <a:buFont typeface="Arial" panose="020B0604020202020204" pitchFamily="34" charset="0"/>
              <a:buChar char="•"/>
            </a:pPr>
            <a:r>
              <a:rPr lang="en-US" sz="2800" dirty="0">
                <a:solidFill>
                  <a:schemeClr val="bg1"/>
                </a:solidFill>
              </a:rPr>
              <a:t>Organic Growth</a:t>
            </a:r>
          </a:p>
          <a:p>
            <a:pPr marL="457200" indent="-457200">
              <a:buFont typeface="Arial" panose="020B0604020202020204" pitchFamily="34" charset="0"/>
              <a:buChar char="•"/>
            </a:pPr>
            <a:r>
              <a:rPr lang="en-US" sz="2800" dirty="0">
                <a:solidFill>
                  <a:schemeClr val="bg1"/>
                </a:solidFill>
              </a:rPr>
              <a:t>Known projects – low potential</a:t>
            </a:r>
          </a:p>
          <a:p>
            <a:pPr marL="457200" indent="-457200">
              <a:buFont typeface="Arial" panose="020B0604020202020204" pitchFamily="34" charset="0"/>
              <a:buChar char="•"/>
            </a:pPr>
            <a:r>
              <a:rPr lang="en-US" sz="2800" dirty="0">
                <a:solidFill>
                  <a:schemeClr val="bg1"/>
                </a:solidFill>
              </a:rPr>
              <a:t>Known projects – high potential</a:t>
            </a:r>
          </a:p>
          <a:p>
            <a:pPr marL="457200" indent="-457200">
              <a:buFont typeface="Arial" panose="020B0604020202020204" pitchFamily="34" charset="0"/>
              <a:buChar char="•"/>
            </a:pPr>
            <a:r>
              <a:rPr lang="en-US" sz="2800" dirty="0" smtClean="0">
                <a:solidFill>
                  <a:schemeClr val="bg1"/>
                </a:solidFill>
              </a:rPr>
              <a:t>Known projects – approved</a:t>
            </a:r>
          </a:p>
          <a:p>
            <a:pPr marL="457200" indent="-457200">
              <a:buFont typeface="Arial" panose="020B0604020202020204" pitchFamily="34" charset="0"/>
              <a:buChar char="•"/>
            </a:pPr>
            <a:r>
              <a:rPr lang="en-US" sz="2800" dirty="0" smtClean="0">
                <a:solidFill>
                  <a:schemeClr val="bg1"/>
                </a:solidFill>
              </a:rPr>
              <a:t>Thresholds</a:t>
            </a:r>
          </a:p>
          <a:p>
            <a:endParaRPr lang="en-US" sz="2800" dirty="0" smtClean="0">
              <a:solidFill>
                <a:schemeClr val="bg1"/>
              </a:solidFill>
            </a:endParaRPr>
          </a:p>
          <a:p>
            <a:r>
              <a:rPr lang="en-US" sz="2800" dirty="0" smtClean="0">
                <a:solidFill>
                  <a:schemeClr val="bg1"/>
                </a:solidFill>
              </a:rPr>
              <a:t>Indication of costs </a:t>
            </a:r>
          </a:p>
          <a:p>
            <a:r>
              <a:rPr lang="en-US" sz="2800" dirty="0">
                <a:solidFill>
                  <a:schemeClr val="bg1"/>
                </a:solidFill>
              </a:rPr>
              <a:t> </a:t>
            </a:r>
            <a:r>
              <a:rPr lang="en-US" sz="2800" dirty="0" smtClean="0">
                <a:solidFill>
                  <a:schemeClr val="bg1"/>
                </a:solidFill>
              </a:rPr>
              <a:t>    – Huge problem</a:t>
            </a:r>
            <a:endParaRPr lang="en-US" sz="2800" dirty="0">
              <a:solidFill>
                <a:schemeClr val="bg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401714619"/>
              </p:ext>
            </p:extLst>
          </p:nvPr>
        </p:nvGraphicFramePr>
        <p:xfrm>
          <a:off x="-4186237" y="2865120"/>
          <a:ext cx="2363329" cy="3058795"/>
        </p:xfrm>
        <a:graphic>
          <a:graphicData uri="http://schemas.openxmlformats.org/presentationml/2006/ole">
            <mc:AlternateContent xmlns:mc="http://schemas.openxmlformats.org/markup-compatibility/2006">
              <mc:Choice xmlns:v="urn:schemas-microsoft-com:vml" Requires="v">
                <p:oleObj spid="_x0000_s2076" name="Acrobat Document" r:id="rId5" imgW="5829233" imgH="7543800" progId="Acrobat.Document.11">
                  <p:embed/>
                </p:oleObj>
              </mc:Choice>
              <mc:Fallback>
                <p:oleObj name="Acrobat Document" r:id="rId5" imgW="5829233" imgH="7543800" progId="Acrobat.Document.11">
                  <p:embed/>
                  <p:pic>
                    <p:nvPicPr>
                      <p:cNvPr id="0" name=""/>
                      <p:cNvPicPr/>
                      <p:nvPr/>
                    </p:nvPicPr>
                    <p:blipFill>
                      <a:blip r:embed="rId6"/>
                      <a:stretch>
                        <a:fillRect/>
                      </a:stretch>
                    </p:blipFill>
                    <p:spPr>
                      <a:xfrm>
                        <a:off x="-4186237" y="2865120"/>
                        <a:ext cx="2363329" cy="3058795"/>
                      </a:xfrm>
                      <a:prstGeom prst="rect">
                        <a:avLst/>
                      </a:prstGeom>
                    </p:spPr>
                  </p:pic>
                </p:oleObj>
              </mc:Fallback>
            </mc:AlternateContent>
          </a:graphicData>
        </a:graphic>
      </p:graphicFrame>
      <p:sp>
        <p:nvSpPr>
          <p:cNvPr id="2" name="Title 1"/>
          <p:cNvSpPr>
            <a:spLocks noGrp="1"/>
          </p:cNvSpPr>
          <p:nvPr>
            <p:ph type="title"/>
          </p:nvPr>
        </p:nvSpPr>
        <p:spPr>
          <a:xfrm>
            <a:off x="47298" y="108470"/>
            <a:ext cx="5000264" cy="1325563"/>
          </a:xfrm>
        </p:spPr>
        <p:txBody>
          <a:bodyPr>
            <a:normAutofit/>
          </a:bodyPr>
          <a:lstStyle/>
          <a:p>
            <a:r>
              <a:rPr lang="en-US" sz="4000" b="1" dirty="0">
                <a:solidFill>
                  <a:srgbClr val="FE5000"/>
                </a:solidFill>
                <a:latin typeface="Calibri"/>
                <a:ea typeface="PT Sans" pitchFamily="34" charset="0"/>
                <a:cs typeface="Calibri"/>
              </a:rPr>
              <a:t>The Impossible </a:t>
            </a:r>
            <a:r>
              <a:rPr lang="en-US" sz="4000" b="1" dirty="0" smtClean="0">
                <a:solidFill>
                  <a:srgbClr val="FE5000"/>
                </a:solidFill>
                <a:latin typeface="Calibri"/>
                <a:ea typeface="PT Sans" pitchFamily="34" charset="0"/>
                <a:cs typeface="Calibri"/>
              </a:rPr>
              <a:t/>
            </a:r>
            <a:br>
              <a:rPr lang="en-US" sz="4000" b="1" dirty="0" smtClean="0">
                <a:solidFill>
                  <a:srgbClr val="FE5000"/>
                </a:solidFill>
                <a:latin typeface="Calibri"/>
                <a:ea typeface="PT Sans" pitchFamily="34" charset="0"/>
                <a:cs typeface="Calibri"/>
              </a:rPr>
            </a:br>
            <a:r>
              <a:rPr lang="en-US" sz="4000" b="1" dirty="0" smtClean="0">
                <a:solidFill>
                  <a:srgbClr val="FE5000"/>
                </a:solidFill>
                <a:latin typeface="Calibri"/>
                <a:ea typeface="PT Sans" pitchFamily="34" charset="0"/>
                <a:cs typeface="Calibri"/>
              </a:rPr>
              <a:t>Chart</a:t>
            </a:r>
            <a:endParaRPr lang="en-US" sz="4000" b="1" dirty="0">
              <a:solidFill>
                <a:srgbClr val="FE5000"/>
              </a:solidFill>
              <a:latin typeface="Calibri"/>
              <a:ea typeface="PT Sans" pitchFamily="34" charset="0"/>
              <a:cs typeface="Calibri"/>
            </a:endParaRPr>
          </a:p>
        </p:txBody>
      </p:sp>
      <p:cxnSp>
        <p:nvCxnSpPr>
          <p:cNvPr id="9" name="Straight Arrow Connector 8"/>
          <p:cNvCxnSpPr/>
          <p:nvPr/>
        </p:nvCxnSpPr>
        <p:spPr>
          <a:xfrm>
            <a:off x="3041461" y="2749338"/>
            <a:ext cx="6864537" cy="6796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6258" y="1277972"/>
            <a:ext cx="6001340" cy="185270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01538" y="1975337"/>
            <a:ext cx="6056437" cy="198670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01538" y="2367518"/>
            <a:ext cx="5503472" cy="159452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38135" y="3724275"/>
            <a:ext cx="6339138" cy="71766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38135" y="3343275"/>
            <a:ext cx="5481888" cy="110270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8135" y="4441936"/>
            <a:ext cx="5624763" cy="404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57475" y="2299209"/>
            <a:ext cx="6819798" cy="74879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496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Templates">
  <a:themeElements>
    <a:clrScheme name="BMC Theme Color 1">
      <a:dk1>
        <a:srgbClr val="414042"/>
      </a:dk1>
      <a:lt1>
        <a:sysClr val="window" lastClr="FFFFFF"/>
      </a:lt1>
      <a:dk2>
        <a:srgbClr val="000000"/>
      </a:dk2>
      <a:lt2>
        <a:srgbClr val="3980B2"/>
      </a:lt2>
      <a:accent1>
        <a:srgbClr val="414142"/>
      </a:accent1>
      <a:accent2>
        <a:srgbClr val="FE5000"/>
      </a:accent2>
      <a:accent3>
        <a:srgbClr val="F86E00"/>
      </a:accent3>
      <a:accent4>
        <a:srgbClr val="F98700"/>
      </a:accent4>
      <a:accent5>
        <a:srgbClr val="00A79D"/>
      </a:accent5>
      <a:accent6>
        <a:srgbClr val="A7A9AC"/>
      </a:accent6>
      <a:hlink>
        <a:srgbClr val="00B6CE"/>
      </a:hlink>
      <a:folHlink>
        <a:srgbClr val="00A7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B83D3"/>
        </a:solidFill>
        <a:ln>
          <a:solidFill>
            <a:srgbClr val="0B83D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52495</TotalTime>
  <Words>5942</Words>
  <Application>Microsoft Office PowerPoint</Application>
  <PresentationFormat>Widescreen</PresentationFormat>
  <Paragraphs>691</Paragraphs>
  <Slides>27</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ＭＳ Ｐゴシック</vt:lpstr>
      <vt:lpstr>宋体</vt:lpstr>
      <vt:lpstr>Arial</vt:lpstr>
      <vt:lpstr>Calibri</vt:lpstr>
      <vt:lpstr>Open Sans Extrabold</vt:lpstr>
      <vt:lpstr>PT Sans</vt:lpstr>
      <vt:lpstr>Cover Templates</vt:lpstr>
      <vt:lpstr>Acrobat Document</vt:lpstr>
      <vt:lpstr>PowerPoint Presentation</vt:lpstr>
      <vt:lpstr>PowerPoint Presentation</vt:lpstr>
      <vt:lpstr>PowerPoint Presentation</vt:lpstr>
      <vt:lpstr>PowerPoint Presentation</vt:lpstr>
      <vt:lpstr>Why Actionable Intelligence Matters</vt:lpstr>
      <vt:lpstr>Milestones in our Journey</vt:lpstr>
      <vt:lpstr>Problem Identified</vt:lpstr>
      <vt:lpstr>PowerPoint Presentation</vt:lpstr>
      <vt:lpstr>The Impossible  Chart</vt:lpstr>
      <vt:lpstr>BMC Capacity Optimization</vt:lpstr>
      <vt:lpstr>PowerPoint Presentation</vt:lpstr>
      <vt:lpstr>Chargeback for Projects</vt:lpstr>
      <vt:lpstr>Retire Servers</vt:lpstr>
      <vt:lpstr>Application Chargeback</vt:lpstr>
      <vt:lpstr>Call To Action -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GameOn 2014</dc:title>
  <dc:creator>Tony Gordon</dc:creator>
  <cp:keywords>BMC GameOn 2014</cp:keywords>
  <cp:lastModifiedBy>Ben Davies</cp:lastModifiedBy>
  <cp:revision>1051</cp:revision>
  <dcterms:created xsi:type="dcterms:W3CDTF">2013-05-01T16:39:18Z</dcterms:created>
  <dcterms:modified xsi:type="dcterms:W3CDTF">2016-08-24T10:20:13Z</dcterms:modified>
</cp:coreProperties>
</file>