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3.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4.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5.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6.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17.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18.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19.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0.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theme/theme21.xml" ContentType="application/vnd.openxmlformats-officedocument.theme+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2.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23.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4.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5.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theme/theme26.xml" ContentType="application/vnd.openxmlformats-officedocument.theme+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7.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theme/theme28.xml" ContentType="application/vnd.openxmlformats-officedocument.theme+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29.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theme/theme30.xml" ContentType="application/vnd.openxmlformats-officedocument.theme+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theme/theme31.xml" ContentType="application/vnd.openxmlformats-officedocument.theme+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theme/theme32.xml" ContentType="application/vnd.openxmlformats-officedocument.theme+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theme/theme33.xml" ContentType="application/vnd.openxmlformats-officedocument.theme+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34.xml" ContentType="application/vnd.openxmlformats-officedocument.theme+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theme/theme35.xml" ContentType="application/vnd.openxmlformats-officedocument.theme+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theme/theme36.xml" ContentType="application/vnd.openxmlformats-officedocument.theme+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theme/theme37.xml" ContentType="application/vnd.openxmlformats-officedocument.theme+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theme/theme38.xml" ContentType="application/vnd.openxmlformats-officedocument.theme+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theme/theme39.xml" ContentType="application/vnd.openxmlformats-officedocument.theme+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theme/theme40.xml" ContentType="application/vnd.openxmlformats-officedocument.theme+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theme/theme41.xml" ContentType="application/vnd.openxmlformats-officedocument.theme+xml"/>
  <Override PartName="/ppt/theme/theme4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699" r:id="rId4"/>
    <p:sldMasterId id="2147483713" r:id="rId5"/>
    <p:sldMasterId id="2147483727" r:id="rId6"/>
    <p:sldMasterId id="2147483741" r:id="rId7"/>
    <p:sldMasterId id="2147483754" r:id="rId8"/>
    <p:sldMasterId id="2147483769" r:id="rId9"/>
    <p:sldMasterId id="2147483781" r:id="rId10"/>
    <p:sldMasterId id="2147483795" r:id="rId11"/>
    <p:sldMasterId id="2147483808" r:id="rId12"/>
    <p:sldMasterId id="2147483822" r:id="rId13"/>
    <p:sldMasterId id="2147483836" r:id="rId14"/>
    <p:sldMasterId id="2147483850" r:id="rId15"/>
    <p:sldMasterId id="2147483862" r:id="rId16"/>
    <p:sldMasterId id="2147483877" r:id="rId17"/>
    <p:sldMasterId id="2147483889" r:id="rId18"/>
    <p:sldMasterId id="2147483903" r:id="rId19"/>
    <p:sldMasterId id="2147483916" r:id="rId20"/>
    <p:sldMasterId id="2147483930" r:id="rId21"/>
    <p:sldMasterId id="2147483944" r:id="rId22"/>
    <p:sldMasterId id="2147483958" r:id="rId23"/>
    <p:sldMasterId id="2147483970" r:id="rId24"/>
    <p:sldMasterId id="2147483985" r:id="rId25"/>
    <p:sldMasterId id="2147483997" r:id="rId26"/>
    <p:sldMasterId id="2147484011" r:id="rId27"/>
    <p:sldMasterId id="2147484024" r:id="rId28"/>
    <p:sldMasterId id="2147484038" r:id="rId29"/>
    <p:sldMasterId id="2147484052" r:id="rId30"/>
    <p:sldMasterId id="2147484066" r:id="rId31"/>
    <p:sldMasterId id="2147484078" r:id="rId32"/>
    <p:sldMasterId id="2147484093" r:id="rId33"/>
    <p:sldMasterId id="2147484105" r:id="rId34"/>
    <p:sldMasterId id="2147484119" r:id="rId35"/>
    <p:sldMasterId id="2147484132" r:id="rId36"/>
    <p:sldMasterId id="2147484146" r:id="rId37"/>
    <p:sldMasterId id="2147484160" r:id="rId38"/>
    <p:sldMasterId id="2147484174" r:id="rId39"/>
    <p:sldMasterId id="2147484186" r:id="rId40"/>
    <p:sldMasterId id="2147484201" r:id="rId41"/>
  </p:sldMasterIdLst>
  <p:notesMasterIdLst>
    <p:notesMasterId r:id="rId53"/>
  </p:notesMasterIdLst>
  <p:sldIdLst>
    <p:sldId id="256" r:id="rId42"/>
    <p:sldId id="257" r:id="rId43"/>
    <p:sldId id="258" r:id="rId44"/>
    <p:sldId id="259" r:id="rId45"/>
    <p:sldId id="260" r:id="rId46"/>
    <p:sldId id="261" r:id="rId47"/>
    <p:sldId id="262" r:id="rId48"/>
    <p:sldId id="263" r:id="rId49"/>
    <p:sldId id="264" r:id="rId50"/>
    <p:sldId id="265" r:id="rId51"/>
    <p:sldId id="266"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65536" autoAdjust="0"/>
  </p:normalViewPr>
  <p:slideViewPr>
    <p:cSldViewPr>
      <p:cViewPr varScale="1">
        <p:scale>
          <a:sx n="70" d="100"/>
          <a:sy n="70" d="100"/>
        </p:scale>
        <p:origin x="-123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1.xml"/><Relationship Id="rId47" Type="http://schemas.openxmlformats.org/officeDocument/2006/relationships/slide" Target="slides/slide6.xml"/><Relationship Id="rId50" Type="http://schemas.openxmlformats.org/officeDocument/2006/relationships/slide" Target="slides/slide9.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Master" Target="slideMasters/slideMaster41.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4.xml"/><Relationship Id="rId53"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8.xml"/><Relationship Id="rId57"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3.xml"/><Relationship Id="rId52"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2.xml"/><Relationship Id="rId48" Type="http://schemas.openxmlformats.org/officeDocument/2006/relationships/slide" Target="slides/slide7.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10.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1A3BE-A32A-4CA6-BDD9-EBE81F5D2F8D}" type="datetimeFigureOut">
              <a:rPr lang="en-US" smtClean="0"/>
              <a:t>2014-05-23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D101F8-4046-4B9A-9C7B-EA711EA30FB7}" type="slidenum">
              <a:rPr lang="en-US" smtClean="0"/>
              <a:t>‹#›</a:t>
            </a:fld>
            <a:endParaRPr lang="en-US"/>
          </a:p>
        </p:txBody>
      </p:sp>
    </p:spTree>
    <p:extLst>
      <p:ext uri="{BB962C8B-B14F-4D97-AF65-F5344CB8AC3E}">
        <p14:creationId xmlns:p14="http://schemas.microsoft.com/office/powerpoint/2010/main" val="3886998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notes field is</a:t>
            </a:r>
            <a:r>
              <a:rPr lang="en-US" baseline="0" dirty="0" smtClean="0"/>
              <a:t> used such that the notes are what a narrator would say while the slide is on the screen.</a:t>
            </a:r>
          </a:p>
          <a:p>
            <a:endParaRPr lang="en-US" baseline="0" dirty="0" smtClean="0"/>
          </a:p>
          <a:p>
            <a:r>
              <a:rPr lang="en-US" baseline="0" dirty="0" smtClean="0"/>
              <a:t>The screens show screen shots which are sometimes very data dense so the narration can be quite helpful.</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1</a:t>
            </a:fld>
            <a:endParaRPr lang="en-US"/>
          </a:p>
        </p:txBody>
      </p:sp>
    </p:spTree>
    <p:extLst>
      <p:ext uri="{BB962C8B-B14F-4D97-AF65-F5344CB8AC3E}">
        <p14:creationId xmlns:p14="http://schemas.microsoft.com/office/powerpoint/2010/main" val="12926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percent chart, so adding more space decreased the utilization.  We take</a:t>
            </a:r>
            <a:r>
              <a:rPr lang="en-US" baseline="0" dirty="0" smtClean="0"/>
              <a:t> the same space (numerator), but have a larger space to work with (denominator), dividing that drives utilization percentage down.   The opposite is also true.   When space is taken away, you use the same space, but compare that to a smaller allotment, dividing that drives utilization percentage up.</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10</a:t>
            </a:fld>
            <a:endParaRPr lang="en-US"/>
          </a:p>
        </p:txBody>
      </p:sp>
    </p:spTree>
    <p:extLst>
      <p:ext uri="{BB962C8B-B14F-4D97-AF65-F5344CB8AC3E}">
        <p14:creationId xmlns:p14="http://schemas.microsoft.com/office/powerpoint/2010/main" val="1880053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11</a:t>
            </a:fld>
            <a:endParaRPr lang="en-US"/>
          </a:p>
        </p:txBody>
      </p:sp>
    </p:spTree>
    <p:extLst>
      <p:ext uri="{BB962C8B-B14F-4D97-AF65-F5344CB8AC3E}">
        <p14:creationId xmlns:p14="http://schemas.microsoft.com/office/powerpoint/2010/main" val="346364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search string selects an application with the pattern BCO then anything *</a:t>
            </a:r>
            <a:r>
              <a:rPr lang="en-US" baseline="0" dirty="0" smtClean="0"/>
              <a:t> (zero or more charters)  this gave 34 results</a:t>
            </a:r>
          </a:p>
          <a:p>
            <a:endParaRPr lang="en-US" baseline="0" dirty="0" smtClean="0"/>
          </a:p>
          <a:p>
            <a:r>
              <a:rPr lang="en-US" baseline="0" dirty="0" smtClean="0"/>
              <a:t>Minus thing with a type of system, this gave 16 results.</a:t>
            </a:r>
          </a:p>
          <a:p>
            <a:endParaRPr lang="en-US" baseline="0" dirty="0" smtClean="0"/>
          </a:p>
          <a:p>
            <a:r>
              <a:rPr lang="en-US" baseline="0" dirty="0" smtClean="0"/>
              <a:t>Minus things with a type of plot which includes charts, this gave 5 results</a:t>
            </a:r>
          </a:p>
          <a:p>
            <a:endParaRPr lang="en-US" baseline="0" dirty="0" smtClean="0"/>
          </a:p>
          <a:p>
            <a:r>
              <a:rPr lang="en-US" baseline="0" dirty="0" smtClean="0"/>
              <a:t>Minus thing with a type of object, which is a lot of stuff, and while this did not remove any other choices in this example, it tends to be a useful search filter.</a:t>
            </a:r>
            <a:endParaRPr lang="en-US" dirty="0" smtClean="0"/>
          </a:p>
          <a:p>
            <a:endParaRPr lang="en-US" dirty="0" smtClean="0"/>
          </a:p>
          <a:p>
            <a:endParaRPr lang="en-US" baseline="0" dirty="0" smtClean="0"/>
          </a:p>
          <a:p>
            <a:r>
              <a:rPr lang="en-US" baseline="0" dirty="0" smtClean="0"/>
              <a:t>There is a large BCO manual and these search options are on </a:t>
            </a:r>
            <a:r>
              <a:rPr lang="en-US" dirty="0" smtClean="0"/>
              <a:t>Page 1536 in the 2869 page BCO</a:t>
            </a:r>
            <a:r>
              <a:rPr lang="en-US" baseline="0" dirty="0" smtClean="0"/>
              <a:t> 9.5.00 manual.</a:t>
            </a:r>
          </a:p>
          <a:p>
            <a:endParaRPr lang="en-US" baseline="0" dirty="0" smtClean="0"/>
          </a:p>
          <a:p>
            <a:r>
              <a:rPr lang="en-US" baseline="0" dirty="0" smtClean="0"/>
              <a:t>These may be helpful.</a:t>
            </a:r>
          </a:p>
          <a:p>
            <a:endParaRPr lang="en-US" baseline="0" dirty="0" smtClean="0"/>
          </a:p>
          <a:p>
            <a:r>
              <a:rPr lang="en-US" dirty="0" smtClean="0"/>
              <a:t>Type Filter=  +</a:t>
            </a:r>
            <a:r>
              <a:rPr lang="en-US" dirty="0" err="1" smtClean="0"/>
              <a:t>type:system</a:t>
            </a:r>
            <a:r>
              <a:rPr lang="en-US" dirty="0" smtClean="0"/>
              <a:t> +subtype:*network* -</a:t>
            </a:r>
            <a:r>
              <a:rPr lang="en-US" dirty="0" err="1" smtClean="0"/>
              <a:t>type:object</a:t>
            </a:r>
            <a:endParaRPr lang="en-US" dirty="0" smtClean="0"/>
          </a:p>
          <a:p>
            <a:endParaRPr lang="en-US" dirty="0" smtClean="0"/>
          </a:p>
          <a:p>
            <a:r>
              <a:rPr lang="en-US" dirty="0" smtClean="0"/>
              <a:t>Domain Filter= +(</a:t>
            </a:r>
            <a:r>
              <a:rPr lang="en-US" dirty="0" err="1" smtClean="0"/>
              <a:t>domain:alineo</a:t>
            </a:r>
            <a:r>
              <a:rPr lang="en-US" dirty="0" smtClean="0"/>
              <a:t>*) -(</a:t>
            </a:r>
            <a:r>
              <a:rPr lang="en-US" dirty="0" err="1" smtClean="0"/>
              <a:t>type:object</a:t>
            </a:r>
            <a:r>
              <a:rPr lang="en-US" dirty="0" smtClean="0"/>
              <a:t> </a:t>
            </a:r>
            <a:r>
              <a:rPr lang="en-US" dirty="0" err="1" smtClean="0"/>
              <a:t>enttype</a:t>
            </a:r>
            <a:r>
              <a:rPr lang="en-US" dirty="0" smtClean="0"/>
              <a:t>:*database* type:*analysis type:*report sys:*)</a:t>
            </a:r>
          </a:p>
          <a:p>
            <a:endParaRPr lang="en-US" dirty="0" smtClean="0"/>
          </a:p>
          <a:p>
            <a:r>
              <a:rPr lang="en-US" dirty="0" smtClean="0"/>
              <a:t>Application Filter= +((appid:2059 </a:t>
            </a:r>
            <a:r>
              <a:rPr lang="en-US" dirty="0" err="1" smtClean="0"/>
              <a:t>enttype</a:t>
            </a:r>
            <a:r>
              <a:rPr lang="en-US" dirty="0" smtClean="0"/>
              <a:t>:*database*) AND (RMAS </a:t>
            </a:r>
            <a:r>
              <a:rPr lang="en-US" dirty="0" err="1" smtClean="0"/>
              <a:t>enttype</a:t>
            </a:r>
            <a:r>
              <a:rPr lang="en-US" dirty="0" smtClean="0"/>
              <a:t>:*database*)) -</a:t>
            </a:r>
            <a:r>
              <a:rPr lang="en-US" dirty="0" err="1" smtClean="0"/>
              <a:t>type:object</a:t>
            </a:r>
            <a:endParaRPr lang="en-US" dirty="0" smtClean="0"/>
          </a:p>
          <a:p>
            <a:endParaRPr lang="en-US" dirty="0" smtClean="0"/>
          </a:p>
          <a:p>
            <a:r>
              <a:rPr lang="en-US" dirty="0" smtClean="0"/>
              <a:t>System Filter=  (+(</a:t>
            </a:r>
            <a:r>
              <a:rPr lang="en-US" dirty="0" err="1" smtClean="0"/>
              <a:t>sys:LIVE</a:t>
            </a:r>
            <a:r>
              <a:rPr lang="en-US" dirty="0" smtClean="0"/>
              <a:t>*OK*</a:t>
            </a:r>
            <a:r>
              <a:rPr lang="en-US" dirty="0" err="1" smtClean="0"/>
              <a:t>pwauslihsapp</a:t>
            </a:r>
            <a:r>
              <a:rPr lang="en-US" dirty="0" smtClean="0"/>
              <a:t>*) -(</a:t>
            </a:r>
            <a:r>
              <a:rPr lang="en-US" dirty="0" err="1" smtClean="0"/>
              <a:t>sys:retail</a:t>
            </a:r>
            <a:r>
              <a:rPr lang="en-US" dirty="0" smtClean="0"/>
              <a:t>*) -(</a:t>
            </a:r>
            <a:r>
              <a:rPr lang="en-US" dirty="0" err="1" smtClean="0"/>
              <a:t>sys:memprofil</a:t>
            </a:r>
            <a:r>
              <a:rPr lang="en-US" dirty="0" smtClean="0"/>
              <a:t>*) -</a:t>
            </a:r>
            <a:r>
              <a:rPr lang="en-US" dirty="0" err="1" smtClean="0"/>
              <a:t>type:object</a:t>
            </a:r>
            <a:r>
              <a:rPr lang="en-US" dirty="0" smtClean="0"/>
              <a:t>)</a:t>
            </a:r>
          </a:p>
          <a:p>
            <a:endParaRPr lang="en-US" dirty="0" smtClean="0"/>
          </a:p>
          <a:p>
            <a:r>
              <a:rPr lang="en-US" dirty="0" smtClean="0"/>
              <a:t>+ is to include  - is to exclude  the () make it more readable</a:t>
            </a:r>
            <a:r>
              <a:rPr lang="en-US" baseline="0" dirty="0" smtClean="0"/>
              <a:t> and are not always required.</a:t>
            </a:r>
            <a:endParaRPr lang="en-US"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2</a:t>
            </a:fld>
            <a:endParaRPr lang="en-US"/>
          </a:p>
        </p:txBody>
      </p:sp>
    </p:spTree>
    <p:extLst>
      <p:ext uri="{BB962C8B-B14F-4D97-AF65-F5344CB8AC3E}">
        <p14:creationId xmlns:p14="http://schemas.microsoft.com/office/powerpoint/2010/main" val="3281037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Application are put in BCO via</a:t>
            </a:r>
            <a:r>
              <a:rPr lang="en-US" baseline="0" dirty="0" smtClean="0"/>
              <a:t> them being discovered, mapped, vetted, and placed in the CMDB (Configuration Management Data Base) by the Configuration Management team.  These discoveries are refreshed ‘nightly’ and updated with adds and deletes and is therefore the preferred method. </a:t>
            </a:r>
          </a:p>
          <a:p>
            <a:endParaRPr lang="en-US" baseline="0" dirty="0" smtClean="0"/>
          </a:p>
          <a:p>
            <a:r>
              <a:rPr lang="en-US" baseline="0" dirty="0" smtClean="0"/>
              <a:t>The applications are based on the APM (Application Portfolio Management) official definitions and we have found much disagreement from SMEs of what should be included or excluded from a particular ‘application name’.  What you know as the app and what the official definition of the app is may not match.  The official application definition is the one HCSC wishes to use.</a:t>
            </a:r>
          </a:p>
          <a:p>
            <a:endParaRPr lang="en-US" baseline="0" dirty="0" smtClean="0"/>
          </a:p>
          <a:p>
            <a:r>
              <a:rPr lang="en-US" baseline="0" dirty="0" smtClean="0"/>
              <a:t>IF the application is not mapped AND can not be mapped in a reasonable time (the definition of reasonable for any application depends on a number of factors), then the Capacity team can map the application.  However, when an application is mapped by the configuration team, the manually configured application WILL be deleted.</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3</a:t>
            </a:fld>
            <a:endParaRPr lang="en-US"/>
          </a:p>
        </p:txBody>
      </p:sp>
    </p:spTree>
    <p:extLst>
      <p:ext uri="{BB962C8B-B14F-4D97-AF65-F5344CB8AC3E}">
        <p14:creationId xmlns:p14="http://schemas.microsoft.com/office/powerpoint/2010/main" val="494232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application consists of (generally) the systems that make up the application .  This does not generally include some of the shared devices, routers and minor equipment.</a:t>
            </a:r>
          </a:p>
          <a:p>
            <a:endParaRPr lang="en-US" baseline="0" dirty="0" smtClean="0"/>
          </a:p>
          <a:p>
            <a:r>
              <a:rPr lang="en-US" baseline="0" dirty="0" smtClean="0"/>
              <a:t>An application can consist of only the business metrics (count of work), but we have not had one like this yet (early 2014).  Applications can, and should, include business metrics that they directly support, and indirectly support.  If these metrics are not in BCO, the Capacity team would like to include them to the extent that they help with capacity modeling. You may find that there is a metric that is a close proxy for a direct measure of work.  Such as hits to a ‘thank you for your order’ web page for completed orders. While it is possible to have an empty order this is (maybe) a very close proxy.</a:t>
            </a:r>
          </a:p>
          <a:p>
            <a:endParaRPr lang="en-US" baseline="0" dirty="0" smtClean="0"/>
          </a:p>
          <a:p>
            <a:r>
              <a:rPr lang="en-US" baseline="0" dirty="0" smtClean="0"/>
              <a:t>Once an application is setup, a number of works (or reports) can be made. The better the data, the better the reports, and all reports should be read “based on the metrics reported, by the devices included in the application definition, we conclude (or observer or whatever)…”  It is important to understand the limits of the reports.</a:t>
            </a:r>
          </a:p>
          <a:p>
            <a:endParaRPr lang="en-US" baseline="0" dirty="0" smtClean="0"/>
          </a:p>
          <a:p>
            <a:r>
              <a:rPr lang="en-US" baseline="0" dirty="0" smtClean="0"/>
              <a:t>These reports need not be ‘made from scratch’ as existing reports in other apps can be copied to your app and customized to suit your data.</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4</a:t>
            </a:fld>
            <a:endParaRPr lang="en-US"/>
          </a:p>
        </p:txBody>
      </p:sp>
    </p:spTree>
    <p:extLst>
      <p:ext uri="{BB962C8B-B14F-4D97-AF65-F5344CB8AC3E}">
        <p14:creationId xmlns:p14="http://schemas.microsoft.com/office/powerpoint/2010/main" val="3131226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basic</a:t>
            </a:r>
            <a:r>
              <a:rPr lang="en-US" baseline="0" dirty="0" smtClean="0"/>
              <a:t> data can be changed and the basic chart, fine tweaking of charts is very difficult and frankly is not worth the effort.  Changing the font size, including some labels but not others or other such customization is just not possible.  These reports are intended to be used in analysis and are not intended to be used in a magazine. Keep this in mind when you are tempted to tweak a chart, and when setting the expectations of your data customers.</a:t>
            </a:r>
          </a:p>
          <a:p>
            <a:endParaRPr lang="en-US" baseline="0" dirty="0" smtClean="0"/>
          </a:p>
          <a:p>
            <a:r>
              <a:rPr lang="en-US" baseline="0" dirty="0" smtClean="0"/>
              <a:t>The CPU, Memory, Swap, and </a:t>
            </a:r>
            <a:r>
              <a:rPr lang="en-US" baseline="0" dirty="0" err="1" smtClean="0"/>
              <a:t>RunQueue</a:t>
            </a:r>
            <a:r>
              <a:rPr lang="en-US" baseline="0" dirty="0" smtClean="0"/>
              <a:t> series of charts is popular because it is very useful.  You get one chart per metric and </a:t>
            </a:r>
            <a:r>
              <a:rPr lang="en-US" b="1" baseline="0" dirty="0" smtClean="0"/>
              <a:t>all devices that have been associated with an application (or chart grouping) AND have reported that metric will show on the report</a:t>
            </a:r>
            <a:r>
              <a:rPr lang="en-US" baseline="0" dirty="0" smtClean="0"/>
              <a:t>.  The amount of history can be selected as can the level of detail (the more time, greater detail and more devices impacts the time it takes to print the reports).  Hourly data is a good compromise between detailed and quick.  </a:t>
            </a:r>
          </a:p>
          <a:p>
            <a:endParaRPr lang="en-US" baseline="0" dirty="0" smtClean="0"/>
          </a:p>
          <a:p>
            <a:r>
              <a:rPr lang="en-US" baseline="0" dirty="0" smtClean="0"/>
              <a:t>Charts can take some time and practice to get ‘just right’. Limiting the time to a week and number of devices to a few makes for quick chart definitions. Also, multiple windows such that you can see the last chart in one window, while you edit the definition in another, is quite helpful.</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5</a:t>
            </a:fld>
            <a:endParaRPr lang="en-US"/>
          </a:p>
        </p:txBody>
      </p:sp>
    </p:spTree>
    <p:extLst>
      <p:ext uri="{BB962C8B-B14F-4D97-AF65-F5344CB8AC3E}">
        <p14:creationId xmlns:p14="http://schemas.microsoft.com/office/powerpoint/2010/main" val="527764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chart</a:t>
            </a:r>
            <a:r>
              <a:rPr lang="en-US" baseline="0" dirty="0" smtClean="0"/>
              <a:t> looks at hourly readings over the last week of space used.  All but two mount points on this device are steady.  Note that if these were daily averages you would miss this </a:t>
            </a:r>
            <a:r>
              <a:rPr lang="en-US" baseline="0" dirty="0" err="1" smtClean="0"/>
              <a:t>fluxuation</a:t>
            </a:r>
            <a:r>
              <a:rPr lang="en-US" baseline="0" dirty="0" smtClean="0"/>
              <a:t>. Also, you would not gain much if the sample size was smaller than an hour.</a:t>
            </a:r>
            <a:endParaRPr lang="en-US" dirty="0" smtClean="0"/>
          </a:p>
          <a:p>
            <a:endParaRPr lang="en-US" dirty="0" smtClean="0"/>
          </a:p>
          <a:p>
            <a:r>
              <a:rPr lang="en-US" dirty="0" smtClean="0"/>
              <a:t>BCO charts,</a:t>
            </a:r>
            <a:r>
              <a:rPr lang="en-US" baseline="0" dirty="0" smtClean="0"/>
              <a:t> in a non error evaluation, shows trends and informs your definition of ‘normal’.  </a:t>
            </a:r>
          </a:p>
          <a:p>
            <a:endParaRPr lang="en-US" baseline="0" dirty="0" smtClean="0"/>
          </a:p>
          <a:p>
            <a:r>
              <a:rPr lang="en-US" baseline="0" dirty="0" smtClean="0"/>
              <a:t>Reviewing the charts for what is missing is an interesting technique to extracting actionable intelligence.  For example, in this chart ONLY two of the mount points have ANY </a:t>
            </a:r>
            <a:r>
              <a:rPr lang="en-US" baseline="0" dirty="0" err="1" smtClean="0"/>
              <a:t>fluxuation</a:t>
            </a:r>
            <a:r>
              <a:rPr lang="en-US" baseline="0" dirty="0" smtClean="0"/>
              <a:t> over the week shown.  This may be quite unexpected on a development server with a lot of developers.  It may also suggest that particular expected use patterns may or may not exist.</a:t>
            </a:r>
          </a:p>
          <a:p>
            <a:endParaRPr lang="en-US" baseline="0" dirty="0" smtClean="0"/>
          </a:p>
          <a:p>
            <a:r>
              <a:rPr lang="en-US" baseline="0" dirty="0" smtClean="0"/>
              <a:t>In this example the rate of growth for this mount point does not suggest that it is user based, week day based, or subject to external forces.  It implies that a log file (or something like it) writes at a consistent rate throughout the day, and is ‘cleaned up’ once a day.  Over all, there is a slight growth in the top mount point, as there are higher highs, and higher lows. This trend can be confirmed by increasing the history and may show up in a daily average chart over an extended period.</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6</a:t>
            </a:fld>
            <a:endParaRPr lang="en-US"/>
          </a:p>
        </p:txBody>
      </p:sp>
    </p:spTree>
    <p:extLst>
      <p:ext uri="{BB962C8B-B14F-4D97-AF65-F5344CB8AC3E}">
        <p14:creationId xmlns:p14="http://schemas.microsoft.com/office/powerpoint/2010/main" val="1140870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chart</a:t>
            </a:r>
            <a:r>
              <a:rPr lang="en-US" baseline="0" dirty="0" smtClean="0"/>
              <a:t> looks at hourly readings over the last week of space used as shown as a percent.  All but two mount points on this device are steady as you would expect based on the previous chart, however, now there is some context that the volatile mount point moves from between 20% to 40%. This implies that the clean up routing can be ‘skipped’ 3 times before the disk is out of space (assumes that nothing else changes, and the pattern continues even if the clean up routine is skipped).  </a:t>
            </a:r>
          </a:p>
          <a:p>
            <a:endParaRPr lang="en-US" baseline="0" dirty="0" smtClean="0"/>
          </a:p>
          <a:p>
            <a:r>
              <a:rPr lang="en-US" baseline="0" dirty="0" smtClean="0"/>
              <a:t>This also suggest that one of the mount points is ‘high utilization’ at 75% but does not </a:t>
            </a:r>
            <a:r>
              <a:rPr lang="en-US" baseline="0" dirty="0" err="1" smtClean="0"/>
              <a:t>fluxuaate</a:t>
            </a:r>
            <a:r>
              <a:rPr lang="en-US" baseline="0" dirty="0" smtClean="0"/>
              <a:t>. While several others that are ‘low utilization’  but do not </a:t>
            </a:r>
            <a:r>
              <a:rPr lang="en-US" baseline="0" dirty="0" err="1" smtClean="0"/>
              <a:t>fluzuate</a:t>
            </a:r>
            <a:r>
              <a:rPr lang="en-US" baseline="0" dirty="0" smtClean="0"/>
              <a:t> either.  This COULD BE an opportunity to ‘right size’ the mount points such that the utilization is increased. For the record this was explored and discounted for a number of reasons, including cost to do the change vs savings and that if varies from the ‘standard’ configuration, and that recovering the space is not achievable based on how the physical infrastructure in implemented.  Be careful how you interpret the data and what conclusions you can make based just on the charts. </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7</a:t>
            </a:fld>
            <a:endParaRPr lang="en-US"/>
          </a:p>
        </p:txBody>
      </p:sp>
    </p:spTree>
    <p:extLst>
      <p:ext uri="{BB962C8B-B14F-4D97-AF65-F5344CB8AC3E}">
        <p14:creationId xmlns:p14="http://schemas.microsoft.com/office/powerpoint/2010/main" val="2892719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warning message was received early the 15</a:t>
            </a:r>
            <a:r>
              <a:rPr lang="en-US" baseline="30000" dirty="0" smtClean="0"/>
              <a:t>th</a:t>
            </a:r>
            <a:r>
              <a:rPr lang="en-US" baseline="0" dirty="0" smtClean="0"/>
              <a:t>, a Saturday.  The BCO chart, even though did not have exactly current data proved helpful.   Even if we got the message on the 14</a:t>
            </a:r>
            <a:r>
              <a:rPr lang="en-US" baseline="30000" dirty="0" smtClean="0"/>
              <a:t>th</a:t>
            </a:r>
            <a:r>
              <a:rPr lang="en-US" baseline="0" dirty="0" smtClean="0"/>
              <a:t>, BCO shows what normal IS, and allows us to interpret the warning message against that normal.  Either way, </a:t>
            </a:r>
            <a:r>
              <a:rPr lang="en-US" b="1" baseline="0" dirty="0" smtClean="0"/>
              <a:t>we quickly arrive at what the issue IS AND what the issue IS NOT</a:t>
            </a:r>
            <a:r>
              <a:rPr lang="en-US" baseline="0" dirty="0" smtClean="0"/>
              <a:t>.   What is impacted and what IS NOT impacted.  This intelligence helps to zero in on the issue and its by products, without being distracted by guessing what is or is not involved.</a:t>
            </a:r>
          </a:p>
          <a:p>
            <a:endParaRPr lang="en-US" baseline="0" dirty="0" smtClean="0"/>
          </a:p>
          <a:p>
            <a:r>
              <a:rPr lang="en-US" baseline="0" dirty="0" smtClean="0"/>
              <a:t>In this case we had one person in the team pursue why the clean up routine did not run, One person worked on finding something that could be deleted by ‘hand’ and the third person worked on arranging to more space specifically on this mount point as we realized we did not have enough space to recover from the clean up task running and ‘survive’ until the next clean up routine.  This just was not enough space for this volatile of a mount point.  We ‘only’ had three people to pursue things during the incident and KNEW where to direct our efforts, and we knew this very quickly based on the BCO chart and warning message.</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8</a:t>
            </a:fld>
            <a:endParaRPr lang="en-US"/>
          </a:p>
        </p:txBody>
      </p:sp>
    </p:spTree>
    <p:extLst>
      <p:ext uri="{BB962C8B-B14F-4D97-AF65-F5344CB8AC3E}">
        <p14:creationId xmlns:p14="http://schemas.microsoft.com/office/powerpoint/2010/main" val="2764797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case we did not have a very good play book</a:t>
            </a:r>
            <a:r>
              <a:rPr lang="en-US" baseline="0" dirty="0" smtClean="0"/>
              <a:t> as the application is new to the group.  A better play book would have allowed us to more quickly respond and we would not have reached 100</a:t>
            </a:r>
            <a:r>
              <a:rPr lang="en-US" baseline="0" smtClean="0"/>
              <a:t>% </a:t>
            </a:r>
            <a:r>
              <a:rPr lang="en-US" baseline="0" smtClean="0"/>
              <a:t>utilization.</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9</a:t>
            </a:fld>
            <a:endParaRPr lang="en-US"/>
          </a:p>
        </p:txBody>
      </p:sp>
    </p:spTree>
    <p:extLst>
      <p:ext uri="{BB962C8B-B14F-4D97-AF65-F5344CB8AC3E}">
        <p14:creationId xmlns:p14="http://schemas.microsoft.com/office/powerpoint/2010/main" val="3989225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7.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2.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5.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9.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0.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836543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45510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394800"/>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742578"/>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60789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2584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4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4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4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520536"/>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5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5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5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5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5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5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5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5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2976825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5065"/>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59540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0" y="6629400"/>
            <a:ext cx="990600" cy="228600"/>
          </a:xfrm>
          <a:prstGeom prst="rect">
            <a:avLst/>
          </a:prstGeom>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xfrm>
            <a:off x="4038601" y="6613532"/>
            <a:ext cx="1143000" cy="244475"/>
          </a:xfrm>
          <a:prstGeom prst="rect">
            <a:avLst/>
          </a:prstGeom>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42765269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image" Target="../media/image3.jpeg"/><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1.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4.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image" Target="../media/image3.jpeg"/><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image" Target="../media/image3.jpeg"/><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image" Target="../media/image3.jpeg"/><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4.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5.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image" Target="../media/image6.jpeg"/><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6.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jpe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17.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image" Target="../media/image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slideLayout" Target="../slideLayouts/slideLayout225.xml"/><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slideLayout" Target="../slideLayouts/slideLayout224.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5" Type="http://schemas.openxmlformats.org/officeDocument/2006/relationships/image" Target="../media/image3.jpeg"/><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theme" Target="../theme/theme19.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slideLayout" Target="../slideLayouts/slideLayout237.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 Id="rId14" Type="http://schemas.openxmlformats.org/officeDocument/2006/relationships/image" Target="../media/image4.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5.xml"/><Relationship Id="rId13" Type="http://schemas.openxmlformats.org/officeDocument/2006/relationships/slideLayout" Target="../slideLayouts/slideLayout250.xml"/><Relationship Id="rId3" Type="http://schemas.openxmlformats.org/officeDocument/2006/relationships/slideLayout" Target="../slideLayouts/slideLayout240.xml"/><Relationship Id="rId7" Type="http://schemas.openxmlformats.org/officeDocument/2006/relationships/slideLayout" Target="../slideLayouts/slideLayout244.xml"/><Relationship Id="rId12" Type="http://schemas.openxmlformats.org/officeDocument/2006/relationships/slideLayout" Target="../slideLayouts/slideLayout249.xml"/><Relationship Id="rId2" Type="http://schemas.openxmlformats.org/officeDocument/2006/relationships/slideLayout" Target="../slideLayouts/slideLayout239.xml"/><Relationship Id="rId1" Type="http://schemas.openxmlformats.org/officeDocument/2006/relationships/slideLayout" Target="../slideLayouts/slideLayout238.xml"/><Relationship Id="rId6" Type="http://schemas.openxmlformats.org/officeDocument/2006/relationships/slideLayout" Target="../slideLayouts/slideLayout243.xml"/><Relationship Id="rId11" Type="http://schemas.openxmlformats.org/officeDocument/2006/relationships/slideLayout" Target="../slideLayouts/slideLayout248.xml"/><Relationship Id="rId5" Type="http://schemas.openxmlformats.org/officeDocument/2006/relationships/slideLayout" Target="../slideLayouts/slideLayout242.xml"/><Relationship Id="rId15" Type="http://schemas.openxmlformats.org/officeDocument/2006/relationships/image" Target="../media/image3.jpeg"/><Relationship Id="rId10" Type="http://schemas.openxmlformats.org/officeDocument/2006/relationships/slideLayout" Target="../slideLayouts/slideLayout247.xml"/><Relationship Id="rId4" Type="http://schemas.openxmlformats.org/officeDocument/2006/relationships/slideLayout" Target="../slideLayouts/slideLayout241.xml"/><Relationship Id="rId9" Type="http://schemas.openxmlformats.org/officeDocument/2006/relationships/slideLayout" Target="../slideLayouts/slideLayout246.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slideLayout" Target="../slideLayouts/slideLayout263.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2" Type="http://schemas.openxmlformats.org/officeDocument/2006/relationships/slideLayout" Target="../slideLayouts/slideLayout252.xml"/><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5" Type="http://schemas.openxmlformats.org/officeDocument/2006/relationships/image" Target="../media/image3.jpeg"/><Relationship Id="rId10" Type="http://schemas.openxmlformats.org/officeDocument/2006/relationships/slideLayout" Target="../slideLayouts/slideLayout260.xml"/><Relationship Id="rId4" Type="http://schemas.openxmlformats.org/officeDocument/2006/relationships/slideLayout" Target="../slideLayouts/slideLayout254.xml"/><Relationship Id="rId9" Type="http://schemas.openxmlformats.org/officeDocument/2006/relationships/slideLayout" Target="../slideLayouts/slideLayout259.xml"/><Relationship Id="rId1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71.xml"/><Relationship Id="rId13" Type="http://schemas.openxmlformats.org/officeDocument/2006/relationships/slideLayout" Target="../slideLayouts/slideLayout276.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slideLayout" Target="../slideLayouts/slideLayout275.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5" Type="http://schemas.openxmlformats.org/officeDocument/2006/relationships/image" Target="../media/image3.jpeg"/><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image" Target="../media/image4.jpeg"/><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3.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5.xml"/><Relationship Id="rId13" Type="http://schemas.openxmlformats.org/officeDocument/2006/relationships/slideLayout" Target="../slideLayouts/slideLayout300.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slideLayout" Target="../slideLayouts/slideLayout299.xml"/><Relationship Id="rId2" Type="http://schemas.openxmlformats.org/officeDocument/2006/relationships/slideLayout" Target="../slideLayouts/slideLayout289.xml"/><Relationship Id="rId16" Type="http://schemas.openxmlformats.org/officeDocument/2006/relationships/image" Target="../media/image6.jpeg"/><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5" Type="http://schemas.openxmlformats.org/officeDocument/2006/relationships/theme" Target="../theme/theme24.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 Id="rId14" Type="http://schemas.openxmlformats.org/officeDocument/2006/relationships/slideLayout" Target="../slideLayouts/slideLayout301.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image" Target="../media/image1.jpeg"/><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theme" Target="../theme/theme25.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image" Target="../media/image2.pn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slideLayout" Target="../slideLayouts/slideLayout325.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5" Type="http://schemas.openxmlformats.org/officeDocument/2006/relationships/image" Target="../media/image3.jpeg"/><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33.xml"/><Relationship Id="rId13" Type="http://schemas.openxmlformats.org/officeDocument/2006/relationships/theme" Target="../theme/theme27.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12" Type="http://schemas.openxmlformats.org/officeDocument/2006/relationships/slideLayout" Target="../slideLayouts/slideLayout337.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11" Type="http://schemas.openxmlformats.org/officeDocument/2006/relationships/slideLayout" Target="../slideLayouts/slideLayout336.xml"/><Relationship Id="rId5" Type="http://schemas.openxmlformats.org/officeDocument/2006/relationships/slideLayout" Target="../slideLayouts/slideLayout330.xml"/><Relationship Id="rId10" Type="http://schemas.openxmlformats.org/officeDocument/2006/relationships/slideLayout" Target="../slideLayouts/slideLayout335.xml"/><Relationship Id="rId4" Type="http://schemas.openxmlformats.org/officeDocument/2006/relationships/slideLayout" Target="../slideLayouts/slideLayout329.xml"/><Relationship Id="rId9" Type="http://schemas.openxmlformats.org/officeDocument/2006/relationships/slideLayout" Target="../slideLayouts/slideLayout334.xml"/><Relationship Id="rId14" Type="http://schemas.openxmlformats.org/officeDocument/2006/relationships/image" Target="../media/image4.jpe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slideLayout" Target="../slideLayouts/slideLayout350.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5" Type="http://schemas.openxmlformats.org/officeDocument/2006/relationships/image" Target="../media/image3.jpeg"/><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 Id="rId1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58.xml"/><Relationship Id="rId13" Type="http://schemas.openxmlformats.org/officeDocument/2006/relationships/slideLayout" Target="../slideLayouts/slideLayout363.xml"/><Relationship Id="rId3" Type="http://schemas.openxmlformats.org/officeDocument/2006/relationships/slideLayout" Target="../slideLayouts/slideLayout353.xml"/><Relationship Id="rId7" Type="http://schemas.openxmlformats.org/officeDocument/2006/relationships/slideLayout" Target="../slideLayouts/slideLayout357.xml"/><Relationship Id="rId12" Type="http://schemas.openxmlformats.org/officeDocument/2006/relationships/slideLayout" Target="../slideLayouts/slideLayout362.xml"/><Relationship Id="rId2" Type="http://schemas.openxmlformats.org/officeDocument/2006/relationships/slideLayout" Target="../slideLayouts/slideLayout352.xml"/><Relationship Id="rId1" Type="http://schemas.openxmlformats.org/officeDocument/2006/relationships/slideLayout" Target="../slideLayouts/slideLayout351.xml"/><Relationship Id="rId6" Type="http://schemas.openxmlformats.org/officeDocument/2006/relationships/slideLayout" Target="../slideLayouts/slideLayout356.xml"/><Relationship Id="rId11" Type="http://schemas.openxmlformats.org/officeDocument/2006/relationships/slideLayout" Target="../slideLayouts/slideLayout361.xml"/><Relationship Id="rId5" Type="http://schemas.openxmlformats.org/officeDocument/2006/relationships/slideLayout" Target="../slideLayouts/slideLayout355.xml"/><Relationship Id="rId15" Type="http://schemas.openxmlformats.org/officeDocument/2006/relationships/image" Target="../media/image3.jpeg"/><Relationship Id="rId10" Type="http://schemas.openxmlformats.org/officeDocument/2006/relationships/slideLayout" Target="../slideLayouts/slideLayout360.xml"/><Relationship Id="rId4" Type="http://schemas.openxmlformats.org/officeDocument/2006/relationships/slideLayout" Target="../slideLayouts/slideLayout354.xml"/><Relationship Id="rId9" Type="http://schemas.openxmlformats.org/officeDocument/2006/relationships/slideLayout" Target="../slideLayouts/slideLayout359.xml"/><Relationship Id="rId1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slideLayout" Target="../slideLayouts/slideLayout376.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slideLayout" Target="../slideLayouts/slideLayout375.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5" Type="http://schemas.openxmlformats.org/officeDocument/2006/relationships/image" Target="../media/image3.jpeg"/><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 Id="rId14"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84.xml"/><Relationship Id="rId13" Type="http://schemas.openxmlformats.org/officeDocument/2006/relationships/image" Target="../media/image4.jpeg"/><Relationship Id="rId3" Type="http://schemas.openxmlformats.org/officeDocument/2006/relationships/slideLayout" Target="../slideLayouts/slideLayout379.xml"/><Relationship Id="rId7" Type="http://schemas.openxmlformats.org/officeDocument/2006/relationships/slideLayout" Target="../slideLayouts/slideLayout383.xml"/><Relationship Id="rId12" Type="http://schemas.openxmlformats.org/officeDocument/2006/relationships/theme" Target="../theme/theme31.xml"/><Relationship Id="rId2" Type="http://schemas.openxmlformats.org/officeDocument/2006/relationships/slideLayout" Target="../slideLayouts/slideLayout378.xml"/><Relationship Id="rId1" Type="http://schemas.openxmlformats.org/officeDocument/2006/relationships/slideLayout" Target="../slideLayouts/slideLayout377.xml"/><Relationship Id="rId6" Type="http://schemas.openxmlformats.org/officeDocument/2006/relationships/slideLayout" Target="../slideLayouts/slideLayout382.xml"/><Relationship Id="rId11" Type="http://schemas.openxmlformats.org/officeDocument/2006/relationships/slideLayout" Target="../slideLayouts/slideLayout387.xml"/><Relationship Id="rId5" Type="http://schemas.openxmlformats.org/officeDocument/2006/relationships/slideLayout" Target="../slideLayouts/slideLayout381.xml"/><Relationship Id="rId10" Type="http://schemas.openxmlformats.org/officeDocument/2006/relationships/slideLayout" Target="../slideLayouts/slideLayout386.xml"/><Relationship Id="rId4" Type="http://schemas.openxmlformats.org/officeDocument/2006/relationships/slideLayout" Target="../slideLayouts/slideLayout380.xml"/><Relationship Id="rId9" Type="http://schemas.openxmlformats.org/officeDocument/2006/relationships/slideLayout" Target="../slideLayouts/slideLayout385.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95.xml"/><Relationship Id="rId13" Type="http://schemas.openxmlformats.org/officeDocument/2006/relationships/slideLayout" Target="../slideLayouts/slideLayout400.xml"/><Relationship Id="rId3" Type="http://schemas.openxmlformats.org/officeDocument/2006/relationships/slideLayout" Target="../slideLayouts/slideLayout390.xml"/><Relationship Id="rId7" Type="http://schemas.openxmlformats.org/officeDocument/2006/relationships/slideLayout" Target="../slideLayouts/slideLayout394.xml"/><Relationship Id="rId12" Type="http://schemas.openxmlformats.org/officeDocument/2006/relationships/slideLayout" Target="../slideLayouts/slideLayout399.xml"/><Relationship Id="rId2" Type="http://schemas.openxmlformats.org/officeDocument/2006/relationships/slideLayout" Target="../slideLayouts/slideLayout389.xml"/><Relationship Id="rId16" Type="http://schemas.openxmlformats.org/officeDocument/2006/relationships/image" Target="../media/image6.jpeg"/><Relationship Id="rId1" Type="http://schemas.openxmlformats.org/officeDocument/2006/relationships/slideLayout" Target="../slideLayouts/slideLayout388.xml"/><Relationship Id="rId6" Type="http://schemas.openxmlformats.org/officeDocument/2006/relationships/slideLayout" Target="../slideLayouts/slideLayout393.xml"/><Relationship Id="rId11" Type="http://schemas.openxmlformats.org/officeDocument/2006/relationships/slideLayout" Target="../slideLayouts/slideLayout398.xml"/><Relationship Id="rId5" Type="http://schemas.openxmlformats.org/officeDocument/2006/relationships/slideLayout" Target="../slideLayouts/slideLayout392.xml"/><Relationship Id="rId15" Type="http://schemas.openxmlformats.org/officeDocument/2006/relationships/theme" Target="../theme/theme32.xml"/><Relationship Id="rId10" Type="http://schemas.openxmlformats.org/officeDocument/2006/relationships/slideLayout" Target="../slideLayouts/slideLayout397.xml"/><Relationship Id="rId4" Type="http://schemas.openxmlformats.org/officeDocument/2006/relationships/slideLayout" Target="../slideLayouts/slideLayout391.xml"/><Relationship Id="rId9" Type="http://schemas.openxmlformats.org/officeDocument/2006/relationships/slideLayout" Target="../slideLayouts/slideLayout396.xml"/><Relationship Id="rId14" Type="http://schemas.openxmlformats.org/officeDocument/2006/relationships/slideLayout" Target="../slideLayouts/slideLayout401.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09.xml"/><Relationship Id="rId13" Type="http://schemas.openxmlformats.org/officeDocument/2006/relationships/image" Target="../media/image1.jpeg"/><Relationship Id="rId3" Type="http://schemas.openxmlformats.org/officeDocument/2006/relationships/slideLayout" Target="../slideLayouts/slideLayout404.xml"/><Relationship Id="rId7" Type="http://schemas.openxmlformats.org/officeDocument/2006/relationships/slideLayout" Target="../slideLayouts/slideLayout408.xml"/><Relationship Id="rId12" Type="http://schemas.openxmlformats.org/officeDocument/2006/relationships/theme" Target="../theme/theme33.xml"/><Relationship Id="rId2" Type="http://schemas.openxmlformats.org/officeDocument/2006/relationships/slideLayout" Target="../slideLayouts/slideLayout403.xml"/><Relationship Id="rId1" Type="http://schemas.openxmlformats.org/officeDocument/2006/relationships/slideLayout" Target="../slideLayouts/slideLayout402.xml"/><Relationship Id="rId6" Type="http://schemas.openxmlformats.org/officeDocument/2006/relationships/slideLayout" Target="../slideLayouts/slideLayout407.xml"/><Relationship Id="rId11" Type="http://schemas.openxmlformats.org/officeDocument/2006/relationships/slideLayout" Target="../slideLayouts/slideLayout412.xml"/><Relationship Id="rId5" Type="http://schemas.openxmlformats.org/officeDocument/2006/relationships/slideLayout" Target="../slideLayouts/slideLayout406.xml"/><Relationship Id="rId10" Type="http://schemas.openxmlformats.org/officeDocument/2006/relationships/slideLayout" Target="../slideLayouts/slideLayout411.xml"/><Relationship Id="rId4" Type="http://schemas.openxmlformats.org/officeDocument/2006/relationships/slideLayout" Target="../slideLayouts/slideLayout405.xml"/><Relationship Id="rId9" Type="http://schemas.openxmlformats.org/officeDocument/2006/relationships/slideLayout" Target="../slideLayouts/slideLayout410.xml"/><Relationship Id="rId14" Type="http://schemas.openxmlformats.org/officeDocument/2006/relationships/image" Target="../media/image2.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20.xml"/><Relationship Id="rId13" Type="http://schemas.openxmlformats.org/officeDocument/2006/relationships/slideLayout" Target="../slideLayouts/slideLayout425.xml"/><Relationship Id="rId3" Type="http://schemas.openxmlformats.org/officeDocument/2006/relationships/slideLayout" Target="../slideLayouts/slideLayout415.xml"/><Relationship Id="rId7" Type="http://schemas.openxmlformats.org/officeDocument/2006/relationships/slideLayout" Target="../slideLayouts/slideLayout419.xml"/><Relationship Id="rId12" Type="http://schemas.openxmlformats.org/officeDocument/2006/relationships/slideLayout" Target="../slideLayouts/slideLayout424.xml"/><Relationship Id="rId2" Type="http://schemas.openxmlformats.org/officeDocument/2006/relationships/slideLayout" Target="../slideLayouts/slideLayout414.xml"/><Relationship Id="rId1" Type="http://schemas.openxmlformats.org/officeDocument/2006/relationships/slideLayout" Target="../slideLayouts/slideLayout413.xml"/><Relationship Id="rId6" Type="http://schemas.openxmlformats.org/officeDocument/2006/relationships/slideLayout" Target="../slideLayouts/slideLayout418.xml"/><Relationship Id="rId11" Type="http://schemas.openxmlformats.org/officeDocument/2006/relationships/slideLayout" Target="../slideLayouts/slideLayout423.xml"/><Relationship Id="rId5" Type="http://schemas.openxmlformats.org/officeDocument/2006/relationships/slideLayout" Target="../slideLayouts/slideLayout417.xml"/><Relationship Id="rId15" Type="http://schemas.openxmlformats.org/officeDocument/2006/relationships/image" Target="../media/image3.jpeg"/><Relationship Id="rId10" Type="http://schemas.openxmlformats.org/officeDocument/2006/relationships/slideLayout" Target="../slideLayouts/slideLayout422.xml"/><Relationship Id="rId4" Type="http://schemas.openxmlformats.org/officeDocument/2006/relationships/slideLayout" Target="../slideLayouts/slideLayout416.xml"/><Relationship Id="rId9" Type="http://schemas.openxmlformats.org/officeDocument/2006/relationships/slideLayout" Target="../slideLayouts/slideLayout421.xml"/><Relationship Id="rId14"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33.xml"/><Relationship Id="rId13" Type="http://schemas.openxmlformats.org/officeDocument/2006/relationships/theme" Target="../theme/theme35.xml"/><Relationship Id="rId3" Type="http://schemas.openxmlformats.org/officeDocument/2006/relationships/slideLayout" Target="../slideLayouts/slideLayout428.xml"/><Relationship Id="rId7" Type="http://schemas.openxmlformats.org/officeDocument/2006/relationships/slideLayout" Target="../slideLayouts/slideLayout432.xml"/><Relationship Id="rId12" Type="http://schemas.openxmlformats.org/officeDocument/2006/relationships/slideLayout" Target="../slideLayouts/slideLayout437.xml"/><Relationship Id="rId2" Type="http://schemas.openxmlformats.org/officeDocument/2006/relationships/slideLayout" Target="../slideLayouts/slideLayout427.xml"/><Relationship Id="rId1" Type="http://schemas.openxmlformats.org/officeDocument/2006/relationships/slideLayout" Target="../slideLayouts/slideLayout426.xml"/><Relationship Id="rId6" Type="http://schemas.openxmlformats.org/officeDocument/2006/relationships/slideLayout" Target="../slideLayouts/slideLayout431.xml"/><Relationship Id="rId11" Type="http://schemas.openxmlformats.org/officeDocument/2006/relationships/slideLayout" Target="../slideLayouts/slideLayout436.xml"/><Relationship Id="rId5" Type="http://schemas.openxmlformats.org/officeDocument/2006/relationships/slideLayout" Target="../slideLayouts/slideLayout430.xml"/><Relationship Id="rId10" Type="http://schemas.openxmlformats.org/officeDocument/2006/relationships/slideLayout" Target="../slideLayouts/slideLayout435.xml"/><Relationship Id="rId4" Type="http://schemas.openxmlformats.org/officeDocument/2006/relationships/slideLayout" Target="../slideLayouts/slideLayout429.xml"/><Relationship Id="rId9" Type="http://schemas.openxmlformats.org/officeDocument/2006/relationships/slideLayout" Target="../slideLayouts/slideLayout434.xml"/><Relationship Id="rId14" Type="http://schemas.openxmlformats.org/officeDocument/2006/relationships/image" Target="../media/image4.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45.xml"/><Relationship Id="rId13" Type="http://schemas.openxmlformats.org/officeDocument/2006/relationships/slideLayout" Target="../slideLayouts/slideLayout450.xml"/><Relationship Id="rId3" Type="http://schemas.openxmlformats.org/officeDocument/2006/relationships/slideLayout" Target="../slideLayouts/slideLayout440.xml"/><Relationship Id="rId7" Type="http://schemas.openxmlformats.org/officeDocument/2006/relationships/slideLayout" Target="../slideLayouts/slideLayout444.xml"/><Relationship Id="rId12" Type="http://schemas.openxmlformats.org/officeDocument/2006/relationships/slideLayout" Target="../slideLayouts/slideLayout449.xml"/><Relationship Id="rId2" Type="http://schemas.openxmlformats.org/officeDocument/2006/relationships/slideLayout" Target="../slideLayouts/slideLayout439.xml"/><Relationship Id="rId1" Type="http://schemas.openxmlformats.org/officeDocument/2006/relationships/slideLayout" Target="../slideLayouts/slideLayout438.xml"/><Relationship Id="rId6" Type="http://schemas.openxmlformats.org/officeDocument/2006/relationships/slideLayout" Target="../slideLayouts/slideLayout443.xml"/><Relationship Id="rId11" Type="http://schemas.openxmlformats.org/officeDocument/2006/relationships/slideLayout" Target="../slideLayouts/slideLayout448.xml"/><Relationship Id="rId5" Type="http://schemas.openxmlformats.org/officeDocument/2006/relationships/slideLayout" Target="../slideLayouts/slideLayout442.xml"/><Relationship Id="rId15" Type="http://schemas.openxmlformats.org/officeDocument/2006/relationships/image" Target="../media/image3.jpeg"/><Relationship Id="rId10" Type="http://schemas.openxmlformats.org/officeDocument/2006/relationships/slideLayout" Target="../slideLayouts/slideLayout447.xml"/><Relationship Id="rId4" Type="http://schemas.openxmlformats.org/officeDocument/2006/relationships/slideLayout" Target="../slideLayouts/slideLayout441.xml"/><Relationship Id="rId9" Type="http://schemas.openxmlformats.org/officeDocument/2006/relationships/slideLayout" Target="../slideLayouts/slideLayout446.xml"/><Relationship Id="rId14" Type="http://schemas.openxmlformats.org/officeDocument/2006/relationships/theme" Target="../theme/theme36.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58.xml"/><Relationship Id="rId13" Type="http://schemas.openxmlformats.org/officeDocument/2006/relationships/slideLayout" Target="../slideLayouts/slideLayout463.xml"/><Relationship Id="rId3" Type="http://schemas.openxmlformats.org/officeDocument/2006/relationships/slideLayout" Target="../slideLayouts/slideLayout453.xml"/><Relationship Id="rId7" Type="http://schemas.openxmlformats.org/officeDocument/2006/relationships/slideLayout" Target="../slideLayouts/slideLayout457.xml"/><Relationship Id="rId12" Type="http://schemas.openxmlformats.org/officeDocument/2006/relationships/slideLayout" Target="../slideLayouts/slideLayout462.xml"/><Relationship Id="rId2" Type="http://schemas.openxmlformats.org/officeDocument/2006/relationships/slideLayout" Target="../slideLayouts/slideLayout452.xml"/><Relationship Id="rId1" Type="http://schemas.openxmlformats.org/officeDocument/2006/relationships/slideLayout" Target="../slideLayouts/slideLayout451.xml"/><Relationship Id="rId6" Type="http://schemas.openxmlformats.org/officeDocument/2006/relationships/slideLayout" Target="../slideLayouts/slideLayout456.xml"/><Relationship Id="rId11" Type="http://schemas.openxmlformats.org/officeDocument/2006/relationships/slideLayout" Target="../slideLayouts/slideLayout461.xml"/><Relationship Id="rId5" Type="http://schemas.openxmlformats.org/officeDocument/2006/relationships/slideLayout" Target="../slideLayouts/slideLayout455.xml"/><Relationship Id="rId15" Type="http://schemas.openxmlformats.org/officeDocument/2006/relationships/image" Target="../media/image3.jpeg"/><Relationship Id="rId10" Type="http://schemas.openxmlformats.org/officeDocument/2006/relationships/slideLayout" Target="../slideLayouts/slideLayout460.xml"/><Relationship Id="rId4" Type="http://schemas.openxmlformats.org/officeDocument/2006/relationships/slideLayout" Target="../slideLayouts/slideLayout454.xml"/><Relationship Id="rId9" Type="http://schemas.openxmlformats.org/officeDocument/2006/relationships/slideLayout" Target="../slideLayouts/slideLayout459.xml"/><Relationship Id="rId14"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71.xml"/><Relationship Id="rId13" Type="http://schemas.openxmlformats.org/officeDocument/2006/relationships/slideLayout" Target="../slideLayouts/slideLayout476.xml"/><Relationship Id="rId3" Type="http://schemas.openxmlformats.org/officeDocument/2006/relationships/slideLayout" Target="../slideLayouts/slideLayout466.xml"/><Relationship Id="rId7" Type="http://schemas.openxmlformats.org/officeDocument/2006/relationships/slideLayout" Target="../slideLayouts/slideLayout470.xml"/><Relationship Id="rId12" Type="http://schemas.openxmlformats.org/officeDocument/2006/relationships/slideLayout" Target="../slideLayouts/slideLayout475.xml"/><Relationship Id="rId2" Type="http://schemas.openxmlformats.org/officeDocument/2006/relationships/slideLayout" Target="../slideLayouts/slideLayout465.xml"/><Relationship Id="rId1" Type="http://schemas.openxmlformats.org/officeDocument/2006/relationships/slideLayout" Target="../slideLayouts/slideLayout464.xml"/><Relationship Id="rId6" Type="http://schemas.openxmlformats.org/officeDocument/2006/relationships/slideLayout" Target="../slideLayouts/slideLayout469.xml"/><Relationship Id="rId11" Type="http://schemas.openxmlformats.org/officeDocument/2006/relationships/slideLayout" Target="../slideLayouts/slideLayout474.xml"/><Relationship Id="rId5" Type="http://schemas.openxmlformats.org/officeDocument/2006/relationships/slideLayout" Target="../slideLayouts/slideLayout468.xml"/><Relationship Id="rId15" Type="http://schemas.openxmlformats.org/officeDocument/2006/relationships/image" Target="../media/image3.jpeg"/><Relationship Id="rId10" Type="http://schemas.openxmlformats.org/officeDocument/2006/relationships/slideLayout" Target="../slideLayouts/slideLayout473.xml"/><Relationship Id="rId4" Type="http://schemas.openxmlformats.org/officeDocument/2006/relationships/slideLayout" Target="../slideLayouts/slideLayout467.xml"/><Relationship Id="rId9" Type="http://schemas.openxmlformats.org/officeDocument/2006/relationships/slideLayout" Target="../slideLayouts/slideLayout472.xml"/><Relationship Id="rId14"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84.xml"/><Relationship Id="rId13" Type="http://schemas.openxmlformats.org/officeDocument/2006/relationships/image" Target="../media/image4.jpeg"/><Relationship Id="rId3" Type="http://schemas.openxmlformats.org/officeDocument/2006/relationships/slideLayout" Target="../slideLayouts/slideLayout479.xml"/><Relationship Id="rId7" Type="http://schemas.openxmlformats.org/officeDocument/2006/relationships/slideLayout" Target="../slideLayouts/slideLayout483.xml"/><Relationship Id="rId12" Type="http://schemas.openxmlformats.org/officeDocument/2006/relationships/theme" Target="../theme/theme39.xml"/><Relationship Id="rId2" Type="http://schemas.openxmlformats.org/officeDocument/2006/relationships/slideLayout" Target="../slideLayouts/slideLayout478.xml"/><Relationship Id="rId1" Type="http://schemas.openxmlformats.org/officeDocument/2006/relationships/slideLayout" Target="../slideLayouts/slideLayout477.xml"/><Relationship Id="rId6" Type="http://schemas.openxmlformats.org/officeDocument/2006/relationships/slideLayout" Target="../slideLayouts/slideLayout482.xml"/><Relationship Id="rId11" Type="http://schemas.openxmlformats.org/officeDocument/2006/relationships/slideLayout" Target="../slideLayouts/slideLayout487.xml"/><Relationship Id="rId5" Type="http://schemas.openxmlformats.org/officeDocument/2006/relationships/slideLayout" Target="../slideLayouts/slideLayout481.xml"/><Relationship Id="rId10" Type="http://schemas.openxmlformats.org/officeDocument/2006/relationships/slideLayout" Target="../slideLayouts/slideLayout486.xml"/><Relationship Id="rId4" Type="http://schemas.openxmlformats.org/officeDocument/2006/relationships/slideLayout" Target="../slideLayouts/slideLayout480.xml"/><Relationship Id="rId9" Type="http://schemas.openxmlformats.org/officeDocument/2006/relationships/slideLayout" Target="../slideLayouts/slideLayout48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3.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95.xml"/><Relationship Id="rId13" Type="http://schemas.openxmlformats.org/officeDocument/2006/relationships/slideLayout" Target="../slideLayouts/slideLayout500.xml"/><Relationship Id="rId3" Type="http://schemas.openxmlformats.org/officeDocument/2006/relationships/slideLayout" Target="../slideLayouts/slideLayout490.xml"/><Relationship Id="rId7" Type="http://schemas.openxmlformats.org/officeDocument/2006/relationships/slideLayout" Target="../slideLayouts/slideLayout494.xml"/><Relationship Id="rId12" Type="http://schemas.openxmlformats.org/officeDocument/2006/relationships/slideLayout" Target="../slideLayouts/slideLayout499.xml"/><Relationship Id="rId2" Type="http://schemas.openxmlformats.org/officeDocument/2006/relationships/slideLayout" Target="../slideLayouts/slideLayout489.xml"/><Relationship Id="rId16" Type="http://schemas.openxmlformats.org/officeDocument/2006/relationships/image" Target="../media/image6.jpeg"/><Relationship Id="rId1" Type="http://schemas.openxmlformats.org/officeDocument/2006/relationships/slideLayout" Target="../slideLayouts/slideLayout488.xml"/><Relationship Id="rId6" Type="http://schemas.openxmlformats.org/officeDocument/2006/relationships/slideLayout" Target="../slideLayouts/slideLayout493.xml"/><Relationship Id="rId11" Type="http://schemas.openxmlformats.org/officeDocument/2006/relationships/slideLayout" Target="../slideLayouts/slideLayout498.xml"/><Relationship Id="rId5" Type="http://schemas.openxmlformats.org/officeDocument/2006/relationships/slideLayout" Target="../slideLayouts/slideLayout492.xml"/><Relationship Id="rId15" Type="http://schemas.openxmlformats.org/officeDocument/2006/relationships/theme" Target="../theme/theme40.xml"/><Relationship Id="rId10" Type="http://schemas.openxmlformats.org/officeDocument/2006/relationships/slideLayout" Target="../slideLayouts/slideLayout497.xml"/><Relationship Id="rId4" Type="http://schemas.openxmlformats.org/officeDocument/2006/relationships/slideLayout" Target="../slideLayouts/slideLayout491.xml"/><Relationship Id="rId9" Type="http://schemas.openxmlformats.org/officeDocument/2006/relationships/slideLayout" Target="../slideLayouts/slideLayout496.xml"/><Relationship Id="rId14" Type="http://schemas.openxmlformats.org/officeDocument/2006/relationships/slideLayout" Target="../slideLayouts/slideLayout501.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09.xml"/><Relationship Id="rId13" Type="http://schemas.openxmlformats.org/officeDocument/2006/relationships/image" Target="../media/image1.jpeg"/><Relationship Id="rId3" Type="http://schemas.openxmlformats.org/officeDocument/2006/relationships/slideLayout" Target="../slideLayouts/slideLayout504.xml"/><Relationship Id="rId7" Type="http://schemas.openxmlformats.org/officeDocument/2006/relationships/slideLayout" Target="../slideLayouts/slideLayout508.xml"/><Relationship Id="rId12" Type="http://schemas.openxmlformats.org/officeDocument/2006/relationships/theme" Target="../theme/theme41.xml"/><Relationship Id="rId2" Type="http://schemas.openxmlformats.org/officeDocument/2006/relationships/slideLayout" Target="../slideLayouts/slideLayout503.xml"/><Relationship Id="rId1" Type="http://schemas.openxmlformats.org/officeDocument/2006/relationships/slideLayout" Target="../slideLayouts/slideLayout502.xml"/><Relationship Id="rId6" Type="http://schemas.openxmlformats.org/officeDocument/2006/relationships/slideLayout" Target="../slideLayouts/slideLayout507.xml"/><Relationship Id="rId11" Type="http://schemas.openxmlformats.org/officeDocument/2006/relationships/slideLayout" Target="../slideLayouts/slideLayout512.xml"/><Relationship Id="rId5" Type="http://schemas.openxmlformats.org/officeDocument/2006/relationships/slideLayout" Target="../slideLayouts/slideLayout506.xml"/><Relationship Id="rId10" Type="http://schemas.openxmlformats.org/officeDocument/2006/relationships/slideLayout" Target="../slideLayouts/slideLayout511.xml"/><Relationship Id="rId4" Type="http://schemas.openxmlformats.org/officeDocument/2006/relationships/slideLayout" Target="../slideLayouts/slideLayout505.xml"/><Relationship Id="rId9" Type="http://schemas.openxmlformats.org/officeDocument/2006/relationships/slideLayout" Target="../slideLayouts/slideLayout510.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3.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3.jpe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image" Target="../media/image6.jpe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8.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1.jpe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9.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49" tIns="45676" rIns="91349" bIns="45676" anchor="ctr"/>
          <a:lstStyle/>
          <a:p>
            <a:pPr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9"/>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95" y="273057"/>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2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defRPr/>
            </a:pPr>
            <a:fld id="{3E528A8A-A09B-4BD0-BFB3-1E10DCEBF6FD}" type="slidenum">
              <a:rPr lang="en-US" sz="1400" b="1" smtClean="0">
                <a:solidFill>
                  <a:srgbClr val="0099B5"/>
                </a:solidFill>
                <a:latin typeface="Cambria" pitchFamily="18" charset="0"/>
              </a:rPr>
              <a:pPr algn="r"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4105042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6745"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3488"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0229"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6974"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 id="2147484009" r:id="rId12"/>
    <p:sldLayoutId id="214748401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 id="2147484036" r:id="rId12"/>
    <p:sldLayoutId id="214748403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 id="2147484064" r:id="rId12"/>
    <p:sldLayoutId id="214748406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 id="2147484090" r:id="rId12"/>
    <p:sldLayoutId id="2147484091" r:id="rId13"/>
    <p:sldLayoutId id="2147484092"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 id="2147484117" r:id="rId12"/>
    <p:sldLayoutId id="2147484118"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120"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 id="2147484131"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 id="214748414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58" r:id="rId12"/>
    <p:sldLayoutId id="214748415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 id="2147484172" r:id="rId12"/>
    <p:sldLayoutId id="214748417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 id="2147484178" r:id="rId4"/>
    <p:sldLayoutId id="2147484179" r:id="rId5"/>
    <p:sldLayoutId id="2147484180" r:id="rId6"/>
    <p:sldLayoutId id="2147484181" r:id="rId7"/>
    <p:sldLayoutId id="2147484182" r:id="rId8"/>
    <p:sldLayoutId id="2147484183" r:id="rId9"/>
    <p:sldLayoutId id="2147484184" r:id="rId10"/>
    <p:sldLayoutId id="2147484185"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 id="2147484198" r:id="rId12"/>
    <p:sldLayoutId id="2147484199" r:id="rId13"/>
    <p:sldLayoutId id="214748420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202"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 id="2147484212"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400" dirty="0">
                <a:solidFill>
                  <a:schemeClr val="tx1"/>
                </a:solidFill>
                <a:latin typeface="Calibri" panose="020F0502020204030204" pitchFamily="34" charset="0"/>
              </a:rPr>
              <a:t>BMC Capacity Optimization </a:t>
            </a:r>
            <a:r>
              <a:rPr lang="en-US" sz="4400" dirty="0" smtClean="0">
                <a:solidFill>
                  <a:schemeClr val="tx1"/>
                </a:solidFill>
                <a:latin typeface="Calibri" panose="020F0502020204030204" pitchFamily="34" charset="0"/>
              </a:rPr>
              <a:t/>
            </a:r>
            <a:br>
              <a:rPr lang="en-US" sz="4400" dirty="0" smtClean="0">
                <a:solidFill>
                  <a:schemeClr val="tx1"/>
                </a:solidFill>
                <a:latin typeface="Calibri" panose="020F0502020204030204" pitchFamily="34" charset="0"/>
              </a:rPr>
            </a:br>
            <a:r>
              <a:rPr lang="en-US" sz="4400" dirty="0" smtClean="0">
                <a:solidFill>
                  <a:schemeClr val="tx1"/>
                </a:solidFill>
                <a:latin typeface="Calibri" panose="020F0502020204030204" pitchFamily="34" charset="0"/>
              </a:rPr>
              <a:t>(</a:t>
            </a:r>
            <a:r>
              <a:rPr lang="en-US" sz="4400" dirty="0">
                <a:solidFill>
                  <a:schemeClr val="tx1"/>
                </a:solidFill>
                <a:latin typeface="Calibri" panose="020F0502020204030204" pitchFamily="34" charset="0"/>
              </a:rPr>
              <a:t>BCO)</a:t>
            </a:r>
          </a:p>
        </p:txBody>
      </p:sp>
      <p:sp>
        <p:nvSpPr>
          <p:cNvPr id="3" name="Subtitle 2"/>
          <p:cNvSpPr>
            <a:spLocks noGrp="1"/>
          </p:cNvSpPr>
          <p:nvPr>
            <p:ph type="subTitle" idx="1"/>
          </p:nvPr>
        </p:nvSpPr>
        <p:spPr/>
        <p:txBody>
          <a:bodyPr/>
          <a:lstStyle/>
          <a:p>
            <a:r>
              <a:rPr lang="en-US" dirty="0" smtClean="0"/>
              <a:t>Use Case BCO004</a:t>
            </a:r>
          </a:p>
          <a:p>
            <a:r>
              <a:rPr lang="en-US" dirty="0" smtClean="0"/>
              <a:t>As an application SME what can BCO tell me about my application in workspace tab?</a:t>
            </a:r>
          </a:p>
          <a:p>
            <a:r>
              <a:rPr lang="en-US" dirty="0" smtClean="0"/>
              <a:t>And a use case of high storage utilization.</a:t>
            </a:r>
            <a:endParaRPr lang="en-US" dirty="0"/>
          </a:p>
        </p:txBody>
      </p:sp>
      <p:sp>
        <p:nvSpPr>
          <p:cNvPr id="4" name="TextBox 3"/>
          <p:cNvSpPr txBox="1"/>
          <p:nvPr/>
        </p:nvSpPr>
        <p:spPr>
          <a:xfrm>
            <a:off x="19050" y="6370082"/>
            <a:ext cx="3730508" cy="369332"/>
          </a:xfrm>
          <a:prstGeom prst="rect">
            <a:avLst/>
          </a:prstGeom>
          <a:noFill/>
        </p:spPr>
        <p:txBody>
          <a:bodyPr wrap="none" rtlCol="0">
            <a:spAutoFit/>
          </a:bodyPr>
          <a:lstStyle/>
          <a:p>
            <a:r>
              <a:rPr lang="en-US" dirty="0" smtClean="0"/>
              <a:t>Extensive use of the note field is used</a:t>
            </a:r>
            <a:endParaRPr lang="en-US" dirty="0"/>
          </a:p>
        </p:txBody>
      </p:sp>
    </p:spTree>
    <p:extLst>
      <p:ext uri="{BB962C8B-B14F-4D97-AF65-F5344CB8AC3E}">
        <p14:creationId xmlns:p14="http://schemas.microsoft.com/office/powerpoint/2010/main" val="189502095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Recovery and the New Normal</a:t>
            </a:r>
            <a:endParaRPr lang="en-US" dirty="0"/>
          </a:p>
        </p:txBody>
      </p:sp>
      <p:sp>
        <p:nvSpPr>
          <p:cNvPr id="3" name="Content Placeholder 2"/>
          <p:cNvSpPr>
            <a:spLocks noGrp="1"/>
          </p:cNvSpPr>
          <p:nvPr>
            <p:ph idx="1"/>
          </p:nvPr>
        </p:nvSpPr>
        <p:spPr/>
        <p:txBody>
          <a:bodyPr/>
          <a:lstStyle/>
          <a:p>
            <a:r>
              <a:rPr lang="en-US" dirty="0" smtClean="0"/>
              <a:t>This chart shows the incident, recovery from the incident, where new storage was added, and the new normal.</a:t>
            </a:r>
            <a:endParaRPr lang="en-US"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700" y="2362200"/>
            <a:ext cx="7200900"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657600" y="1524000"/>
            <a:ext cx="838200" cy="2286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029200" y="1524000"/>
            <a:ext cx="0" cy="1447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028700" y="1981200"/>
            <a:ext cx="4914900" cy="2895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943600" y="1981200"/>
            <a:ext cx="990600" cy="2743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19290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228600" y="1246189"/>
            <a:ext cx="8610600" cy="5459411"/>
          </a:xfrm>
        </p:spPr>
        <p:txBody>
          <a:bodyPr/>
          <a:lstStyle/>
          <a:p>
            <a:r>
              <a:rPr lang="en-US" sz="2000" dirty="0" smtClean="0"/>
              <a:t>With and error, alert or other ‘mission’ BCO can inform what is normal for the metric or device in question.  BCO does not todays monitoring data.</a:t>
            </a:r>
          </a:p>
          <a:p>
            <a:r>
              <a:rPr lang="en-US" sz="2000" dirty="0" smtClean="0"/>
              <a:t>At worst it can only show what IS NOT a problem.</a:t>
            </a:r>
          </a:p>
          <a:p>
            <a:r>
              <a:rPr lang="en-US" sz="2000" dirty="0" smtClean="0"/>
              <a:t>At best is can show, specifically, what IS a problem.</a:t>
            </a:r>
          </a:p>
          <a:p>
            <a:r>
              <a:rPr lang="en-US" sz="2000" dirty="0" smtClean="0"/>
              <a:t>In our use case, BCO showed what the problem was not. It was not abnormal use, did not impact other devices, and did not impact other metrics.</a:t>
            </a:r>
          </a:p>
          <a:p>
            <a:r>
              <a:rPr lang="en-US" sz="2000" dirty="0" smtClean="0"/>
              <a:t>In our use case, BCO showed specifically what the problem was. It was a clean up routing failed, what the impact(s) was, (high disk utilization on a specific mount point), we knew that this would result in the application would be ‘down’ from a user perspective,  and an indication of how long we had to resolve the problem.</a:t>
            </a:r>
          </a:p>
          <a:p>
            <a:r>
              <a:rPr lang="en-US" sz="2000" dirty="0" smtClean="0"/>
              <a:t>We were able to take action, KNOWING  that we were solving for the right and proper problem. (Even if our play book did provide and quick solution.) and KNEW how long we had to failure. Our recovery was in place for business Monday morning.</a:t>
            </a:r>
            <a:endParaRPr lang="en-US" sz="2000" dirty="0"/>
          </a:p>
        </p:txBody>
      </p:sp>
    </p:spTree>
    <p:extLst>
      <p:ext uri="{BB962C8B-B14F-4D97-AF65-F5344CB8AC3E}">
        <p14:creationId xmlns:p14="http://schemas.microsoft.com/office/powerpoint/2010/main" val="49897204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Application is Being Evaluated</a:t>
            </a:r>
            <a:endParaRPr lang="en-US" sz="3200" dirty="0"/>
          </a:p>
        </p:txBody>
      </p:sp>
      <p:sp>
        <p:nvSpPr>
          <p:cNvPr id="3" name="Content Placeholder 2"/>
          <p:cNvSpPr>
            <a:spLocks noGrp="1"/>
          </p:cNvSpPr>
          <p:nvPr>
            <p:ph idx="1"/>
          </p:nvPr>
        </p:nvSpPr>
        <p:spPr>
          <a:xfrm>
            <a:off x="228600" y="1246189"/>
            <a:ext cx="8610600" cy="1653877"/>
          </a:xfrm>
        </p:spPr>
        <p:txBody>
          <a:bodyPr/>
          <a:lstStyle/>
          <a:p>
            <a:r>
              <a:rPr lang="en-US" dirty="0" smtClean="0"/>
              <a:t>What application is being evaluated?  Is it already modeled in BCO?</a:t>
            </a:r>
          </a:p>
          <a:p>
            <a:r>
              <a:rPr lang="en-US" dirty="0" smtClean="0"/>
              <a:t>Do a search..</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828800"/>
            <a:ext cx="5119687" cy="2403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2667000"/>
            <a:ext cx="3048000" cy="1754326"/>
          </a:xfrm>
          <a:prstGeom prst="rect">
            <a:avLst/>
          </a:prstGeom>
          <a:noFill/>
        </p:spPr>
        <p:txBody>
          <a:bodyPr wrap="square" rtlCol="0">
            <a:spAutoFit/>
          </a:bodyPr>
          <a:lstStyle/>
          <a:p>
            <a:r>
              <a:rPr lang="en-US" dirty="0" smtClean="0"/>
              <a:t>The example here is to look for an application commonly called BCO. If you do not find it use variations of the name or ‘poke around’ in the </a:t>
            </a:r>
            <a:r>
              <a:rPr lang="en-US" b="1" dirty="0" smtClean="0"/>
              <a:t>All domains</a:t>
            </a:r>
            <a:r>
              <a:rPr lang="en-US" dirty="0" smtClean="0"/>
              <a:t> tree.  </a:t>
            </a:r>
            <a:endParaRPr lang="en-US" dirty="0"/>
          </a:p>
        </p:txBody>
      </p:sp>
      <p:sp>
        <p:nvSpPr>
          <p:cNvPr id="5" name="TextBox 4"/>
          <p:cNvSpPr txBox="1"/>
          <p:nvPr/>
        </p:nvSpPr>
        <p:spPr>
          <a:xfrm>
            <a:off x="228600" y="4491335"/>
            <a:ext cx="8686800" cy="2308324"/>
          </a:xfrm>
          <a:prstGeom prst="rect">
            <a:avLst/>
          </a:prstGeom>
          <a:noFill/>
        </p:spPr>
        <p:txBody>
          <a:bodyPr wrap="square" rtlCol="0">
            <a:spAutoFit/>
          </a:bodyPr>
          <a:lstStyle/>
          <a:p>
            <a:r>
              <a:rPr lang="en-US" dirty="0" smtClean="0"/>
              <a:t>We used the search string of   </a:t>
            </a:r>
            <a:r>
              <a:rPr lang="en-US" b="1" dirty="0" err="1" smtClean="0"/>
              <a:t>app:BCO</a:t>
            </a:r>
            <a:r>
              <a:rPr lang="en-US" b="1" dirty="0" smtClean="0"/>
              <a:t>* -</a:t>
            </a:r>
            <a:r>
              <a:rPr lang="en-US" b="1" dirty="0" err="1" smtClean="0"/>
              <a:t>type:system</a:t>
            </a:r>
            <a:r>
              <a:rPr lang="en-US" b="1" dirty="0" smtClean="0"/>
              <a:t> -</a:t>
            </a:r>
            <a:r>
              <a:rPr lang="en-US" b="1" dirty="0" err="1" smtClean="0"/>
              <a:t>type:plot</a:t>
            </a:r>
            <a:r>
              <a:rPr lang="en-US" b="1" dirty="0" smtClean="0"/>
              <a:t> -</a:t>
            </a:r>
            <a:r>
              <a:rPr lang="en-US" b="1" dirty="0" err="1" smtClean="0"/>
              <a:t>type:object</a:t>
            </a:r>
            <a:r>
              <a:rPr lang="en-US" b="1" dirty="0" smtClean="0"/>
              <a:t> </a:t>
            </a:r>
          </a:p>
          <a:p>
            <a:r>
              <a:rPr lang="en-US" dirty="0" smtClean="0"/>
              <a:t>This translates to all apps that start BCO with anything after that.  Minus all systems. Minus all works or plots. Minus objects.  This gave five results. Ours is first.</a:t>
            </a:r>
          </a:p>
          <a:p>
            <a:endParaRPr lang="en-US" dirty="0"/>
          </a:p>
          <a:p>
            <a:r>
              <a:rPr lang="en-US" dirty="0" smtClean="0"/>
              <a:t>The “manual” in the name suggests that this version of the application has not yet been modeled by the Configuration Management team, and the Capacity team help us map our application.  There are nearly a thousand applications / environments. Configuration Management has completed a couple hundred application / environments (early 2014)</a:t>
            </a:r>
            <a:endParaRPr lang="en-US" dirty="0"/>
          </a:p>
        </p:txBody>
      </p:sp>
      <p:cxnSp>
        <p:nvCxnSpPr>
          <p:cNvPr id="7" name="Straight Arrow Connector 6"/>
          <p:cNvCxnSpPr/>
          <p:nvPr/>
        </p:nvCxnSpPr>
        <p:spPr>
          <a:xfrm flipV="1">
            <a:off x="6324600" y="2438400"/>
            <a:ext cx="1371600" cy="2052935"/>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819400" y="2900066"/>
            <a:ext cx="852268" cy="1026466"/>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286678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 the Application Found?</a:t>
            </a:r>
            <a:endParaRPr lang="en-US" dirty="0"/>
          </a:p>
        </p:txBody>
      </p:sp>
      <p:sp>
        <p:nvSpPr>
          <p:cNvPr id="3" name="Content Placeholder 2"/>
          <p:cNvSpPr>
            <a:spLocks noGrp="1"/>
          </p:cNvSpPr>
          <p:nvPr>
            <p:ph idx="1"/>
          </p:nvPr>
        </p:nvSpPr>
        <p:spPr>
          <a:xfrm>
            <a:off x="228600" y="1246189"/>
            <a:ext cx="8610600" cy="3327041"/>
          </a:xfrm>
        </p:spPr>
        <p:txBody>
          <a:bodyPr/>
          <a:lstStyle/>
          <a:p>
            <a:r>
              <a:rPr lang="en-US" dirty="0"/>
              <a:t>When it is NOT already done, contact the BCO admin team for assistance.  We will ask for Configuration Management to model it and send the app model to the CMDB (where BCO gets it</a:t>
            </a:r>
            <a:r>
              <a:rPr lang="en-US" dirty="0" smtClean="0"/>
              <a:t>).</a:t>
            </a:r>
          </a:p>
          <a:p>
            <a:r>
              <a:rPr lang="en-US" dirty="0" smtClean="0"/>
              <a:t>Capacity team can make a ‘manual’ version of the application for quick analysis, but the configuration of the application is manual and not reliable after a few weeks. So we prefer to wait for the application to be modeled by the Configuration Management Team.</a:t>
            </a:r>
            <a:endParaRPr lang="en-US" dirty="0"/>
          </a:p>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5850" y="4267200"/>
            <a:ext cx="2476500" cy="203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txBox="1">
            <a:spLocks/>
          </p:cNvSpPr>
          <p:nvPr/>
        </p:nvSpPr>
        <p:spPr bwMode="auto">
          <a:xfrm>
            <a:off x="228600" y="4419600"/>
            <a:ext cx="586740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a:lstStyle>
          <a:p>
            <a:pPr marL="285750" indent="-285750">
              <a:buFont typeface="Arial" panose="020B0604020202020204" pitchFamily="34" charset="0"/>
              <a:buChar char="•"/>
            </a:pPr>
            <a:r>
              <a:rPr lang="en-US" dirty="0"/>
              <a:t>When it IS already done, and the search finds it, you are in business. Click on the application name and you are taken to the application in the All Domains Tree.</a:t>
            </a:r>
          </a:p>
        </p:txBody>
      </p:sp>
    </p:spTree>
    <p:extLst>
      <p:ext uri="{BB962C8B-B14F-4D97-AF65-F5344CB8AC3E}">
        <p14:creationId xmlns:p14="http://schemas.microsoft.com/office/powerpoint/2010/main" val="84883025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an Application that was Found</a:t>
            </a:r>
            <a:endParaRPr lang="en-US" dirty="0"/>
          </a:p>
        </p:txBody>
      </p:sp>
      <p:sp>
        <p:nvSpPr>
          <p:cNvPr id="3" name="Content Placeholder 2"/>
          <p:cNvSpPr>
            <a:spLocks noGrp="1"/>
          </p:cNvSpPr>
          <p:nvPr>
            <p:ph idx="1"/>
          </p:nvPr>
        </p:nvSpPr>
        <p:spPr>
          <a:xfrm>
            <a:off x="3219450" y="1246189"/>
            <a:ext cx="5619750" cy="3325811"/>
          </a:xfrm>
        </p:spPr>
        <p:txBody>
          <a:bodyPr/>
          <a:lstStyle/>
          <a:p>
            <a:r>
              <a:rPr lang="en-US" dirty="0" smtClean="0"/>
              <a:t>The minimum to make an application is the systems OR the business drivers. </a:t>
            </a:r>
          </a:p>
          <a:p>
            <a:r>
              <a:rPr lang="en-US" dirty="0" smtClean="0"/>
              <a:t>If you have Business drivers, and they are in BCO they can be associated.</a:t>
            </a:r>
          </a:p>
          <a:p>
            <a:r>
              <a:rPr lang="en-US" dirty="0" smtClean="0"/>
              <a:t>Either or both can have Works (or reports) created. These can be copied from other applications and modified to see metrics in particular ways.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2990850" cy="45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352800" y="4724400"/>
            <a:ext cx="5486400" cy="923330"/>
          </a:xfrm>
          <a:prstGeom prst="rect">
            <a:avLst/>
          </a:prstGeom>
          <a:noFill/>
        </p:spPr>
        <p:txBody>
          <a:bodyPr wrap="square" rtlCol="0">
            <a:spAutoFit/>
          </a:bodyPr>
          <a:lstStyle/>
          <a:p>
            <a:r>
              <a:rPr lang="en-US" dirty="0" smtClean="0"/>
              <a:t>In our case we had the capacity team help find our business metrics, and barrow reports from other applications which we modified for our application.</a:t>
            </a:r>
            <a:endParaRPr lang="en-US" dirty="0"/>
          </a:p>
        </p:txBody>
      </p:sp>
    </p:spTree>
    <p:extLst>
      <p:ext uri="{BB962C8B-B14F-4D97-AF65-F5344CB8AC3E}">
        <p14:creationId xmlns:p14="http://schemas.microsoft.com/office/powerpoint/2010/main" val="19308956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CPU, </a:t>
            </a:r>
            <a:r>
              <a:rPr lang="en-US" dirty="0" err="1" smtClean="0"/>
              <a:t>Mem</a:t>
            </a:r>
            <a:r>
              <a:rPr lang="en-US" dirty="0" smtClean="0"/>
              <a:t>, Swap, </a:t>
            </a:r>
            <a:r>
              <a:rPr lang="en-US" dirty="0" err="1" smtClean="0"/>
              <a:t>RunQueue</a:t>
            </a:r>
            <a:endParaRPr lang="en-US" dirty="0"/>
          </a:p>
        </p:txBody>
      </p:sp>
      <p:sp>
        <p:nvSpPr>
          <p:cNvPr id="3" name="Content Placeholder 2"/>
          <p:cNvSpPr>
            <a:spLocks noGrp="1"/>
          </p:cNvSpPr>
          <p:nvPr>
            <p:ph idx="1"/>
          </p:nvPr>
        </p:nvSpPr>
        <p:spPr>
          <a:xfrm>
            <a:off x="228600" y="3200400"/>
            <a:ext cx="8610600" cy="3657600"/>
          </a:xfrm>
        </p:spPr>
        <p:txBody>
          <a:bodyPr/>
          <a:lstStyle/>
          <a:p>
            <a:r>
              <a:rPr lang="en-US" sz="2000" dirty="0" smtClean="0"/>
              <a:t>One chart for each metric allows us to show all systems and compare them against each other. By far one of our favorite reports.</a:t>
            </a:r>
          </a:p>
          <a:p>
            <a:r>
              <a:rPr lang="en-US" sz="2000" dirty="0" smtClean="0"/>
              <a:t>Click the chart for a larger version.  You can then see a table of the data and export that to Excel if you wish.</a:t>
            </a:r>
          </a:p>
          <a:p>
            <a:r>
              <a:rPr lang="en-US" sz="2000" dirty="0" smtClean="0"/>
              <a:t>When It is helpful, you can make one chart per device, or put everything on one chart. </a:t>
            </a:r>
          </a:p>
          <a:p>
            <a:r>
              <a:rPr lang="en-US" sz="2000" dirty="0" smtClean="0"/>
              <a:t>There is a lot of flexibility on what you put on a chart, but less flexibility on what the chart looks like, style wise. While this makes some people crazy, the data is more important than pretty, well at least in my opinion. And tweaking the style takes a LOT of effort and is not retained  when the chart changes.</a:t>
            </a:r>
            <a:endParaRPr lang="en-US" sz="2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4438"/>
            <a:ext cx="8776671" cy="1985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312371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a:t>
            </a:r>
            <a:r>
              <a:rPr lang="en-US" dirty="0" err="1" smtClean="0"/>
              <a:t>Filesystem</a:t>
            </a:r>
            <a:r>
              <a:rPr lang="en-US" dirty="0" smtClean="0"/>
              <a:t> Used Space</a:t>
            </a:r>
            <a:endParaRPr lang="en-US" dirty="0"/>
          </a:p>
        </p:txBody>
      </p:sp>
      <p:sp>
        <p:nvSpPr>
          <p:cNvPr id="3" name="Content Placeholder 2"/>
          <p:cNvSpPr>
            <a:spLocks noGrp="1"/>
          </p:cNvSpPr>
          <p:nvPr>
            <p:ph idx="1"/>
          </p:nvPr>
        </p:nvSpPr>
        <p:spPr>
          <a:xfrm>
            <a:off x="228600" y="1246189"/>
            <a:ext cx="8610600" cy="2716211"/>
          </a:xfrm>
        </p:spPr>
        <p:txBody>
          <a:bodyPr/>
          <a:lstStyle/>
          <a:p>
            <a:r>
              <a:rPr lang="en-US" dirty="0" smtClean="0"/>
              <a:t>This detail shows a devices and all of its mount points over time. “Normal” behavior is fairly easy to determine when you can see this hourly history back for several days. Note how that a daily average would miss this daily growth and nightly reset.</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97" y="2741943"/>
            <a:ext cx="6781800" cy="4111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553200" y="3200400"/>
            <a:ext cx="2362200" cy="3416320"/>
          </a:xfrm>
          <a:prstGeom prst="rect">
            <a:avLst/>
          </a:prstGeom>
          <a:noFill/>
        </p:spPr>
        <p:txBody>
          <a:bodyPr wrap="square" rtlCol="0">
            <a:spAutoFit/>
          </a:bodyPr>
          <a:lstStyle/>
          <a:p>
            <a:r>
              <a:rPr lang="en-US" dirty="0" smtClean="0"/>
              <a:t>You can change the amount of history (hourly data is not available past 45 days ago) and select a start and end date. </a:t>
            </a:r>
          </a:p>
          <a:p>
            <a:endParaRPr lang="en-US" dirty="0"/>
          </a:p>
          <a:p>
            <a:r>
              <a:rPr lang="en-US" dirty="0" smtClean="0"/>
              <a:t>There are data ‘tricks’ that are helpful for interactive chart analysis (see the other use cases). </a:t>
            </a:r>
            <a:endParaRPr lang="en-US" dirty="0"/>
          </a:p>
        </p:txBody>
      </p:sp>
      <p:sp>
        <p:nvSpPr>
          <p:cNvPr id="5" name="Left Brace 4"/>
          <p:cNvSpPr/>
          <p:nvPr/>
        </p:nvSpPr>
        <p:spPr>
          <a:xfrm rot="16200000">
            <a:off x="3535271" y="1126999"/>
            <a:ext cx="244659" cy="3809999"/>
          </a:xfrm>
          <a:prstGeom prst="leftBrace">
            <a:avLst>
              <a:gd name="adj1" fmla="val 8333"/>
              <a:gd name="adj2" fmla="val 51108"/>
            </a:avLst>
          </a:prstGeom>
          <a:ln w="38100">
            <a:solidFill>
              <a:schemeClr val="tx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p:cNvSpPr/>
          <p:nvPr/>
        </p:nvSpPr>
        <p:spPr>
          <a:xfrm rot="16200000">
            <a:off x="6032873" y="2479201"/>
            <a:ext cx="244659" cy="1077458"/>
          </a:xfrm>
          <a:prstGeom prst="leftBrace">
            <a:avLst>
              <a:gd name="adj1" fmla="val 8333"/>
              <a:gd name="adj2" fmla="val 51108"/>
            </a:avLst>
          </a:prstGeom>
          <a:ln w="38100">
            <a:solidFill>
              <a:schemeClr val="tx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Arrow Connector 7"/>
          <p:cNvCxnSpPr/>
          <p:nvPr/>
        </p:nvCxnSpPr>
        <p:spPr>
          <a:xfrm flipH="1" flipV="1">
            <a:off x="3634154" y="3105091"/>
            <a:ext cx="3022264" cy="513233"/>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6414868" y="3040915"/>
            <a:ext cx="279064" cy="1756711"/>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448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File system Used Percent</a:t>
            </a:r>
            <a:endParaRPr lang="en-US" dirty="0"/>
          </a:p>
        </p:txBody>
      </p:sp>
      <p:sp>
        <p:nvSpPr>
          <p:cNvPr id="3" name="Content Placeholder 2"/>
          <p:cNvSpPr>
            <a:spLocks noGrp="1"/>
          </p:cNvSpPr>
          <p:nvPr>
            <p:ph idx="1"/>
          </p:nvPr>
        </p:nvSpPr>
        <p:spPr/>
        <p:txBody>
          <a:bodyPr/>
          <a:lstStyle/>
          <a:p>
            <a:r>
              <a:rPr lang="en-US" dirty="0" smtClean="0"/>
              <a:t>This is the same data as the previous chart but expressed as a percentage. You see the same growth and reset but now see that it approaches 40% of available space, which adds context to the previous page.</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92584"/>
            <a:ext cx="6629399" cy="4065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400800" y="2438400"/>
            <a:ext cx="2667001" cy="4493538"/>
          </a:xfrm>
          <a:prstGeom prst="rect">
            <a:avLst/>
          </a:prstGeom>
          <a:noFill/>
        </p:spPr>
        <p:txBody>
          <a:bodyPr wrap="square" rtlCol="0">
            <a:spAutoFit/>
          </a:bodyPr>
          <a:lstStyle/>
          <a:p>
            <a:r>
              <a:rPr lang="en-US" sz="1600" dirty="0" smtClean="0"/>
              <a:t>Additional context is the mount point at 75% (/home) top line. On the previous chart you see that it is the third line down, less than 1GB.</a:t>
            </a:r>
          </a:p>
          <a:p>
            <a:endParaRPr lang="en-US" sz="1600" dirty="0"/>
          </a:p>
          <a:p>
            <a:r>
              <a:rPr lang="en-US" sz="1600" dirty="0" smtClean="0"/>
              <a:t>This also places the</a:t>
            </a:r>
          </a:p>
          <a:p>
            <a:r>
              <a:rPr lang="en-US" sz="1100" dirty="0" smtClean="0"/>
              <a:t> /O</a:t>
            </a:r>
            <a:r>
              <a:rPr lang="en-US" sz="1400" dirty="0" smtClean="0"/>
              <a:t>pt/BMC/BCO/REPOSITORY</a:t>
            </a:r>
          </a:p>
          <a:p>
            <a:r>
              <a:rPr lang="en-US" sz="1600" dirty="0" smtClean="0"/>
              <a:t>mount point between 2 and 4% or between 2 to 4 GB</a:t>
            </a:r>
          </a:p>
          <a:p>
            <a:endParaRPr lang="en-US" sz="1600" dirty="0"/>
          </a:p>
          <a:p>
            <a:r>
              <a:rPr lang="en-US" sz="1600" dirty="0" smtClean="0"/>
              <a:t>In this case these two charts work together to provide a ‘complete picture’ of storage on this device, and for the other devices in this application.</a:t>
            </a:r>
            <a:endParaRPr lang="en-US" sz="1600" dirty="0"/>
          </a:p>
        </p:txBody>
      </p:sp>
      <p:cxnSp>
        <p:nvCxnSpPr>
          <p:cNvPr id="6" name="Straight Arrow Connector 5"/>
          <p:cNvCxnSpPr/>
          <p:nvPr/>
        </p:nvCxnSpPr>
        <p:spPr>
          <a:xfrm flipH="1">
            <a:off x="4648200" y="3200400"/>
            <a:ext cx="1752600" cy="12954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4953000" y="5105400"/>
            <a:ext cx="1447800" cy="11430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952750" y="2362200"/>
            <a:ext cx="361949" cy="32004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8225" y="2660650"/>
            <a:ext cx="19875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868753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High Storage Space Utilization Warning</a:t>
            </a:r>
            <a:endParaRPr lang="en-US" sz="3200" dirty="0"/>
          </a:p>
        </p:txBody>
      </p:sp>
      <p:sp>
        <p:nvSpPr>
          <p:cNvPr id="3" name="Content Placeholder 2"/>
          <p:cNvSpPr>
            <a:spLocks noGrp="1"/>
          </p:cNvSpPr>
          <p:nvPr>
            <p:ph idx="1"/>
          </p:nvPr>
        </p:nvSpPr>
        <p:spPr/>
        <p:txBody>
          <a:bodyPr/>
          <a:lstStyle/>
          <a:p>
            <a:r>
              <a:rPr lang="en-US" dirty="0" smtClean="0"/>
              <a:t>We got a high utilization percent warning on Feb 14</a:t>
            </a:r>
            <a:r>
              <a:rPr lang="en-US" baseline="30000" dirty="0" smtClean="0"/>
              <a:t>th</a:t>
            </a:r>
            <a:r>
              <a:rPr lang="en-US" dirty="0" smtClean="0"/>
              <a:t>.  The chart shows that the ‘clean up’ routine did not run. </a:t>
            </a:r>
          </a:p>
          <a:p>
            <a:r>
              <a:rPr lang="en-US" dirty="0" smtClean="0"/>
              <a:t>The chart implies that, at the normal rate of growth, we would not ‘survive’ until the next clean up routine.</a:t>
            </a:r>
            <a:endParaRPr lang="en-US"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71" y="3084810"/>
            <a:ext cx="6534830" cy="3747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4876800" y="2895600"/>
            <a:ext cx="1143000" cy="1219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553200" y="3115290"/>
            <a:ext cx="2590799" cy="3416320"/>
          </a:xfrm>
          <a:prstGeom prst="rect">
            <a:avLst/>
          </a:prstGeom>
          <a:noFill/>
        </p:spPr>
        <p:txBody>
          <a:bodyPr wrap="square" rtlCol="0">
            <a:spAutoFit/>
          </a:bodyPr>
          <a:lstStyle/>
          <a:p>
            <a:r>
              <a:rPr lang="en-US" dirty="0" smtClean="0"/>
              <a:t>When we saw this chart, early the 15</a:t>
            </a:r>
            <a:r>
              <a:rPr lang="en-US" baseline="30000" dirty="0" smtClean="0"/>
              <a:t>th</a:t>
            </a:r>
            <a:r>
              <a:rPr lang="en-US" dirty="0" smtClean="0"/>
              <a:t>, it was clear that waiting was not an option. And based on the slope of the line we had a few hours to resolve the issue. This is early on a Saturday, our options were limited, but we did not need to guess what the basic problem was (failed cleanup routine).</a:t>
            </a:r>
            <a:endParaRPr lang="en-US" dirty="0"/>
          </a:p>
        </p:txBody>
      </p:sp>
    </p:spTree>
    <p:extLst>
      <p:ext uri="{BB962C8B-B14F-4D97-AF65-F5344CB8AC3E}">
        <p14:creationId xmlns:p14="http://schemas.microsoft.com/office/powerpoint/2010/main" val="195105945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Struggle to Delete ‘Old Files’</a:t>
            </a:r>
            <a:endParaRPr lang="en-US" dirty="0"/>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19400"/>
            <a:ext cx="7210425"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lstStyle/>
          <a:p>
            <a:r>
              <a:rPr lang="en-US" sz="2000" dirty="0" smtClean="0"/>
              <a:t>We know that the mount point is /opt/BMC/BCO, but we are unclear as to our options. As this is a fairly new system, and we rely heavily on our consultant, it takes some time to clear some space.  This gave us a ‘better play book’ and provided justification to add space to this mount point.</a:t>
            </a:r>
            <a:endParaRPr lang="en-US" sz="2000" dirty="0"/>
          </a:p>
        </p:txBody>
      </p:sp>
      <p:sp>
        <p:nvSpPr>
          <p:cNvPr id="4" name="TextBox 3"/>
          <p:cNvSpPr txBox="1"/>
          <p:nvPr/>
        </p:nvSpPr>
        <p:spPr>
          <a:xfrm>
            <a:off x="7210425" y="3124200"/>
            <a:ext cx="1781176" cy="3293209"/>
          </a:xfrm>
          <a:prstGeom prst="rect">
            <a:avLst/>
          </a:prstGeom>
          <a:noFill/>
        </p:spPr>
        <p:txBody>
          <a:bodyPr wrap="square" rtlCol="0">
            <a:spAutoFit/>
          </a:bodyPr>
          <a:lstStyle/>
          <a:p>
            <a:r>
              <a:rPr lang="en-US" sz="1600" dirty="0" smtClean="0"/>
              <a:t>The point here is, that using BCO, the problem is quickly evaluated and efforts launched. These were fact based decisions, informed by history and confirmed with pin point investigation on the device(s). </a:t>
            </a:r>
            <a:endParaRPr lang="en-US" sz="1600" dirty="0"/>
          </a:p>
        </p:txBody>
      </p:sp>
    </p:spTree>
    <p:extLst>
      <p:ext uri="{BB962C8B-B14F-4D97-AF65-F5344CB8AC3E}">
        <p14:creationId xmlns:p14="http://schemas.microsoft.com/office/powerpoint/2010/main" val="1163233856"/>
      </p:ext>
    </p:extLst>
  </p:cSld>
  <p:clrMapOvr>
    <a:masterClrMapping/>
  </p:clrMapOvr>
  <p:transition/>
</p:sld>
</file>

<file path=ppt/theme/theme1.xml><?xml version="1.0" encoding="utf-8"?>
<a:theme xmlns:a="http://schemas.openxmlformats.org/drawingml/2006/main" name="HCSC Powerpoint Theme">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9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0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1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2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2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1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2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HCSC Powerpoint Theme</Template>
  <TotalTime>283</TotalTime>
  <Words>3020</Words>
  <Application>Microsoft Office PowerPoint</Application>
  <PresentationFormat>On-screen Show (4:3)</PresentationFormat>
  <Paragraphs>127</Paragraphs>
  <Slides>11</Slides>
  <Notes>11</Notes>
  <HiddenSlides>0</HiddenSlides>
  <MMClips>0</MMClips>
  <ScaleCrop>false</ScaleCrop>
  <HeadingPairs>
    <vt:vector size="4" baseType="variant">
      <vt:variant>
        <vt:lpstr>Theme</vt:lpstr>
      </vt:variant>
      <vt:variant>
        <vt:i4>41</vt:i4>
      </vt:variant>
      <vt:variant>
        <vt:lpstr>Slide Titles</vt:lpstr>
      </vt:variant>
      <vt:variant>
        <vt:i4>11</vt:i4>
      </vt:variant>
    </vt:vector>
  </HeadingPairs>
  <TitlesOfParts>
    <vt:vector size="52" baseType="lpstr">
      <vt:lpstr>HCSC Powerpoint Theme</vt:lpstr>
      <vt:lpstr>5_Default Design</vt:lpstr>
      <vt:lpstr>2_2006 BCBS MCM2</vt:lpstr>
      <vt:lpstr>6_Default Design</vt:lpstr>
      <vt:lpstr>7_Default Design</vt:lpstr>
      <vt:lpstr>8_Default Design</vt:lpstr>
      <vt:lpstr>3_2006 BCBS MCM2</vt:lpstr>
      <vt:lpstr>4_2006 BCBS MCM2</vt:lpstr>
      <vt:lpstr>9_Default Design</vt:lpstr>
      <vt:lpstr>10_Default Design</vt:lpstr>
      <vt:lpstr>5_2006 BCBS MCM2</vt:lpstr>
      <vt:lpstr>11_Default Design</vt:lpstr>
      <vt:lpstr>12_Default Design</vt:lpstr>
      <vt:lpstr>13_Default Design</vt:lpstr>
      <vt:lpstr>6_2006 BCBS MCM2</vt:lpstr>
      <vt:lpstr>7_2006 BCBS MCM2</vt:lpstr>
      <vt:lpstr>14_Default Design</vt:lpstr>
      <vt:lpstr>15_Default Design</vt:lpstr>
      <vt:lpstr>8_2006 BCBS MCM2</vt:lpstr>
      <vt:lpstr>16_Default Design</vt:lpstr>
      <vt:lpstr>17_Default Design</vt:lpstr>
      <vt:lpstr>18_Default Design</vt:lpstr>
      <vt:lpstr>9_2006 BCBS MCM2</vt:lpstr>
      <vt:lpstr>10_2006 BCBS MCM2</vt:lpstr>
      <vt:lpstr>19_Default Design</vt:lpstr>
      <vt:lpstr>20_Default Design</vt:lpstr>
      <vt:lpstr>11_2006 BCBS MCM2</vt:lpstr>
      <vt:lpstr>21_Default Design</vt:lpstr>
      <vt:lpstr>22_Default Design</vt:lpstr>
      <vt:lpstr>23_Default Design</vt:lpstr>
      <vt:lpstr>12_2006 BCBS MCM2</vt:lpstr>
      <vt:lpstr>13_2006 BCBS MCM2</vt:lpstr>
      <vt:lpstr>24_Default Design</vt:lpstr>
      <vt:lpstr>25_Default Design</vt:lpstr>
      <vt:lpstr>14_2006 BCBS MCM2</vt:lpstr>
      <vt:lpstr>26_Default Design</vt:lpstr>
      <vt:lpstr>27_Default Design</vt:lpstr>
      <vt:lpstr>28_Default Design</vt:lpstr>
      <vt:lpstr>15_2006 BCBS MCM2</vt:lpstr>
      <vt:lpstr>16_2006 BCBS MCM2</vt:lpstr>
      <vt:lpstr>29_Default Design</vt:lpstr>
      <vt:lpstr>BMC Capacity Optimization  (BCO)</vt:lpstr>
      <vt:lpstr>What Application is Being Evaluated</vt:lpstr>
      <vt:lpstr>Was the Application Found?</vt:lpstr>
      <vt:lpstr>For an Application that was Found</vt:lpstr>
      <vt:lpstr>CPU, Mem, Swap, RunQueue</vt:lpstr>
      <vt:lpstr>By Filesystem Used Space</vt:lpstr>
      <vt:lpstr>By File system Used Percent</vt:lpstr>
      <vt:lpstr>High Storage Space Utilization Warning</vt:lpstr>
      <vt:lpstr>Struggle to Delete ‘Old Files’</vt:lpstr>
      <vt:lpstr>Recovery and the New Normal</vt:lpstr>
      <vt:lpstr>Conclusion</vt:lpstr>
    </vt:vector>
  </TitlesOfParts>
  <Company>Health Care Service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BMC Capacity Optimization  (BCO)</dc:title>
  <dc:creator>HCSC User</dc:creator>
  <cp:lastModifiedBy>HCSC User</cp:lastModifiedBy>
  <cp:revision>28</cp:revision>
  <dcterms:created xsi:type="dcterms:W3CDTF">2014-03-10T04:48:24Z</dcterms:created>
  <dcterms:modified xsi:type="dcterms:W3CDTF">2014-05-23T06:24:45Z</dcterms:modified>
</cp:coreProperties>
</file>